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54" r:id="rId2"/>
    <p:sldId id="370" r:id="rId3"/>
    <p:sldId id="374" r:id="rId4"/>
    <p:sldId id="376" r:id="rId5"/>
    <p:sldId id="375" r:id="rId6"/>
    <p:sldId id="381" r:id="rId7"/>
    <p:sldId id="379" r:id="rId8"/>
    <p:sldId id="380" r:id="rId9"/>
    <p:sldId id="372" r:id="rId10"/>
    <p:sldId id="373" r:id="rId11"/>
    <p:sldId id="377" r:id="rId12"/>
    <p:sldId id="382" r:id="rId13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ias Zeeb" initials="MZ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CCFF"/>
    <a:srgbClr val="8DD781"/>
    <a:srgbClr val="66FF66"/>
    <a:srgbClr val="D32629"/>
    <a:srgbClr val="7030A0"/>
    <a:srgbClr val="000033"/>
    <a:srgbClr val="FE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63" autoAdjust="0"/>
    <p:restoredTop sz="94864"/>
  </p:normalViewPr>
  <p:slideViewPr>
    <p:cSldViewPr>
      <p:cViewPr varScale="1">
        <p:scale>
          <a:sx n="113" d="100"/>
          <a:sy n="113" d="100"/>
        </p:scale>
        <p:origin x="184" y="2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lauralj2/Documents/Laura%20Work/ISSPOL%20Ecuador/SOA%20mortality%20analysis/ISSPOL%20mortality-analysis%20v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lauralj2/Documents/Laura%20Work/ISSPOL%20Ecuador/SOA%20mortality%20analysis/ISSPOL%20mortality-analysis%20v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200" b="0" i="0" u="none" strike="noStrike" baseline="0">
                <a:solidFill>
                  <a:srgbClr val="000000"/>
                </a:solidFill>
                <a:latin typeface="Calibri" pitchFamily="2" charset="0"/>
                <a:cs typeface="Calibri" pitchFamily="2" charset="0"/>
              </a:rPr>
              <a:t>Chart 1. Ratio of Actual to Expected Deaths 2019</a:t>
            </a:r>
          </a:p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200" b="0" i="0" u="none" strike="noStrike" baseline="0">
                <a:solidFill>
                  <a:srgbClr val="000000"/>
                </a:solidFill>
                <a:latin typeface="Calibri" pitchFamily="2" charset="0"/>
                <a:cs typeface="Calibri" pitchFamily="2" charset="0"/>
              </a:rPr>
              <a:t>(using counts)</a:t>
            </a:r>
          </a:p>
        </c:rich>
      </c:tx>
      <c:layout>
        <c:manualLayout>
          <c:xMode val="edge"/>
          <c:yMode val="edge"/>
          <c:x val="0.16516135393630357"/>
          <c:y val="2.93500562429696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80651827527601"/>
          <c:y val="0.13836506314912403"/>
          <c:w val="0.8838715246166361"/>
          <c:h val="0.78616513152911205"/>
        </c:manualLayout>
      </c:layout>
      <c:lineChart>
        <c:grouping val="standard"/>
        <c:varyColors val="0"/>
        <c:ser>
          <c:idx val="3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'Counts (2019)'!$A$13:$A$68</c:f>
              <c:numCache>
                <c:formatCode>_(* #\ ##0_);_(* \(#\ ##0\);_(* "-"??_);_(@_)</c:formatCode>
                <c:ptCount val="56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79</c:v>
                </c:pt>
                <c:pt idx="30">
                  <c:v>80</c:v>
                </c:pt>
                <c:pt idx="31">
                  <c:v>81</c:v>
                </c:pt>
                <c:pt idx="32">
                  <c:v>82</c:v>
                </c:pt>
                <c:pt idx="33">
                  <c:v>83</c:v>
                </c:pt>
                <c:pt idx="34">
                  <c:v>84</c:v>
                </c:pt>
                <c:pt idx="35">
                  <c:v>85</c:v>
                </c:pt>
                <c:pt idx="36">
                  <c:v>86</c:v>
                </c:pt>
                <c:pt idx="37">
                  <c:v>87</c:v>
                </c:pt>
                <c:pt idx="38">
                  <c:v>88</c:v>
                </c:pt>
                <c:pt idx="39">
                  <c:v>89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95</c:v>
                </c:pt>
                <c:pt idx="46">
                  <c:v>96</c:v>
                </c:pt>
                <c:pt idx="47">
                  <c:v>97</c:v>
                </c:pt>
                <c:pt idx="48">
                  <c:v>98</c:v>
                </c:pt>
                <c:pt idx="49">
                  <c:v>99</c:v>
                </c:pt>
                <c:pt idx="50">
                  <c:v>100</c:v>
                </c:pt>
                <c:pt idx="51">
                  <c:v>101</c:v>
                </c:pt>
                <c:pt idx="52">
                  <c:v>102</c:v>
                </c:pt>
                <c:pt idx="53">
                  <c:v>103</c:v>
                </c:pt>
                <c:pt idx="54">
                  <c:v>104</c:v>
                </c:pt>
                <c:pt idx="55">
                  <c:v>105</c:v>
                </c:pt>
              </c:numCache>
            </c:numRef>
          </c:cat>
          <c:val>
            <c:numRef>
              <c:f>'Counts (2019)'!$H$13:$H$68</c:f>
              <c:numCache>
                <c:formatCode>_(* #,##0.00_);_(* \(#,##0.00\);_(* "-"??_);_(@_)</c:formatCode>
                <c:ptCount val="56"/>
                <c:pt idx="0">
                  <c:v>1.03</c:v>
                </c:pt>
                <c:pt idx="1">
                  <c:v>0</c:v>
                </c:pt>
                <c:pt idx="2">
                  <c:v>0</c:v>
                </c:pt>
                <c:pt idx="3">
                  <c:v>0.72</c:v>
                </c:pt>
                <c:pt idx="4">
                  <c:v>0.57999999999999996</c:v>
                </c:pt>
                <c:pt idx="5">
                  <c:v>0.55000000000000004</c:v>
                </c:pt>
                <c:pt idx="6">
                  <c:v>2.0699999999999998</c:v>
                </c:pt>
                <c:pt idx="7">
                  <c:v>0</c:v>
                </c:pt>
                <c:pt idx="8">
                  <c:v>0</c:v>
                </c:pt>
                <c:pt idx="9">
                  <c:v>1.34</c:v>
                </c:pt>
                <c:pt idx="10">
                  <c:v>0.63</c:v>
                </c:pt>
                <c:pt idx="11">
                  <c:v>1</c:v>
                </c:pt>
                <c:pt idx="12">
                  <c:v>0.96</c:v>
                </c:pt>
                <c:pt idx="13">
                  <c:v>2.08</c:v>
                </c:pt>
                <c:pt idx="14">
                  <c:v>1.07</c:v>
                </c:pt>
                <c:pt idx="15">
                  <c:v>1.6</c:v>
                </c:pt>
                <c:pt idx="16">
                  <c:v>1.29</c:v>
                </c:pt>
                <c:pt idx="17">
                  <c:v>0.93</c:v>
                </c:pt>
                <c:pt idx="18">
                  <c:v>1.1100000000000001</c:v>
                </c:pt>
                <c:pt idx="19">
                  <c:v>0.91</c:v>
                </c:pt>
                <c:pt idx="20">
                  <c:v>1.37</c:v>
                </c:pt>
                <c:pt idx="21">
                  <c:v>1.06</c:v>
                </c:pt>
                <c:pt idx="22">
                  <c:v>1.0900000000000001</c:v>
                </c:pt>
                <c:pt idx="23">
                  <c:v>1.65</c:v>
                </c:pt>
                <c:pt idx="24">
                  <c:v>1.0900000000000001</c:v>
                </c:pt>
                <c:pt idx="25">
                  <c:v>0.38</c:v>
                </c:pt>
                <c:pt idx="26">
                  <c:v>1.07</c:v>
                </c:pt>
                <c:pt idx="27">
                  <c:v>0.95</c:v>
                </c:pt>
                <c:pt idx="28">
                  <c:v>0.67</c:v>
                </c:pt>
                <c:pt idx="29">
                  <c:v>0.8</c:v>
                </c:pt>
                <c:pt idx="30">
                  <c:v>1.34</c:v>
                </c:pt>
                <c:pt idx="31">
                  <c:v>0.76</c:v>
                </c:pt>
                <c:pt idx="32">
                  <c:v>0.46</c:v>
                </c:pt>
                <c:pt idx="33">
                  <c:v>1.1100000000000001</c:v>
                </c:pt>
                <c:pt idx="34">
                  <c:v>0.61</c:v>
                </c:pt>
                <c:pt idx="35">
                  <c:v>1.21</c:v>
                </c:pt>
                <c:pt idx="36">
                  <c:v>1.24</c:v>
                </c:pt>
                <c:pt idx="37">
                  <c:v>1.1499999999999999</c:v>
                </c:pt>
                <c:pt idx="38">
                  <c:v>1.83</c:v>
                </c:pt>
                <c:pt idx="39">
                  <c:v>0.81</c:v>
                </c:pt>
                <c:pt idx="40">
                  <c:v>0.74</c:v>
                </c:pt>
                <c:pt idx="41">
                  <c:v>0.62</c:v>
                </c:pt>
                <c:pt idx="42">
                  <c:v>0.71</c:v>
                </c:pt>
                <c:pt idx="43">
                  <c:v>0.78</c:v>
                </c:pt>
                <c:pt idx="44">
                  <c:v>0.46</c:v>
                </c:pt>
                <c:pt idx="45">
                  <c:v>1.38</c:v>
                </c:pt>
                <c:pt idx="46">
                  <c:v>10.210000000000001</c:v>
                </c:pt>
                <c:pt idx="47">
                  <c:v>0.79</c:v>
                </c:pt>
                <c:pt idx="48">
                  <c:v>0</c:v>
                </c:pt>
                <c:pt idx="49">
                  <c:v>4.16</c:v>
                </c:pt>
                <c:pt idx="50">
                  <c:v>3.92</c:v>
                </c:pt>
                <c:pt idx="51">
                  <c:v>3.71</c:v>
                </c:pt>
                <c:pt idx="52">
                  <c:v>1.77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E1-F147-84F6-4E9263FB4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4526272"/>
        <c:axId val="1"/>
      </c:lineChart>
      <c:catAx>
        <c:axId val="954526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Age</a:t>
                </a:r>
              </a:p>
            </c:rich>
          </c:tx>
          <c:layout>
            <c:manualLayout>
              <c:xMode val="edge"/>
              <c:yMode val="edge"/>
              <c:x val="0.52903258067696812"/>
              <c:y val="0.9433982002249720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1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2"/>
          <c:min val="-5"/>
        </c:scaling>
        <c:delete val="0"/>
        <c:axPos val="l"/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/>
                  <a:t>Actual to Expected Deaths</a:t>
                </a:r>
              </a:p>
            </c:rich>
          </c:tx>
          <c:layout>
            <c:manualLayout>
              <c:xMode val="edge"/>
              <c:yMode val="edge"/>
              <c:x val="3.7419323031848216E-2"/>
              <c:y val="0.3522017997750281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526272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Calibri" pitchFamily="2" charset="0"/>
                <a:cs typeface="Calibri" pitchFamily="2" charset="0"/>
              </a:rPr>
              <a:t>Chart 2. Ratio of Actual to Expected Deaths 2020</a:t>
            </a:r>
          </a:p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Calibri" pitchFamily="2" charset="0"/>
                <a:cs typeface="Calibri" pitchFamily="2" charset="0"/>
              </a:rPr>
              <a:t>(using counts)</a:t>
            </a:r>
          </a:p>
        </c:rich>
      </c:tx>
      <c:layout>
        <c:manualLayout>
          <c:xMode val="edge"/>
          <c:yMode val="edge"/>
          <c:x val="0.16516135393630357"/>
          <c:y val="2.93500562429696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80651827527601"/>
          <c:y val="0.13836506314912403"/>
          <c:w val="0.8838715246166361"/>
          <c:h val="0.78616513152911205"/>
        </c:manualLayout>
      </c:layout>
      <c:lineChart>
        <c:grouping val="standard"/>
        <c:varyColors val="0"/>
        <c:ser>
          <c:idx val="3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'Counts (2020)'!$A$13:$A$68</c:f>
              <c:numCache>
                <c:formatCode>_(* #\ ##0_);_(* \(#\ ##0\);_(* "-"??_);_(@_)</c:formatCode>
                <c:ptCount val="56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79</c:v>
                </c:pt>
                <c:pt idx="30">
                  <c:v>80</c:v>
                </c:pt>
                <c:pt idx="31">
                  <c:v>81</c:v>
                </c:pt>
                <c:pt idx="32">
                  <c:v>82</c:v>
                </c:pt>
                <c:pt idx="33">
                  <c:v>83</c:v>
                </c:pt>
                <c:pt idx="34">
                  <c:v>84</c:v>
                </c:pt>
                <c:pt idx="35">
                  <c:v>85</c:v>
                </c:pt>
                <c:pt idx="36">
                  <c:v>86</c:v>
                </c:pt>
                <c:pt idx="37">
                  <c:v>87</c:v>
                </c:pt>
                <c:pt idx="38">
                  <c:v>88</c:v>
                </c:pt>
                <c:pt idx="39">
                  <c:v>89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95</c:v>
                </c:pt>
                <c:pt idx="46">
                  <c:v>96</c:v>
                </c:pt>
                <c:pt idx="47">
                  <c:v>97</c:v>
                </c:pt>
                <c:pt idx="48">
                  <c:v>98</c:v>
                </c:pt>
                <c:pt idx="49">
                  <c:v>99</c:v>
                </c:pt>
                <c:pt idx="50">
                  <c:v>100</c:v>
                </c:pt>
                <c:pt idx="51">
                  <c:v>101</c:v>
                </c:pt>
                <c:pt idx="52">
                  <c:v>102</c:v>
                </c:pt>
                <c:pt idx="53">
                  <c:v>103</c:v>
                </c:pt>
                <c:pt idx="54">
                  <c:v>104</c:v>
                </c:pt>
                <c:pt idx="55">
                  <c:v>105</c:v>
                </c:pt>
              </c:numCache>
            </c:numRef>
          </c:cat>
          <c:val>
            <c:numRef>
              <c:f>'Counts (2020)'!$H$13:$H$68</c:f>
              <c:numCache>
                <c:formatCode>_(* #,##0.00_);_(* \(#,##0.00\);_(* "-"??_);_(@_)</c:formatCode>
                <c:ptCount val="56"/>
                <c:pt idx="0">
                  <c:v>1.68</c:v>
                </c:pt>
                <c:pt idx="1">
                  <c:v>0.9</c:v>
                </c:pt>
                <c:pt idx="2">
                  <c:v>0.82</c:v>
                </c:pt>
                <c:pt idx="3">
                  <c:v>0</c:v>
                </c:pt>
                <c:pt idx="4">
                  <c:v>1.28</c:v>
                </c:pt>
                <c:pt idx="5">
                  <c:v>2.6</c:v>
                </c:pt>
                <c:pt idx="6">
                  <c:v>5.0199999999999996</c:v>
                </c:pt>
                <c:pt idx="7">
                  <c:v>3.26</c:v>
                </c:pt>
                <c:pt idx="8">
                  <c:v>1.69</c:v>
                </c:pt>
                <c:pt idx="9">
                  <c:v>2.7</c:v>
                </c:pt>
                <c:pt idx="10">
                  <c:v>2.76</c:v>
                </c:pt>
                <c:pt idx="11">
                  <c:v>3.49</c:v>
                </c:pt>
                <c:pt idx="12">
                  <c:v>4.67</c:v>
                </c:pt>
                <c:pt idx="13">
                  <c:v>3.9</c:v>
                </c:pt>
                <c:pt idx="14">
                  <c:v>3.34</c:v>
                </c:pt>
                <c:pt idx="15">
                  <c:v>3.73</c:v>
                </c:pt>
                <c:pt idx="16">
                  <c:v>4.2699999999999996</c:v>
                </c:pt>
                <c:pt idx="17">
                  <c:v>3.34</c:v>
                </c:pt>
                <c:pt idx="18">
                  <c:v>2.4700000000000002</c:v>
                </c:pt>
                <c:pt idx="19">
                  <c:v>2.84</c:v>
                </c:pt>
                <c:pt idx="20">
                  <c:v>1.71</c:v>
                </c:pt>
                <c:pt idx="21">
                  <c:v>2.25</c:v>
                </c:pt>
                <c:pt idx="22">
                  <c:v>3.19</c:v>
                </c:pt>
                <c:pt idx="23">
                  <c:v>3.36</c:v>
                </c:pt>
                <c:pt idx="24">
                  <c:v>2.83</c:v>
                </c:pt>
                <c:pt idx="25">
                  <c:v>2.6</c:v>
                </c:pt>
                <c:pt idx="26">
                  <c:v>2.39</c:v>
                </c:pt>
                <c:pt idx="27">
                  <c:v>2.76</c:v>
                </c:pt>
                <c:pt idx="28">
                  <c:v>2.21</c:v>
                </c:pt>
                <c:pt idx="29">
                  <c:v>2.1</c:v>
                </c:pt>
                <c:pt idx="30">
                  <c:v>1.68</c:v>
                </c:pt>
                <c:pt idx="31">
                  <c:v>2</c:v>
                </c:pt>
                <c:pt idx="32">
                  <c:v>2.62</c:v>
                </c:pt>
                <c:pt idx="33">
                  <c:v>1.08</c:v>
                </c:pt>
                <c:pt idx="34">
                  <c:v>3.37</c:v>
                </c:pt>
                <c:pt idx="35">
                  <c:v>1.71</c:v>
                </c:pt>
                <c:pt idx="36">
                  <c:v>1.7</c:v>
                </c:pt>
                <c:pt idx="37">
                  <c:v>0.97</c:v>
                </c:pt>
                <c:pt idx="38">
                  <c:v>1.95</c:v>
                </c:pt>
                <c:pt idx="39">
                  <c:v>1.1200000000000001</c:v>
                </c:pt>
                <c:pt idx="40">
                  <c:v>1.31</c:v>
                </c:pt>
                <c:pt idx="41">
                  <c:v>1.1100000000000001</c:v>
                </c:pt>
                <c:pt idx="42">
                  <c:v>1.46</c:v>
                </c:pt>
                <c:pt idx="43">
                  <c:v>1.25</c:v>
                </c:pt>
                <c:pt idx="44">
                  <c:v>1.26</c:v>
                </c:pt>
                <c:pt idx="45">
                  <c:v>3.86</c:v>
                </c:pt>
                <c:pt idx="46">
                  <c:v>3.19</c:v>
                </c:pt>
                <c:pt idx="47">
                  <c:v>4.74</c:v>
                </c:pt>
                <c:pt idx="48">
                  <c:v>3.32</c:v>
                </c:pt>
                <c:pt idx="49">
                  <c:v>2.08</c:v>
                </c:pt>
                <c:pt idx="50">
                  <c:v>3.92</c:v>
                </c:pt>
                <c:pt idx="51">
                  <c:v>0</c:v>
                </c:pt>
                <c:pt idx="52">
                  <c:v>0</c:v>
                </c:pt>
                <c:pt idx="53">
                  <c:v>1.69</c:v>
                </c:pt>
                <c:pt idx="54">
                  <c:v>6.5</c:v>
                </c:pt>
                <c:pt idx="5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AD-E341-A31A-708D1CF31C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4526272"/>
        <c:axId val="1"/>
      </c:lineChart>
      <c:catAx>
        <c:axId val="954526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Age</a:t>
                </a:r>
              </a:p>
            </c:rich>
          </c:tx>
          <c:layout>
            <c:manualLayout>
              <c:xMode val="edge"/>
              <c:yMode val="edge"/>
              <c:x val="0.52903258067696812"/>
              <c:y val="0.9433982002249720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1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2"/>
          <c:min val="-5"/>
        </c:scaling>
        <c:delete val="0"/>
        <c:axPos val="l"/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Actual to Expected Deaths</a:t>
                </a:r>
              </a:p>
            </c:rich>
          </c:tx>
          <c:layout>
            <c:manualLayout>
              <c:xMode val="edge"/>
              <c:yMode val="edge"/>
              <c:x val="3.7419323031848216E-2"/>
              <c:y val="0.3522017997750281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526272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9EF9C-C7F8-483D-9D16-047FE5FA6C0B}" type="datetimeFigureOut">
              <a:rPr lang="en-GB" smtClean="0"/>
              <a:t>27/05/2023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CF94A-836C-4071-8E11-8DCF04AE6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57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50800" dir="5400000" algn="ctr" rotWithShape="0">
              <a:srgbClr val="FEFBFB"/>
            </a:outerShdw>
          </a:effectLst>
        </p:spPr>
        <p:txBody>
          <a:bodyPr/>
          <a:lstStyle>
            <a:lvl1pPr marL="342908" indent="-342908">
              <a:buClr>
                <a:srgbClr val="D32C2D"/>
              </a:buClr>
              <a:buFont typeface="Wingdings" panose="05000000000000000000" pitchFamily="2" charset="2"/>
              <a:buChar char="§"/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5F3A1-FAC7-4FC9-A9FD-F563E7DFCC1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5591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617250"/>
            <a:ext cx="3860800" cy="196131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de-DE" dirty="0"/>
              <a:t>Version 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617250"/>
            <a:ext cx="2844800" cy="196131"/>
          </a:xfrm>
          <a:ln/>
        </p:spPr>
        <p:txBody>
          <a:bodyPr/>
          <a:lstStyle>
            <a:lvl1pPr>
              <a:defRPr sz="1100" baseline="0"/>
            </a:lvl1pPr>
          </a:lstStyle>
          <a:p>
            <a:r>
              <a:rPr lang="de-DE" altLang="en-US" dirty="0"/>
              <a:t>Page </a:t>
            </a:r>
            <a:fld id="{98480D6B-9298-4DBB-815E-BAAEC977312C}" type="slidenum">
              <a:rPr lang="de-DE" altLang="en-US" smtClean="0"/>
              <a:pPr/>
              <a:t>‹#›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266384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Click to edit Master text styles</a:t>
            </a:r>
          </a:p>
          <a:p>
            <a:pPr lvl="1"/>
            <a:r>
              <a:rPr lang="de-DE" altLang="en-US"/>
              <a:t>Second level</a:t>
            </a:r>
          </a:p>
          <a:p>
            <a:pPr lvl="2"/>
            <a:r>
              <a:rPr lang="de-DE" altLang="en-US"/>
              <a:t>Third level</a:t>
            </a:r>
          </a:p>
          <a:p>
            <a:pPr lvl="3"/>
            <a:r>
              <a:rPr lang="de-DE" altLang="en-US"/>
              <a:t>Fourth level</a:t>
            </a:r>
          </a:p>
          <a:p>
            <a:pPr lvl="4"/>
            <a:r>
              <a:rPr lang="de-DE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395CC0-3D9C-4E28-9744-7A389320CF6A}" type="slidenum">
              <a:rPr lang="de-DE" altLang="en-US"/>
              <a:pPr/>
              <a:t>‹#›</a:t>
            </a:fld>
            <a:endParaRPr lang="de-DE" altLang="en-US" dirty="0"/>
          </a:p>
        </p:txBody>
      </p:sp>
      <p:pic>
        <p:nvPicPr>
          <p:cNvPr id="9" name="Picture 22" descr="cclogo coloured"/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873" y="0"/>
            <a:ext cx="8667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3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charset="0"/>
        </a:defRPr>
      </a:lvl5pPr>
      <a:lvl6pPr marL="457212" algn="ctr" rtl="0" fontAlgn="base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charset="0"/>
        </a:defRPr>
      </a:lvl6pPr>
      <a:lvl7pPr marL="914423" algn="ctr" rtl="0" fontAlgn="base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charset="0"/>
        </a:defRPr>
      </a:lvl7pPr>
      <a:lvl8pPr marL="1371634" algn="ctr" rtl="0" fontAlgn="base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charset="0"/>
        </a:defRPr>
      </a:lvl8pPr>
      <a:lvl9pPr marL="1828846" algn="ctr" rtl="0" fontAlgn="base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charset="0"/>
        </a:defRPr>
      </a:lvl9pPr>
    </p:titleStyle>
    <p:bodyStyle>
      <a:lvl1pPr marL="342908" indent="-34290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69" indent="-28575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28" indent="-22860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40" indent="-22860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52" indent="-22860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63" indent="-2286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74" indent="-2286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86" indent="-2286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97" indent="-2286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s://www.african-insurance.org/Home/en" TargetMode="Externa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287340" y="2060847"/>
            <a:ext cx="11641308" cy="5052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V="1">
            <a:off x="287340" y="6491605"/>
            <a:ext cx="11641308" cy="4571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7340" y="2306638"/>
            <a:ext cx="11641308" cy="356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GB" altLang="en-US" sz="4600" b="1" dirty="0">
                <a:solidFill>
                  <a:schemeClr val="bg1">
                    <a:lumMod val="85000"/>
                  </a:schemeClr>
                </a:solidFill>
              </a:rPr>
              <a:t>AIO - MORTALITY </a:t>
            </a:r>
            <a:r>
              <a:rPr lang="en-US" altLang="en-US" sz="4600" b="1" dirty="0">
                <a:solidFill>
                  <a:schemeClr val="bg1">
                    <a:lumMod val="85000"/>
                  </a:schemeClr>
                </a:solidFill>
              </a:rPr>
              <a:t>TABLES</a:t>
            </a:r>
            <a:endParaRPr lang="en-US" altLang="en-US" sz="2200" dirty="0">
              <a:solidFill>
                <a:schemeClr val="bg1">
                  <a:lumMod val="85000"/>
                </a:schemeClr>
              </a:solidFill>
            </a:endParaRPr>
          </a:p>
          <a:p>
            <a:pPr algn="l">
              <a:lnSpc>
                <a:spcPct val="95000"/>
              </a:lnSpc>
            </a:pPr>
            <a:endParaRPr lang="en-US" altLang="en-US" sz="2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>
              <a:lnSpc>
                <a:spcPct val="95000"/>
              </a:lnSpc>
            </a:pPr>
            <a:endParaRPr lang="en-US" altLang="en-US" sz="2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>
              <a:lnSpc>
                <a:spcPct val="95000"/>
              </a:lnSpc>
            </a:pPr>
            <a:endParaRPr lang="en-US" altLang="en-US" sz="2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>
              <a:lnSpc>
                <a:spcPct val="95000"/>
              </a:lnSpc>
            </a:pPr>
            <a:endParaRPr lang="en-US" altLang="en-US" sz="2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>
              <a:lnSpc>
                <a:spcPct val="95000"/>
              </a:lnSpc>
            </a:pPr>
            <a:endParaRPr lang="en-US" altLang="en-US" sz="2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>
              <a:lnSpc>
                <a:spcPct val="95000"/>
              </a:lnSpc>
            </a:pPr>
            <a:endParaRPr lang="en-US" altLang="en-US" sz="2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>
              <a:lnSpc>
                <a:spcPct val="95000"/>
              </a:lnSpc>
            </a:pPr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Laura Llewellyn-Jones FIA FNAS</a:t>
            </a:r>
          </a:p>
          <a:p>
            <a:pPr algn="l">
              <a:lnSpc>
                <a:spcPct val="95000"/>
              </a:lnSpc>
            </a:pPr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Algeria</a:t>
            </a:r>
          </a:p>
          <a:p>
            <a:pPr algn="l">
              <a:lnSpc>
                <a:spcPct val="95000"/>
              </a:lnSpc>
            </a:pPr>
            <a:r>
              <a:rPr lang="en-US" altLang="en-US" sz="2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29 May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92E147-CC01-7F89-8B1F-3FE15F0BD9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sp>
        <p:nvSpPr>
          <p:cNvPr id="13" name="AutoShape 2" descr="logo">
            <a:hlinkClick r:id="rId6"/>
            <a:extLst>
              <a:ext uri="{FF2B5EF4-FFF2-40B4-BE49-F238E27FC236}">
                <a16:creationId xmlns:a16="http://schemas.microsoft.com/office/drawing/2014/main" id="{BEB951C0-9B22-3325-970A-265042D3D4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4" descr="logo">
            <a:hlinkClick r:id="rId6"/>
            <a:extLst>
              <a:ext uri="{FF2B5EF4-FFF2-40B4-BE49-F238E27FC236}">
                <a16:creationId xmlns:a16="http://schemas.microsoft.com/office/drawing/2014/main" id="{27C82DC8-3D1E-256C-41DF-7A3B72A33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AutoShape 6" descr="logo">
            <a:hlinkClick r:id="rId6"/>
            <a:extLst>
              <a:ext uri="{FF2B5EF4-FFF2-40B4-BE49-F238E27FC236}">
                <a16:creationId xmlns:a16="http://schemas.microsoft.com/office/drawing/2014/main" id="{E3789F78-EA95-CD99-517A-9705825585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FC708DC-B366-7DE0-A6DE-49DBFCC3DE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7340" y="320676"/>
            <a:ext cx="1803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43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Considerations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80" y="1056628"/>
            <a:ext cx="10510489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Which tables are required?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base mortality/ allowance for improvements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policy  (e.g. term assurance/ whole of life)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additional tables such as disability/ critical illness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Other subsets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Where to get data from?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life companies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pension/ social security schemes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How to validate the data?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comparisons with historic data/ national data/ similar countries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66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Data Requirements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80" y="1056628"/>
            <a:ext cx="1051048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Individual policy/member records: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Date of Birth, Date of Joining, Date of Exit (if applicable)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Type of Exit (if applicable)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Gender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Factors to enable mortality to be considered for subsets of the population (for example):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Policy Type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Policy Amount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Socio-economic data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11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8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Timelines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80" y="1056628"/>
            <a:ext cx="10510489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Initial preparation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Project administration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Discussions with stakeholders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Data requests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Workshops/ project outline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Data phase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Collection of data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Data analysis/ data queries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Data summary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Analysis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Results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100" dirty="0"/>
              <a:t>Workshops/ Launch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12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6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Who we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80" y="1056627"/>
            <a:ext cx="1061907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/>
              <a:t>Team Leaders: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/>
              <a:t>Laura Llewellyn-Jones FIA FNAS </a:t>
            </a:r>
            <a:r>
              <a:rPr lang="en-GB" sz="2400" dirty="0"/>
              <a:t>Director of Callund Consulting Limited currently based in Nigeria. Laura has been focused mainly on African clients for over a decade, and has lived in East, West &amp; South Africa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/>
              <a:t>Rosemary Nantambi, BStat </a:t>
            </a:r>
            <a:r>
              <a:rPr lang="en-GB" sz="2400" dirty="0"/>
              <a:t>Director of Callund Consulting Limited, Director of African Operations, based in Kampala, with over 20 years pensions and actuarial consulting experience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b="1" dirty="0">
                <a:latin typeface="+mj-lt"/>
              </a:rPr>
              <a:t>Jon Palin FIA </a:t>
            </a:r>
            <a:r>
              <a:rPr lang="en-GB" sz="2400" dirty="0">
                <a:latin typeface="+mj-lt"/>
              </a:rPr>
              <a:t>Partner and Senior Longevity Consultant at Barnett Waddingham LLP in the UK. 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</a:rPr>
              <a:t>He advises a range of clients on longevity, including base mortality assumptions and variations between different populations, and mortality projections, including stochastic models</a:t>
            </a:r>
            <a:endParaRPr lang="en-GB" sz="240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+mj-lt"/>
              </a:rPr>
              <a:t>In addition, we have additional team leaders who are qualified actuaries, as well as a team of analysts who specialise in mortality and morbidity tables, and who work closely with the Continuous Mortality Investigation (CMI) in the UK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6E5C371-9584-BFBF-02F5-3C0A624851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287" y="1694951"/>
            <a:ext cx="1238981" cy="12069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5AF28B-606F-A08E-B586-AA8F2F22D3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0756" y="4528049"/>
            <a:ext cx="1270000" cy="127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EA33648-D270-8835-4B1A-70E3830FC2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5792" y="3093746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5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Recent experience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684" y="1494526"/>
            <a:ext cx="106190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/>
              <a:t>Supporting the Continuous Mortality Investigation (CMI) owned by IFOA (BW)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/>
              <a:t>Mortality Tables for Egypt            (BW), the first mortality tables for the industry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/>
              <a:t>Mortality Tables for Kazakhstan              (CCL, BW), this included mortality experiences for various subsets of the population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/>
              <a:t>Mortality Tables for Rwanda               (CCL, BW), first industry tables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/>
              <a:t>Old Age Mortality (BW) advising several UK insurance companies on mortality assumptions at older ages where there is limited reliable data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200" dirty="0"/>
              <a:t>Stochastic models and Solvency II (BW) – assisting a major insurer to review existing stochastic longevity models (used for its capital requirements)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6E6FC8-6BC8-C20E-EEA1-7CB06D9B83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685" y="1939075"/>
            <a:ext cx="765602" cy="5117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43FD14-7246-B450-4B19-72711EAD45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894" y="2450864"/>
            <a:ext cx="765603" cy="444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F21D4A-68D4-EF84-B69A-2564A5F1A7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9815" y="3284984"/>
            <a:ext cx="765603" cy="51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8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Importance of Mortality Tables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642" y="942529"/>
            <a:ext cx="1061907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Robust and relevant mortality tables allow more accurate actuarial modelling and reserving, which will better protect policyholders</a:t>
            </a:r>
            <a:endParaRPr lang="en-US" sz="2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endParaRPr lang="en-US" sz="2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Increase trust within these industries</a:t>
            </a:r>
          </a:p>
          <a:p>
            <a:pPr lvl="0" algn="just"/>
            <a:endParaRPr lang="en-ZA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They can enhance product development, as well as creating more stability as companies are better able to manage their risks</a:t>
            </a:r>
          </a:p>
          <a:p>
            <a:pPr lvl="0" algn="just"/>
            <a:endParaRPr lang="en-ZA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en-US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Out of date, irrelevant or inaccurate mortality tables can impede the expansion of the industry by forcing additional risk loadings to be included in the premium pricing</a:t>
            </a: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3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Why new Tables?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80" y="1056627"/>
            <a:ext cx="106190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+mj-lt"/>
              </a:rPr>
              <a:t>Mortality Tables are an essential, if somewhat hidden, part of the life and social insurance infrastructure in every country where there are life and retirement products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+mj-lt"/>
              </a:rPr>
              <a:t>The existence of local tables that are kept up-to-date aid </a:t>
            </a:r>
            <a:r>
              <a:rPr lang="en-GB" sz="2400" b="1" dirty="0">
                <a:latin typeface="+mj-lt"/>
              </a:rPr>
              <a:t>credibility</a:t>
            </a:r>
            <a:r>
              <a:rPr lang="en-GB" sz="2400" dirty="0">
                <a:latin typeface="+mj-lt"/>
              </a:rPr>
              <a:t> and growth of the life and retirement sectors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+mj-lt"/>
              </a:rPr>
              <a:t>Life expectancy has changed significantly over time as well as between different countries. Detailed analysis by ‘</a:t>
            </a:r>
            <a:r>
              <a:rPr lang="en-GB" sz="2400" dirty="0">
                <a:solidFill>
                  <a:srgbClr val="0070C0"/>
                </a:solidFill>
                <a:latin typeface="+mj-lt"/>
              </a:rPr>
              <a:t>Our World in Data</a:t>
            </a:r>
            <a:r>
              <a:rPr lang="en-GB" sz="2400" dirty="0">
                <a:latin typeface="+mj-lt"/>
              </a:rPr>
              <a:t>’ – which sources data from the United Nations, Department of Economic and Social Affairs, Population Division (2022), World Population Prospects 2022, Estimates of Regional and Global Life Expectancy 1800-2001, Population Development Review 31(3)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1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Our World in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80" y="1056627"/>
            <a:ext cx="106190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E61F33-937A-64ED-2929-5A65FE4C7C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784" y="1204251"/>
            <a:ext cx="5907160" cy="45971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E86985C-A556-6456-4087-B6E821F65438}"/>
              </a:ext>
            </a:extLst>
          </p:cNvPr>
          <p:cNvSpPr txBox="1"/>
          <p:nvPr/>
        </p:nvSpPr>
        <p:spPr>
          <a:xfrm>
            <a:off x="445480" y="1270215"/>
            <a:ext cx="32022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Graph illustrates life expectancy differences between 1980 and 2021</a:t>
            </a:r>
          </a:p>
          <a:p>
            <a:endParaRPr lang="en-GB" sz="2000" dirty="0"/>
          </a:p>
          <a:p>
            <a:r>
              <a:rPr lang="en-GB" sz="2000" dirty="0"/>
              <a:t>Algeria: 53.3 to 76.4 (+23.1)</a:t>
            </a:r>
          </a:p>
          <a:p>
            <a:endParaRPr lang="en-GB" sz="2000" dirty="0"/>
          </a:p>
          <a:p>
            <a:r>
              <a:rPr lang="en-GB" sz="2000" dirty="0"/>
              <a:t>South Africa: 59.8 to 62.3</a:t>
            </a:r>
          </a:p>
          <a:p>
            <a:r>
              <a:rPr lang="en-GB" sz="2000" dirty="0"/>
              <a:t>(+2.5)</a:t>
            </a:r>
          </a:p>
          <a:p>
            <a:endParaRPr lang="en-GB" sz="2000" dirty="0"/>
          </a:p>
          <a:p>
            <a:r>
              <a:rPr lang="en-GB" sz="2000" dirty="0"/>
              <a:t>Nigeria: 46.3 to 52.7</a:t>
            </a:r>
          </a:p>
          <a:p>
            <a:r>
              <a:rPr lang="en-GB" sz="2000" dirty="0"/>
              <a:t>(+6.4)</a:t>
            </a:r>
          </a:p>
          <a:p>
            <a:endParaRPr lang="en-GB" sz="2000" dirty="0"/>
          </a:p>
          <a:p>
            <a:r>
              <a:rPr lang="en-GB" sz="2000" dirty="0"/>
              <a:t>Kenya: 58.5 to 61.4</a:t>
            </a:r>
          </a:p>
          <a:p>
            <a:r>
              <a:rPr lang="en-GB" sz="2000" dirty="0"/>
              <a:t>(+2.9)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32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Example – pandemic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248" y="761668"/>
            <a:ext cx="10619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lvl="0" algn="just"/>
            <a:r>
              <a:rPr lang="en-US" sz="2400" dirty="0">
                <a:solidFill>
                  <a:srgbClr val="000000"/>
                </a:solidFill>
                <a:latin typeface="+mj-lt"/>
              </a:rPr>
              <a:t>Comparing experience in 2019 with 2020 (large pension plan in Ecuador): </a:t>
            </a:r>
          </a:p>
          <a:p>
            <a:pPr lvl="0" algn="just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lvl="0" algn="just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lvl="0" algn="just"/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E653056-958F-4048-A073-B79CEAF45F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89710"/>
              </p:ext>
            </p:extLst>
          </p:nvPr>
        </p:nvGraphicFramePr>
        <p:xfrm>
          <a:off x="4359472" y="1871560"/>
          <a:ext cx="70993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D297B6C-F701-F613-FA5F-FCACA97DF972}"/>
              </a:ext>
            </a:extLst>
          </p:cNvPr>
          <p:cNvSpPr txBox="1"/>
          <p:nvPr/>
        </p:nvSpPr>
        <p:spPr>
          <a:xfrm>
            <a:off x="551384" y="2132856"/>
            <a:ext cx="31683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j-lt"/>
              </a:rPr>
              <a:t>Analysing Actual over Expected deaths – can illustrate how well a mortality table fits the policy/ membership data</a:t>
            </a:r>
          </a:p>
          <a:p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The table used here in 2019 is a reasonable fit,  except at older ages (over 90) where there is less data</a:t>
            </a:r>
          </a:p>
          <a:p>
            <a:endParaRPr lang="en-US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383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Example – pandemic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248" y="536695"/>
            <a:ext cx="10619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lvl="0" algn="just"/>
            <a:r>
              <a:rPr lang="en-US" sz="2400" dirty="0">
                <a:solidFill>
                  <a:srgbClr val="000000"/>
                </a:solidFill>
                <a:latin typeface="+mj-lt"/>
              </a:rPr>
              <a:t>Comparing experience in 2019 with 2020: </a:t>
            </a:r>
          </a:p>
          <a:p>
            <a:pPr lvl="0" algn="just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lvl="0" algn="just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lvl="0" algn="just"/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297B6C-F701-F613-FA5F-FCACA97DF972}"/>
              </a:ext>
            </a:extLst>
          </p:cNvPr>
          <p:cNvSpPr txBox="1"/>
          <p:nvPr/>
        </p:nvSpPr>
        <p:spPr>
          <a:xfrm>
            <a:off x="622248" y="1506191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j-lt"/>
              </a:rPr>
              <a:t>Data from 2020 shows higher deaths than expected from the standard table </a:t>
            </a:r>
          </a:p>
          <a:p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International experience has shown excess deaths have continued after the pandemic – detailed analysis is looking at factors which have impacted this – such as pressure on health systems, delayed care, less screening/ preventative care – however we would expect the data to return to the pre-pandemic state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9B3EFE6-8C1D-C942-8558-7E94A6B8AB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440059"/>
              </p:ext>
            </p:extLst>
          </p:nvPr>
        </p:nvGraphicFramePr>
        <p:xfrm>
          <a:off x="4142020" y="1937261"/>
          <a:ext cx="70993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627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384" y="276544"/>
            <a:ext cx="993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Importance of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80" y="1056627"/>
            <a:ext cx="106190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One of the biggest challenges is obtaining </a:t>
            </a:r>
            <a:r>
              <a:rPr lang="en-GB" sz="2400" b="1" dirty="0"/>
              <a:t>sufficient data of a high quality </a:t>
            </a:r>
            <a:r>
              <a:rPr lang="en-GB" sz="2400" dirty="0"/>
              <a:t>in order to achieve statistically credible results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We have experience in working with challenging data sets, however the better the quality of the data, the more accurate the tables will be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We would also compare our findings with other relevant tables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e.g. UK, South Africa, Egypt, CIMA, Kenya, Uganda, Rwanda and others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24392" y="6597352"/>
            <a:ext cx="2311400" cy="196131"/>
          </a:xfrm>
        </p:spPr>
        <p:txBody>
          <a:bodyPr/>
          <a:lstStyle/>
          <a:p>
            <a:fld id="{98480D6B-9298-4DBB-815E-BAAEC977312C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9ACA1E-9672-B73A-02B8-ED2C384D8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969" y="775252"/>
            <a:ext cx="1005607" cy="1005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D18CE-8A50-FE92-5FC6-139E87586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692" y="178352"/>
            <a:ext cx="1803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267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63proj6IkKkYcVbwDdPs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bNiOSsfk.UcMpAJhXVf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5J4afSpkEOJnSqfFdK89Q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dirty="0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7901</TotalTime>
  <Words>922</Words>
  <Application>Microsoft Macintosh PowerPoint</Application>
  <PresentationFormat>Widescreen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Airam Gordillo</dc:creator>
  <cp:lastModifiedBy>Laura Llewellyn-Jones</cp:lastModifiedBy>
  <cp:revision>366</cp:revision>
  <cp:lastPrinted>2023-05-26T12:15:52Z</cp:lastPrinted>
  <dcterms:created xsi:type="dcterms:W3CDTF">2013-05-19T20:57:40Z</dcterms:created>
  <dcterms:modified xsi:type="dcterms:W3CDTF">2023-05-27T14:00:20Z</dcterms:modified>
</cp:coreProperties>
</file>