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5">
  <p:sldMasterIdLst>
    <p:sldMasterId id="2147483648" r:id="rId1"/>
  </p:sldMasterIdLst>
  <p:notesMasterIdLst>
    <p:notesMasterId r:id="rId39"/>
  </p:notesMasterIdLst>
  <p:handoutMasterIdLst>
    <p:handoutMasterId r:id="rId40"/>
  </p:handoutMasterIdLst>
  <p:sldIdLst>
    <p:sldId id="256" r:id="rId2"/>
    <p:sldId id="331" r:id="rId3"/>
    <p:sldId id="257" r:id="rId4"/>
    <p:sldId id="358" r:id="rId5"/>
    <p:sldId id="268" r:id="rId6"/>
    <p:sldId id="335" r:id="rId7"/>
    <p:sldId id="332" r:id="rId8"/>
    <p:sldId id="334" r:id="rId9"/>
    <p:sldId id="333" r:id="rId10"/>
    <p:sldId id="313" r:id="rId11"/>
    <p:sldId id="269" r:id="rId12"/>
    <p:sldId id="359" r:id="rId13"/>
    <p:sldId id="337" r:id="rId14"/>
    <p:sldId id="342" r:id="rId15"/>
    <p:sldId id="343" r:id="rId16"/>
    <p:sldId id="344" r:id="rId17"/>
    <p:sldId id="338" r:id="rId18"/>
    <p:sldId id="346" r:id="rId19"/>
    <p:sldId id="360" r:id="rId20"/>
    <p:sldId id="345" r:id="rId21"/>
    <p:sldId id="347" r:id="rId22"/>
    <p:sldId id="348" r:id="rId23"/>
    <p:sldId id="341" r:id="rId24"/>
    <p:sldId id="361" r:id="rId25"/>
    <p:sldId id="340" r:id="rId26"/>
    <p:sldId id="349" r:id="rId27"/>
    <p:sldId id="350" r:id="rId28"/>
    <p:sldId id="351" r:id="rId29"/>
    <p:sldId id="339" r:id="rId30"/>
    <p:sldId id="352" r:id="rId31"/>
    <p:sldId id="353" r:id="rId32"/>
    <p:sldId id="327" r:id="rId33"/>
    <p:sldId id="356" r:id="rId34"/>
    <p:sldId id="357" r:id="rId35"/>
    <p:sldId id="355" r:id="rId36"/>
    <p:sldId id="354" r:id="rId37"/>
    <p:sldId id="262" r:id="rId38"/>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95">
          <p15:clr>
            <a:srgbClr val="A4A3A4"/>
          </p15:clr>
        </p15:guide>
        <p15:guide id="2" pos="26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B809"/>
    <a:srgbClr val="1818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1446" y="72"/>
      </p:cViewPr>
      <p:guideLst>
        <p:guide orient="horz" pos="2195"/>
        <p:guide pos="26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dul Rasheed Akolade" userId="8ad35fa6-e3dd-441d-bbe4-8fc63a7ecc71" providerId="ADAL" clId="{D55E62ED-7C4A-4829-A633-71D96DF50623}"/>
    <pc:docChg chg="modSld">
      <pc:chgData name="Abdul Rasheed Akolade" userId="8ad35fa6-e3dd-441d-bbe4-8fc63a7ecc71" providerId="ADAL" clId="{D55E62ED-7C4A-4829-A633-71D96DF50623}" dt="2023-05-29T06:50:10.306" v="130" actId="1076"/>
      <pc:docMkLst>
        <pc:docMk/>
      </pc:docMkLst>
      <pc:sldChg chg="addSp modSp mod">
        <pc:chgData name="Abdul Rasheed Akolade" userId="8ad35fa6-e3dd-441d-bbe4-8fc63a7ecc71" providerId="ADAL" clId="{D55E62ED-7C4A-4829-A633-71D96DF50623}" dt="2023-05-29T06:21:18.737" v="7" actId="1076"/>
        <pc:sldMkLst>
          <pc:docMk/>
          <pc:sldMk cId="0" sldId="256"/>
        </pc:sldMkLst>
        <pc:picChg chg="mod">
          <ac:chgData name="Abdul Rasheed Akolade" userId="8ad35fa6-e3dd-441d-bbe4-8fc63a7ecc71" providerId="ADAL" clId="{D55E62ED-7C4A-4829-A633-71D96DF50623}" dt="2023-05-29T06:21:18.737" v="7" actId="1076"/>
          <ac:picMkLst>
            <pc:docMk/>
            <pc:sldMk cId="0" sldId="256"/>
            <ac:picMk id="5" creationId="{00000000-0000-0000-0000-000000000000}"/>
          </ac:picMkLst>
        </pc:picChg>
        <pc:picChg chg="add mod">
          <ac:chgData name="Abdul Rasheed Akolade" userId="8ad35fa6-e3dd-441d-bbe4-8fc63a7ecc71" providerId="ADAL" clId="{D55E62ED-7C4A-4829-A633-71D96DF50623}" dt="2023-05-29T06:21:14.999" v="6" actId="1076"/>
          <ac:picMkLst>
            <pc:docMk/>
            <pc:sldMk cId="0" sldId="256"/>
            <ac:picMk id="7" creationId="{A787AE6C-7A2B-45DA-B9BE-981BE524A8A2}"/>
          </ac:picMkLst>
        </pc:picChg>
      </pc:sldChg>
      <pc:sldChg chg="addSp modSp mod">
        <pc:chgData name="Abdul Rasheed Akolade" userId="8ad35fa6-e3dd-441d-bbe4-8fc63a7ecc71" providerId="ADAL" clId="{D55E62ED-7C4A-4829-A633-71D96DF50623}" dt="2023-05-29T06:22:39.499" v="20" actId="14100"/>
        <pc:sldMkLst>
          <pc:docMk/>
          <pc:sldMk cId="0" sldId="257"/>
        </pc:sldMkLst>
        <pc:spChg chg="mod">
          <ac:chgData name="Abdul Rasheed Akolade" userId="8ad35fa6-e3dd-441d-bbe4-8fc63a7ecc71" providerId="ADAL" clId="{D55E62ED-7C4A-4829-A633-71D96DF50623}" dt="2023-05-29T06:22:39.499" v="20" actId="14100"/>
          <ac:spMkLst>
            <pc:docMk/>
            <pc:sldMk cId="0" sldId="257"/>
            <ac:spMk id="5" creationId="{00000000-0000-0000-0000-000000000000}"/>
          </ac:spMkLst>
        </pc:spChg>
        <pc:picChg chg="add mod">
          <ac:chgData name="Abdul Rasheed Akolade" userId="8ad35fa6-e3dd-441d-bbe4-8fc63a7ecc71" providerId="ADAL" clId="{D55E62ED-7C4A-4829-A633-71D96DF50623}" dt="2023-05-29T06:21:51.509" v="14" actId="1076"/>
          <ac:picMkLst>
            <pc:docMk/>
            <pc:sldMk cId="0" sldId="257"/>
            <ac:picMk id="9" creationId="{2DD78D21-F4B8-437B-8F31-C300A0A64B11}"/>
          </ac:picMkLst>
        </pc:picChg>
        <pc:picChg chg="mod">
          <ac:chgData name="Abdul Rasheed Akolade" userId="8ad35fa6-e3dd-441d-bbe4-8fc63a7ecc71" providerId="ADAL" clId="{D55E62ED-7C4A-4829-A633-71D96DF50623}" dt="2023-05-29T06:21:55.374" v="15" actId="1076"/>
          <ac:picMkLst>
            <pc:docMk/>
            <pc:sldMk cId="0" sldId="257"/>
            <ac:picMk id="13" creationId="{00000000-0000-0000-0000-000000000000}"/>
          </ac:picMkLst>
        </pc:picChg>
      </pc:sldChg>
      <pc:sldChg chg="addSp modSp mod">
        <pc:chgData name="Abdul Rasheed Akolade" userId="8ad35fa6-e3dd-441d-bbe4-8fc63a7ecc71" providerId="ADAL" clId="{D55E62ED-7C4A-4829-A633-71D96DF50623}" dt="2023-05-29T06:50:10.306" v="130" actId="1076"/>
        <pc:sldMkLst>
          <pc:docMk/>
          <pc:sldMk cId="0" sldId="262"/>
        </pc:sldMkLst>
        <pc:picChg chg="mod">
          <ac:chgData name="Abdul Rasheed Akolade" userId="8ad35fa6-e3dd-441d-bbe4-8fc63a7ecc71" providerId="ADAL" clId="{D55E62ED-7C4A-4829-A633-71D96DF50623}" dt="2023-05-29T06:50:03.894" v="128" actId="1076"/>
          <ac:picMkLst>
            <pc:docMk/>
            <pc:sldMk cId="0" sldId="262"/>
            <ac:picMk id="5" creationId="{00000000-0000-0000-0000-000000000000}"/>
          </ac:picMkLst>
        </pc:picChg>
        <pc:picChg chg="add mod">
          <ac:chgData name="Abdul Rasheed Akolade" userId="8ad35fa6-e3dd-441d-bbe4-8fc63a7ecc71" providerId="ADAL" clId="{D55E62ED-7C4A-4829-A633-71D96DF50623}" dt="2023-05-29T06:50:10.306" v="130" actId="1076"/>
          <ac:picMkLst>
            <pc:docMk/>
            <pc:sldMk cId="0" sldId="262"/>
            <ac:picMk id="6" creationId="{F23C4784-8FAB-4826-9B75-F33585B91B2B}"/>
          </ac:picMkLst>
        </pc:picChg>
      </pc:sldChg>
      <pc:sldChg chg="addSp modSp mod">
        <pc:chgData name="Abdul Rasheed Akolade" userId="8ad35fa6-e3dd-441d-bbe4-8fc63a7ecc71" providerId="ADAL" clId="{D55E62ED-7C4A-4829-A633-71D96DF50623}" dt="2023-05-29T06:23:23.552" v="26" actId="1076"/>
        <pc:sldMkLst>
          <pc:docMk/>
          <pc:sldMk cId="1400095786" sldId="268"/>
        </pc:sldMkLst>
        <pc:picChg chg="add mod">
          <ac:chgData name="Abdul Rasheed Akolade" userId="8ad35fa6-e3dd-441d-bbe4-8fc63a7ecc71" providerId="ADAL" clId="{D55E62ED-7C4A-4829-A633-71D96DF50623}" dt="2023-05-29T06:23:23.552" v="26" actId="1076"/>
          <ac:picMkLst>
            <pc:docMk/>
            <pc:sldMk cId="1400095786" sldId="268"/>
            <ac:picMk id="9" creationId="{B74DDB6F-6BE8-490B-AB28-65B273FC9BC0}"/>
          </ac:picMkLst>
        </pc:picChg>
        <pc:picChg chg="mod">
          <ac:chgData name="Abdul Rasheed Akolade" userId="8ad35fa6-e3dd-441d-bbe4-8fc63a7ecc71" providerId="ADAL" clId="{D55E62ED-7C4A-4829-A633-71D96DF50623}" dt="2023-05-29T06:23:16.387" v="24" actId="1076"/>
          <ac:picMkLst>
            <pc:docMk/>
            <pc:sldMk cId="1400095786" sldId="268"/>
            <ac:picMk id="13" creationId="{00000000-0000-0000-0000-000000000000}"/>
          </ac:picMkLst>
        </pc:picChg>
      </pc:sldChg>
      <pc:sldChg chg="addSp modSp mod">
        <pc:chgData name="Abdul Rasheed Akolade" userId="8ad35fa6-e3dd-441d-bbe4-8fc63a7ecc71" providerId="ADAL" clId="{D55E62ED-7C4A-4829-A633-71D96DF50623}" dt="2023-05-29T06:25:47.769" v="52" actId="1076"/>
        <pc:sldMkLst>
          <pc:docMk/>
          <pc:sldMk cId="2472106561" sldId="269"/>
        </pc:sldMkLst>
        <pc:picChg chg="add mod">
          <ac:chgData name="Abdul Rasheed Akolade" userId="8ad35fa6-e3dd-441d-bbe4-8fc63a7ecc71" providerId="ADAL" clId="{D55E62ED-7C4A-4829-A633-71D96DF50623}" dt="2023-05-29T06:25:38.774" v="50" actId="1076"/>
          <ac:picMkLst>
            <pc:docMk/>
            <pc:sldMk cId="2472106561" sldId="269"/>
            <ac:picMk id="9" creationId="{54580C71-8762-4AB9-9AB5-8BEF2F2F1EB9}"/>
          </ac:picMkLst>
        </pc:picChg>
        <pc:picChg chg="mod">
          <ac:chgData name="Abdul Rasheed Akolade" userId="8ad35fa6-e3dd-441d-bbe4-8fc63a7ecc71" providerId="ADAL" clId="{D55E62ED-7C4A-4829-A633-71D96DF50623}" dt="2023-05-29T06:25:47.769" v="52" actId="1076"/>
          <ac:picMkLst>
            <pc:docMk/>
            <pc:sldMk cId="2472106561" sldId="269"/>
            <ac:picMk id="13" creationId="{00000000-0000-0000-0000-000000000000}"/>
          </ac:picMkLst>
        </pc:picChg>
      </pc:sldChg>
      <pc:sldChg chg="addSp modSp mod">
        <pc:chgData name="Abdul Rasheed Akolade" userId="8ad35fa6-e3dd-441d-bbe4-8fc63a7ecc71" providerId="ADAL" clId="{D55E62ED-7C4A-4829-A633-71D96DF50623}" dt="2023-05-29T06:25:09.962" v="43" actId="1076"/>
        <pc:sldMkLst>
          <pc:docMk/>
          <pc:sldMk cId="3066808039" sldId="313"/>
        </pc:sldMkLst>
        <pc:spChg chg="mod">
          <ac:chgData name="Abdul Rasheed Akolade" userId="8ad35fa6-e3dd-441d-bbe4-8fc63a7ecc71" providerId="ADAL" clId="{D55E62ED-7C4A-4829-A633-71D96DF50623}" dt="2023-05-29T06:25:04.510" v="41" actId="1076"/>
          <ac:spMkLst>
            <pc:docMk/>
            <pc:sldMk cId="3066808039" sldId="313"/>
            <ac:spMk id="4" creationId="{00000000-0000-0000-0000-000000000000}"/>
          </ac:spMkLst>
        </pc:spChg>
        <pc:picChg chg="mod">
          <ac:chgData name="Abdul Rasheed Akolade" userId="8ad35fa6-e3dd-441d-bbe4-8fc63a7ecc71" providerId="ADAL" clId="{D55E62ED-7C4A-4829-A633-71D96DF50623}" dt="2023-05-29T06:25:02.800" v="40" actId="1076"/>
          <ac:picMkLst>
            <pc:docMk/>
            <pc:sldMk cId="3066808039" sldId="313"/>
            <ac:picMk id="5" creationId="{00000000-0000-0000-0000-000000000000}"/>
          </ac:picMkLst>
        </pc:picChg>
        <pc:picChg chg="add mod">
          <ac:chgData name="Abdul Rasheed Akolade" userId="8ad35fa6-e3dd-441d-bbe4-8fc63a7ecc71" providerId="ADAL" clId="{D55E62ED-7C4A-4829-A633-71D96DF50623}" dt="2023-05-29T06:25:09.962" v="43" actId="1076"/>
          <ac:picMkLst>
            <pc:docMk/>
            <pc:sldMk cId="3066808039" sldId="313"/>
            <ac:picMk id="8" creationId="{E3EE8E29-A382-4E14-82B2-912F6C76C932}"/>
          </ac:picMkLst>
        </pc:picChg>
      </pc:sldChg>
      <pc:sldChg chg="addSp modSp mod">
        <pc:chgData name="Abdul Rasheed Akolade" userId="8ad35fa6-e3dd-441d-bbe4-8fc63a7ecc71" providerId="ADAL" clId="{D55E62ED-7C4A-4829-A633-71D96DF50623}" dt="2023-05-29T06:49:25.937" v="119"/>
        <pc:sldMkLst>
          <pc:docMk/>
          <pc:sldMk cId="218286400" sldId="327"/>
        </pc:sldMkLst>
        <pc:picChg chg="mod">
          <ac:chgData name="Abdul Rasheed Akolade" userId="8ad35fa6-e3dd-441d-bbe4-8fc63a7ecc71" providerId="ADAL" clId="{D55E62ED-7C4A-4829-A633-71D96DF50623}" dt="2023-05-29T06:49:24.101" v="118" actId="1076"/>
          <ac:picMkLst>
            <pc:docMk/>
            <pc:sldMk cId="218286400" sldId="327"/>
            <ac:picMk id="5" creationId="{00000000-0000-0000-0000-000000000000}"/>
          </ac:picMkLst>
        </pc:picChg>
        <pc:picChg chg="add mod">
          <ac:chgData name="Abdul Rasheed Akolade" userId="8ad35fa6-e3dd-441d-bbe4-8fc63a7ecc71" providerId="ADAL" clId="{D55E62ED-7C4A-4829-A633-71D96DF50623}" dt="2023-05-29T06:49:25.937" v="119"/>
          <ac:picMkLst>
            <pc:docMk/>
            <pc:sldMk cId="218286400" sldId="327"/>
            <ac:picMk id="9" creationId="{CB2F330D-FF23-45F8-8D3E-F412FD05D7A5}"/>
          </ac:picMkLst>
        </pc:picChg>
      </pc:sldChg>
      <pc:sldChg chg="addSp modSp mod">
        <pc:chgData name="Abdul Rasheed Akolade" userId="8ad35fa6-e3dd-441d-bbe4-8fc63a7ecc71" providerId="ADAL" clId="{D55E62ED-7C4A-4829-A633-71D96DF50623}" dt="2023-05-29T06:21:38.787" v="12" actId="1076"/>
        <pc:sldMkLst>
          <pc:docMk/>
          <pc:sldMk cId="1583930462" sldId="331"/>
        </pc:sldMkLst>
        <pc:picChg chg="mod">
          <ac:chgData name="Abdul Rasheed Akolade" userId="8ad35fa6-e3dd-441d-bbe4-8fc63a7ecc71" providerId="ADAL" clId="{D55E62ED-7C4A-4829-A633-71D96DF50623}" dt="2023-05-29T06:21:38.787" v="12" actId="1076"/>
          <ac:picMkLst>
            <pc:docMk/>
            <pc:sldMk cId="1583930462" sldId="331"/>
            <ac:picMk id="5" creationId="{00000000-0000-0000-0000-000000000000}"/>
          </ac:picMkLst>
        </pc:picChg>
        <pc:picChg chg="add mod">
          <ac:chgData name="Abdul Rasheed Akolade" userId="8ad35fa6-e3dd-441d-bbe4-8fc63a7ecc71" providerId="ADAL" clId="{D55E62ED-7C4A-4829-A633-71D96DF50623}" dt="2023-05-29T06:21:36.222" v="11" actId="1076"/>
          <ac:picMkLst>
            <pc:docMk/>
            <pc:sldMk cId="1583930462" sldId="331"/>
            <ac:picMk id="7" creationId="{7E273019-819F-4C2A-98D3-DF9B3B43F643}"/>
          </ac:picMkLst>
        </pc:picChg>
      </pc:sldChg>
      <pc:sldChg chg="addSp modSp mod">
        <pc:chgData name="Abdul Rasheed Akolade" userId="8ad35fa6-e3dd-441d-bbe4-8fc63a7ecc71" providerId="ADAL" clId="{D55E62ED-7C4A-4829-A633-71D96DF50623}" dt="2023-05-29T06:23:54.451" v="33" actId="1076"/>
        <pc:sldMkLst>
          <pc:docMk/>
          <pc:sldMk cId="2684011986" sldId="332"/>
        </pc:sldMkLst>
        <pc:picChg chg="add mod">
          <ac:chgData name="Abdul Rasheed Akolade" userId="8ad35fa6-e3dd-441d-bbe4-8fc63a7ecc71" providerId="ADAL" clId="{D55E62ED-7C4A-4829-A633-71D96DF50623}" dt="2023-05-29T06:23:54.451" v="33" actId="1076"/>
          <ac:picMkLst>
            <pc:docMk/>
            <pc:sldMk cId="2684011986" sldId="332"/>
            <ac:picMk id="9" creationId="{1BFFB90A-A0D4-45BF-98F4-8705C8F3F339}"/>
          </ac:picMkLst>
        </pc:picChg>
        <pc:picChg chg="mod">
          <ac:chgData name="Abdul Rasheed Akolade" userId="8ad35fa6-e3dd-441d-bbe4-8fc63a7ecc71" providerId="ADAL" clId="{D55E62ED-7C4A-4829-A633-71D96DF50623}" dt="2023-05-29T06:23:44.989" v="30" actId="1076"/>
          <ac:picMkLst>
            <pc:docMk/>
            <pc:sldMk cId="2684011986" sldId="332"/>
            <ac:picMk id="13" creationId="{00000000-0000-0000-0000-000000000000}"/>
          </ac:picMkLst>
        </pc:picChg>
      </pc:sldChg>
      <pc:sldChg chg="addSp modSp mod">
        <pc:chgData name="Abdul Rasheed Akolade" userId="8ad35fa6-e3dd-441d-bbe4-8fc63a7ecc71" providerId="ADAL" clId="{D55E62ED-7C4A-4829-A633-71D96DF50623}" dt="2023-05-29T06:24:52.710" v="39" actId="1076"/>
        <pc:sldMkLst>
          <pc:docMk/>
          <pc:sldMk cId="4281372301" sldId="333"/>
        </pc:sldMkLst>
        <pc:picChg chg="add mod">
          <ac:chgData name="Abdul Rasheed Akolade" userId="8ad35fa6-e3dd-441d-bbe4-8fc63a7ecc71" providerId="ADAL" clId="{D55E62ED-7C4A-4829-A633-71D96DF50623}" dt="2023-05-29T06:24:52.710" v="39" actId="1076"/>
          <ac:picMkLst>
            <pc:docMk/>
            <pc:sldMk cId="4281372301" sldId="333"/>
            <ac:picMk id="9" creationId="{A1B6BAF5-EACD-4286-B1A8-507A13E60111}"/>
          </ac:picMkLst>
        </pc:picChg>
        <pc:picChg chg="mod">
          <ac:chgData name="Abdul Rasheed Akolade" userId="8ad35fa6-e3dd-441d-bbe4-8fc63a7ecc71" providerId="ADAL" clId="{D55E62ED-7C4A-4829-A633-71D96DF50623}" dt="2023-05-29T06:24:44.217" v="37" actId="1076"/>
          <ac:picMkLst>
            <pc:docMk/>
            <pc:sldMk cId="4281372301" sldId="333"/>
            <ac:picMk id="13" creationId="{00000000-0000-0000-0000-000000000000}"/>
          </ac:picMkLst>
        </pc:picChg>
      </pc:sldChg>
      <pc:sldChg chg="addSp modSp mod">
        <pc:chgData name="Abdul Rasheed Akolade" userId="8ad35fa6-e3dd-441d-bbe4-8fc63a7ecc71" providerId="ADAL" clId="{D55E62ED-7C4A-4829-A633-71D96DF50623}" dt="2023-05-29T06:24:23.861" v="36" actId="1076"/>
        <pc:sldMkLst>
          <pc:docMk/>
          <pc:sldMk cId="1786244257" sldId="334"/>
        </pc:sldMkLst>
        <pc:picChg chg="add mod">
          <ac:chgData name="Abdul Rasheed Akolade" userId="8ad35fa6-e3dd-441d-bbe4-8fc63a7ecc71" providerId="ADAL" clId="{D55E62ED-7C4A-4829-A633-71D96DF50623}" dt="2023-05-29T06:24:23.861" v="36" actId="1076"/>
          <ac:picMkLst>
            <pc:docMk/>
            <pc:sldMk cId="1786244257" sldId="334"/>
            <ac:picMk id="9" creationId="{4DC6B9DC-AB6B-4E41-BFAE-8433496C6C38}"/>
          </ac:picMkLst>
        </pc:picChg>
        <pc:picChg chg="mod">
          <ac:chgData name="Abdul Rasheed Akolade" userId="8ad35fa6-e3dd-441d-bbe4-8fc63a7ecc71" providerId="ADAL" clId="{D55E62ED-7C4A-4829-A633-71D96DF50623}" dt="2023-05-29T06:24:01.901" v="34" actId="1076"/>
          <ac:picMkLst>
            <pc:docMk/>
            <pc:sldMk cId="1786244257" sldId="334"/>
            <ac:picMk id="13" creationId="{00000000-0000-0000-0000-000000000000}"/>
          </ac:picMkLst>
        </pc:picChg>
      </pc:sldChg>
      <pc:sldChg chg="addSp modSp mod">
        <pc:chgData name="Abdul Rasheed Akolade" userId="8ad35fa6-e3dd-441d-bbe4-8fc63a7ecc71" providerId="ADAL" clId="{D55E62ED-7C4A-4829-A633-71D96DF50623}" dt="2023-05-29T06:23:37.075" v="29" actId="1076"/>
        <pc:sldMkLst>
          <pc:docMk/>
          <pc:sldMk cId="1970079945" sldId="335"/>
        </pc:sldMkLst>
        <pc:picChg chg="add mod">
          <ac:chgData name="Abdul Rasheed Akolade" userId="8ad35fa6-e3dd-441d-bbe4-8fc63a7ecc71" providerId="ADAL" clId="{D55E62ED-7C4A-4829-A633-71D96DF50623}" dt="2023-05-29T06:23:37.075" v="29" actId="1076"/>
          <ac:picMkLst>
            <pc:docMk/>
            <pc:sldMk cId="1970079945" sldId="335"/>
            <ac:picMk id="11" creationId="{E4A7B75A-0241-46D8-AB00-68FCABE777F5}"/>
          </ac:picMkLst>
        </pc:picChg>
        <pc:picChg chg="mod">
          <ac:chgData name="Abdul Rasheed Akolade" userId="8ad35fa6-e3dd-441d-bbe4-8fc63a7ecc71" providerId="ADAL" clId="{D55E62ED-7C4A-4829-A633-71D96DF50623}" dt="2023-05-29T06:23:29.670" v="27" actId="1076"/>
          <ac:picMkLst>
            <pc:docMk/>
            <pc:sldMk cId="1970079945" sldId="335"/>
            <ac:picMk id="13" creationId="{00000000-0000-0000-0000-000000000000}"/>
          </ac:picMkLst>
        </pc:picChg>
      </pc:sldChg>
      <pc:sldChg chg="addSp modSp mod">
        <pc:chgData name="Abdul Rasheed Akolade" userId="8ad35fa6-e3dd-441d-bbe4-8fc63a7ecc71" providerId="ADAL" clId="{D55E62ED-7C4A-4829-A633-71D96DF50623}" dt="2023-05-29T06:26:25.319" v="60" actId="1076"/>
        <pc:sldMkLst>
          <pc:docMk/>
          <pc:sldMk cId="352085939" sldId="337"/>
        </pc:sldMkLst>
        <pc:picChg chg="add mod">
          <ac:chgData name="Abdul Rasheed Akolade" userId="8ad35fa6-e3dd-441d-bbe4-8fc63a7ecc71" providerId="ADAL" clId="{D55E62ED-7C4A-4829-A633-71D96DF50623}" dt="2023-05-29T06:26:25.319" v="60" actId="1076"/>
          <ac:picMkLst>
            <pc:docMk/>
            <pc:sldMk cId="352085939" sldId="337"/>
            <ac:picMk id="9" creationId="{B3B1B88D-202C-4BAE-AE2E-2960A3651143}"/>
          </ac:picMkLst>
        </pc:picChg>
        <pc:picChg chg="mod">
          <ac:chgData name="Abdul Rasheed Akolade" userId="8ad35fa6-e3dd-441d-bbe4-8fc63a7ecc71" providerId="ADAL" clId="{D55E62ED-7C4A-4829-A633-71D96DF50623}" dt="2023-05-29T06:26:15.189" v="57" actId="1076"/>
          <ac:picMkLst>
            <pc:docMk/>
            <pc:sldMk cId="352085939" sldId="337"/>
            <ac:picMk id="13" creationId="{00000000-0000-0000-0000-000000000000}"/>
          </ac:picMkLst>
        </pc:picChg>
      </pc:sldChg>
      <pc:sldChg chg="addSp modSp mod">
        <pc:chgData name="Abdul Rasheed Akolade" userId="8ad35fa6-e3dd-441d-bbe4-8fc63a7ecc71" providerId="ADAL" clId="{D55E62ED-7C4A-4829-A633-71D96DF50623}" dt="2023-05-29T06:27:46.460" v="73" actId="1076"/>
        <pc:sldMkLst>
          <pc:docMk/>
          <pc:sldMk cId="2449053500" sldId="338"/>
        </pc:sldMkLst>
        <pc:picChg chg="add mod">
          <ac:chgData name="Abdul Rasheed Akolade" userId="8ad35fa6-e3dd-441d-bbe4-8fc63a7ecc71" providerId="ADAL" clId="{D55E62ED-7C4A-4829-A633-71D96DF50623}" dt="2023-05-29T06:27:46.460" v="73" actId="1076"/>
          <ac:picMkLst>
            <pc:docMk/>
            <pc:sldMk cId="2449053500" sldId="338"/>
            <ac:picMk id="9" creationId="{7917CC6B-0C76-4F35-944B-898D74BC3D57}"/>
          </ac:picMkLst>
        </pc:picChg>
        <pc:picChg chg="mod">
          <ac:chgData name="Abdul Rasheed Akolade" userId="8ad35fa6-e3dd-441d-bbe4-8fc63a7ecc71" providerId="ADAL" clId="{D55E62ED-7C4A-4829-A633-71D96DF50623}" dt="2023-05-29T06:27:40.664" v="71" actId="1076"/>
          <ac:picMkLst>
            <pc:docMk/>
            <pc:sldMk cId="2449053500" sldId="338"/>
            <ac:picMk id="13" creationId="{00000000-0000-0000-0000-000000000000}"/>
          </ac:picMkLst>
        </pc:picChg>
      </pc:sldChg>
      <pc:sldChg chg="addSp modSp mod">
        <pc:chgData name="Abdul Rasheed Akolade" userId="8ad35fa6-e3dd-441d-bbe4-8fc63a7ecc71" providerId="ADAL" clId="{D55E62ED-7C4A-4829-A633-71D96DF50623}" dt="2023-05-29T06:48:59.667" v="113" actId="1076"/>
        <pc:sldMkLst>
          <pc:docMk/>
          <pc:sldMk cId="3004373197" sldId="339"/>
        </pc:sldMkLst>
        <pc:picChg chg="add mod">
          <ac:chgData name="Abdul Rasheed Akolade" userId="8ad35fa6-e3dd-441d-bbe4-8fc63a7ecc71" providerId="ADAL" clId="{D55E62ED-7C4A-4829-A633-71D96DF50623}" dt="2023-05-29T06:48:59.667" v="113" actId="1076"/>
          <ac:picMkLst>
            <pc:docMk/>
            <pc:sldMk cId="3004373197" sldId="339"/>
            <ac:picMk id="9" creationId="{18DB5655-151A-4F99-B66F-EC8137457C1D}"/>
          </ac:picMkLst>
        </pc:picChg>
        <pc:picChg chg="mod">
          <ac:chgData name="Abdul Rasheed Akolade" userId="8ad35fa6-e3dd-441d-bbe4-8fc63a7ecc71" providerId="ADAL" clId="{D55E62ED-7C4A-4829-A633-71D96DF50623}" dt="2023-05-29T06:48:54.442" v="111" actId="1076"/>
          <ac:picMkLst>
            <pc:docMk/>
            <pc:sldMk cId="3004373197" sldId="339"/>
            <ac:picMk id="13" creationId="{00000000-0000-0000-0000-000000000000}"/>
          </ac:picMkLst>
        </pc:picChg>
      </pc:sldChg>
      <pc:sldChg chg="addSp modSp mod">
        <pc:chgData name="Abdul Rasheed Akolade" userId="8ad35fa6-e3dd-441d-bbe4-8fc63a7ecc71" providerId="ADAL" clId="{D55E62ED-7C4A-4829-A633-71D96DF50623}" dt="2023-05-29T06:47:59.658" v="97" actId="1076"/>
        <pc:sldMkLst>
          <pc:docMk/>
          <pc:sldMk cId="3691436588" sldId="340"/>
        </pc:sldMkLst>
        <pc:picChg chg="add mod">
          <ac:chgData name="Abdul Rasheed Akolade" userId="8ad35fa6-e3dd-441d-bbe4-8fc63a7ecc71" providerId="ADAL" clId="{D55E62ED-7C4A-4829-A633-71D96DF50623}" dt="2023-05-29T06:47:59.658" v="97" actId="1076"/>
          <ac:picMkLst>
            <pc:docMk/>
            <pc:sldMk cId="3691436588" sldId="340"/>
            <ac:picMk id="9" creationId="{A73256ED-7E90-4BD8-8BEC-2A72EF76D2CA}"/>
          </ac:picMkLst>
        </pc:picChg>
        <pc:picChg chg="mod">
          <ac:chgData name="Abdul Rasheed Akolade" userId="8ad35fa6-e3dd-441d-bbe4-8fc63a7ecc71" providerId="ADAL" clId="{D55E62ED-7C4A-4829-A633-71D96DF50623}" dt="2023-05-29T06:47:54.089" v="95" actId="1076"/>
          <ac:picMkLst>
            <pc:docMk/>
            <pc:sldMk cId="3691436588" sldId="340"/>
            <ac:picMk id="13" creationId="{00000000-0000-0000-0000-000000000000}"/>
          </ac:picMkLst>
        </pc:picChg>
      </pc:sldChg>
      <pc:sldChg chg="addSp modSp mod">
        <pc:chgData name="Abdul Rasheed Akolade" userId="8ad35fa6-e3dd-441d-bbe4-8fc63a7ecc71" providerId="ADAL" clId="{D55E62ED-7C4A-4829-A633-71D96DF50623}" dt="2023-05-29T06:47:38.790" v="91" actId="1076"/>
        <pc:sldMkLst>
          <pc:docMk/>
          <pc:sldMk cId="2326541057" sldId="341"/>
        </pc:sldMkLst>
        <pc:picChg chg="add mod">
          <ac:chgData name="Abdul Rasheed Akolade" userId="8ad35fa6-e3dd-441d-bbe4-8fc63a7ecc71" providerId="ADAL" clId="{D55E62ED-7C4A-4829-A633-71D96DF50623}" dt="2023-05-29T06:47:38.790" v="91" actId="1076"/>
          <ac:picMkLst>
            <pc:docMk/>
            <pc:sldMk cId="2326541057" sldId="341"/>
            <ac:picMk id="9" creationId="{9257DD2E-BE0D-4F43-909C-48A2A6D2248A}"/>
          </ac:picMkLst>
        </pc:picChg>
        <pc:picChg chg="mod">
          <ac:chgData name="Abdul Rasheed Akolade" userId="8ad35fa6-e3dd-441d-bbe4-8fc63a7ecc71" providerId="ADAL" clId="{D55E62ED-7C4A-4829-A633-71D96DF50623}" dt="2023-05-29T06:47:32.097" v="89" actId="1076"/>
          <ac:picMkLst>
            <pc:docMk/>
            <pc:sldMk cId="2326541057" sldId="341"/>
            <ac:picMk id="13" creationId="{00000000-0000-0000-0000-000000000000}"/>
          </ac:picMkLst>
        </pc:picChg>
      </pc:sldChg>
      <pc:sldChg chg="addSp modSp mod">
        <pc:chgData name="Abdul Rasheed Akolade" userId="8ad35fa6-e3dd-441d-bbe4-8fc63a7ecc71" providerId="ADAL" clId="{D55E62ED-7C4A-4829-A633-71D96DF50623}" dt="2023-05-29T06:26:42.639" v="64" actId="14100"/>
        <pc:sldMkLst>
          <pc:docMk/>
          <pc:sldMk cId="87824084" sldId="342"/>
        </pc:sldMkLst>
        <pc:picChg chg="add mod">
          <ac:chgData name="Abdul Rasheed Akolade" userId="8ad35fa6-e3dd-441d-bbe4-8fc63a7ecc71" providerId="ADAL" clId="{D55E62ED-7C4A-4829-A633-71D96DF50623}" dt="2023-05-29T06:26:42.639" v="64" actId="14100"/>
          <ac:picMkLst>
            <pc:docMk/>
            <pc:sldMk cId="87824084" sldId="342"/>
            <ac:picMk id="9" creationId="{16FE9A09-9557-4589-A0C3-30883970DDAD}"/>
          </ac:picMkLst>
        </pc:picChg>
        <pc:picChg chg="mod">
          <ac:chgData name="Abdul Rasheed Akolade" userId="8ad35fa6-e3dd-441d-bbe4-8fc63a7ecc71" providerId="ADAL" clId="{D55E62ED-7C4A-4829-A633-71D96DF50623}" dt="2023-05-29T06:26:32.635" v="61" actId="1076"/>
          <ac:picMkLst>
            <pc:docMk/>
            <pc:sldMk cId="87824084" sldId="342"/>
            <ac:picMk id="13" creationId="{00000000-0000-0000-0000-000000000000}"/>
          </ac:picMkLst>
        </pc:picChg>
      </pc:sldChg>
      <pc:sldChg chg="addSp modSp mod">
        <pc:chgData name="Abdul Rasheed Akolade" userId="8ad35fa6-e3dd-441d-bbe4-8fc63a7ecc71" providerId="ADAL" clId="{D55E62ED-7C4A-4829-A633-71D96DF50623}" dt="2023-05-29T06:26:59.351" v="67" actId="1076"/>
        <pc:sldMkLst>
          <pc:docMk/>
          <pc:sldMk cId="592289948" sldId="343"/>
        </pc:sldMkLst>
        <pc:picChg chg="add mod">
          <ac:chgData name="Abdul Rasheed Akolade" userId="8ad35fa6-e3dd-441d-bbe4-8fc63a7ecc71" providerId="ADAL" clId="{D55E62ED-7C4A-4829-A633-71D96DF50623}" dt="2023-05-29T06:26:59.351" v="67" actId="1076"/>
          <ac:picMkLst>
            <pc:docMk/>
            <pc:sldMk cId="592289948" sldId="343"/>
            <ac:picMk id="9" creationId="{E54AEC4C-80A0-4C8F-87F7-05B3849E2A20}"/>
          </ac:picMkLst>
        </pc:picChg>
        <pc:picChg chg="mod">
          <ac:chgData name="Abdul Rasheed Akolade" userId="8ad35fa6-e3dd-441d-bbe4-8fc63a7ecc71" providerId="ADAL" clId="{D55E62ED-7C4A-4829-A633-71D96DF50623}" dt="2023-05-29T06:26:52.160" v="65" actId="1076"/>
          <ac:picMkLst>
            <pc:docMk/>
            <pc:sldMk cId="592289948" sldId="343"/>
            <ac:picMk id="13" creationId="{00000000-0000-0000-0000-000000000000}"/>
          </ac:picMkLst>
        </pc:picChg>
      </pc:sldChg>
      <pc:sldChg chg="addSp modSp mod">
        <pc:chgData name="Abdul Rasheed Akolade" userId="8ad35fa6-e3dd-441d-bbe4-8fc63a7ecc71" providerId="ADAL" clId="{D55E62ED-7C4A-4829-A633-71D96DF50623}" dt="2023-05-29T06:27:20.380" v="70" actId="1076"/>
        <pc:sldMkLst>
          <pc:docMk/>
          <pc:sldMk cId="3103433960" sldId="344"/>
        </pc:sldMkLst>
        <pc:picChg chg="add mod">
          <ac:chgData name="Abdul Rasheed Akolade" userId="8ad35fa6-e3dd-441d-bbe4-8fc63a7ecc71" providerId="ADAL" clId="{D55E62ED-7C4A-4829-A633-71D96DF50623}" dt="2023-05-29T06:27:20.380" v="70" actId="1076"/>
          <ac:picMkLst>
            <pc:docMk/>
            <pc:sldMk cId="3103433960" sldId="344"/>
            <ac:picMk id="9" creationId="{28A888B5-C727-4011-9D4E-F851FE260CAD}"/>
          </ac:picMkLst>
        </pc:picChg>
        <pc:picChg chg="mod">
          <ac:chgData name="Abdul Rasheed Akolade" userId="8ad35fa6-e3dd-441d-bbe4-8fc63a7ecc71" providerId="ADAL" clId="{D55E62ED-7C4A-4829-A633-71D96DF50623}" dt="2023-05-29T06:27:05.694" v="68" actId="1076"/>
          <ac:picMkLst>
            <pc:docMk/>
            <pc:sldMk cId="3103433960" sldId="344"/>
            <ac:picMk id="13" creationId="{00000000-0000-0000-0000-000000000000}"/>
          </ac:picMkLst>
        </pc:picChg>
      </pc:sldChg>
      <pc:sldChg chg="addSp modSp mod">
        <pc:chgData name="Abdul Rasheed Akolade" userId="8ad35fa6-e3dd-441d-bbe4-8fc63a7ecc71" providerId="ADAL" clId="{D55E62ED-7C4A-4829-A633-71D96DF50623}" dt="2023-05-29T06:40:44.643" v="82" actId="1076"/>
        <pc:sldMkLst>
          <pc:docMk/>
          <pc:sldMk cId="718998982" sldId="345"/>
        </pc:sldMkLst>
        <pc:picChg chg="add mod">
          <ac:chgData name="Abdul Rasheed Akolade" userId="8ad35fa6-e3dd-441d-bbe4-8fc63a7ecc71" providerId="ADAL" clId="{D55E62ED-7C4A-4829-A633-71D96DF50623}" dt="2023-05-29T06:40:44.643" v="82" actId="1076"/>
          <ac:picMkLst>
            <pc:docMk/>
            <pc:sldMk cId="718998982" sldId="345"/>
            <ac:picMk id="9" creationId="{5119A76D-AB88-4833-81F9-A160611B6A1D}"/>
          </ac:picMkLst>
        </pc:picChg>
        <pc:picChg chg="mod">
          <ac:chgData name="Abdul Rasheed Akolade" userId="8ad35fa6-e3dd-441d-bbe4-8fc63a7ecc71" providerId="ADAL" clId="{D55E62ED-7C4A-4829-A633-71D96DF50623}" dt="2023-05-29T06:37:58.081" v="80" actId="1076"/>
          <ac:picMkLst>
            <pc:docMk/>
            <pc:sldMk cId="718998982" sldId="345"/>
            <ac:picMk id="13" creationId="{00000000-0000-0000-0000-000000000000}"/>
          </ac:picMkLst>
        </pc:picChg>
      </pc:sldChg>
      <pc:sldChg chg="addSp modSp mod">
        <pc:chgData name="Abdul Rasheed Akolade" userId="8ad35fa6-e3dd-441d-bbe4-8fc63a7ecc71" providerId="ADAL" clId="{D55E62ED-7C4A-4829-A633-71D96DF50623}" dt="2023-05-29T06:28:21.321" v="76" actId="1076"/>
        <pc:sldMkLst>
          <pc:docMk/>
          <pc:sldMk cId="2907978658" sldId="346"/>
        </pc:sldMkLst>
        <pc:picChg chg="add mod">
          <ac:chgData name="Abdul Rasheed Akolade" userId="8ad35fa6-e3dd-441d-bbe4-8fc63a7ecc71" providerId="ADAL" clId="{D55E62ED-7C4A-4829-A633-71D96DF50623}" dt="2023-05-29T06:28:21.321" v="76" actId="1076"/>
          <ac:picMkLst>
            <pc:docMk/>
            <pc:sldMk cId="2907978658" sldId="346"/>
            <ac:picMk id="9" creationId="{A8899996-70CF-4493-A915-413E7AD66B6B}"/>
          </ac:picMkLst>
        </pc:picChg>
        <pc:picChg chg="mod">
          <ac:chgData name="Abdul Rasheed Akolade" userId="8ad35fa6-e3dd-441d-bbe4-8fc63a7ecc71" providerId="ADAL" clId="{D55E62ED-7C4A-4829-A633-71D96DF50623}" dt="2023-05-29T06:28:13.678" v="74" actId="1076"/>
          <ac:picMkLst>
            <pc:docMk/>
            <pc:sldMk cId="2907978658" sldId="346"/>
            <ac:picMk id="13" creationId="{00000000-0000-0000-0000-000000000000}"/>
          </ac:picMkLst>
        </pc:picChg>
      </pc:sldChg>
      <pc:sldChg chg="addSp modSp mod">
        <pc:chgData name="Abdul Rasheed Akolade" userId="8ad35fa6-e3dd-441d-bbe4-8fc63a7ecc71" providerId="ADAL" clId="{D55E62ED-7C4A-4829-A633-71D96DF50623}" dt="2023-05-29T06:47:16.799" v="85" actId="1076"/>
        <pc:sldMkLst>
          <pc:docMk/>
          <pc:sldMk cId="728485298" sldId="347"/>
        </pc:sldMkLst>
        <pc:picChg chg="add mod">
          <ac:chgData name="Abdul Rasheed Akolade" userId="8ad35fa6-e3dd-441d-bbe4-8fc63a7ecc71" providerId="ADAL" clId="{D55E62ED-7C4A-4829-A633-71D96DF50623}" dt="2023-05-29T06:47:16.799" v="85" actId="1076"/>
          <ac:picMkLst>
            <pc:docMk/>
            <pc:sldMk cId="728485298" sldId="347"/>
            <ac:picMk id="9" creationId="{352C334C-C8A4-471C-BC13-4C617EDCDAC4}"/>
          </ac:picMkLst>
        </pc:picChg>
        <pc:picChg chg="mod">
          <ac:chgData name="Abdul Rasheed Akolade" userId="8ad35fa6-e3dd-441d-bbe4-8fc63a7ecc71" providerId="ADAL" clId="{D55E62ED-7C4A-4829-A633-71D96DF50623}" dt="2023-05-29T06:47:10.950" v="83" actId="1076"/>
          <ac:picMkLst>
            <pc:docMk/>
            <pc:sldMk cId="728485298" sldId="347"/>
            <ac:picMk id="13" creationId="{00000000-0000-0000-0000-000000000000}"/>
          </ac:picMkLst>
        </pc:picChg>
      </pc:sldChg>
      <pc:sldChg chg="addSp modSp mod">
        <pc:chgData name="Abdul Rasheed Akolade" userId="8ad35fa6-e3dd-441d-bbe4-8fc63a7ecc71" providerId="ADAL" clId="{D55E62ED-7C4A-4829-A633-71D96DF50623}" dt="2023-05-29T06:47:26.975" v="88" actId="1076"/>
        <pc:sldMkLst>
          <pc:docMk/>
          <pc:sldMk cId="3114584783" sldId="348"/>
        </pc:sldMkLst>
        <pc:picChg chg="add mod">
          <ac:chgData name="Abdul Rasheed Akolade" userId="8ad35fa6-e3dd-441d-bbe4-8fc63a7ecc71" providerId="ADAL" clId="{D55E62ED-7C4A-4829-A633-71D96DF50623}" dt="2023-05-29T06:47:26.975" v="88" actId="1076"/>
          <ac:picMkLst>
            <pc:docMk/>
            <pc:sldMk cId="3114584783" sldId="348"/>
            <ac:picMk id="9" creationId="{F9BEDFDF-0508-49B6-98D1-6648EC8BD79D}"/>
          </ac:picMkLst>
        </pc:picChg>
        <pc:picChg chg="mod">
          <ac:chgData name="Abdul Rasheed Akolade" userId="8ad35fa6-e3dd-441d-bbe4-8fc63a7ecc71" providerId="ADAL" clId="{D55E62ED-7C4A-4829-A633-71D96DF50623}" dt="2023-05-29T06:47:21.119" v="86" actId="1076"/>
          <ac:picMkLst>
            <pc:docMk/>
            <pc:sldMk cId="3114584783" sldId="348"/>
            <ac:picMk id="13" creationId="{00000000-0000-0000-0000-000000000000}"/>
          </ac:picMkLst>
        </pc:picChg>
      </pc:sldChg>
      <pc:sldChg chg="addSp modSp mod">
        <pc:chgData name="Abdul Rasheed Akolade" userId="8ad35fa6-e3dd-441d-bbe4-8fc63a7ecc71" providerId="ADAL" clId="{D55E62ED-7C4A-4829-A633-71D96DF50623}" dt="2023-05-29T06:48:46.498" v="110" actId="14100"/>
        <pc:sldMkLst>
          <pc:docMk/>
          <pc:sldMk cId="1148515854" sldId="349"/>
        </pc:sldMkLst>
        <pc:picChg chg="add mod">
          <ac:chgData name="Abdul Rasheed Akolade" userId="8ad35fa6-e3dd-441d-bbe4-8fc63a7ecc71" providerId="ADAL" clId="{D55E62ED-7C4A-4829-A633-71D96DF50623}" dt="2023-05-29T06:48:46.498" v="110" actId="14100"/>
          <ac:picMkLst>
            <pc:docMk/>
            <pc:sldMk cId="1148515854" sldId="349"/>
            <ac:picMk id="9" creationId="{A556F2CB-E9B4-49CA-9835-D9D19CC46BE8}"/>
          </ac:picMkLst>
        </pc:picChg>
        <pc:picChg chg="mod">
          <ac:chgData name="Abdul Rasheed Akolade" userId="8ad35fa6-e3dd-441d-bbe4-8fc63a7ecc71" providerId="ADAL" clId="{D55E62ED-7C4A-4829-A633-71D96DF50623}" dt="2023-05-29T06:48:31.443" v="104" actId="1076"/>
          <ac:picMkLst>
            <pc:docMk/>
            <pc:sldMk cId="1148515854" sldId="349"/>
            <ac:picMk id="13" creationId="{00000000-0000-0000-0000-000000000000}"/>
          </ac:picMkLst>
        </pc:picChg>
      </pc:sldChg>
      <pc:sldChg chg="addSp modSp mod">
        <pc:chgData name="Abdul Rasheed Akolade" userId="8ad35fa6-e3dd-441d-bbe4-8fc63a7ecc71" providerId="ADAL" clId="{D55E62ED-7C4A-4829-A633-71D96DF50623}" dt="2023-05-29T06:48:11.147" v="100" actId="1076"/>
        <pc:sldMkLst>
          <pc:docMk/>
          <pc:sldMk cId="54447376" sldId="350"/>
        </pc:sldMkLst>
        <pc:picChg chg="add mod">
          <ac:chgData name="Abdul Rasheed Akolade" userId="8ad35fa6-e3dd-441d-bbe4-8fc63a7ecc71" providerId="ADAL" clId="{D55E62ED-7C4A-4829-A633-71D96DF50623}" dt="2023-05-29T06:48:11.147" v="100" actId="1076"/>
          <ac:picMkLst>
            <pc:docMk/>
            <pc:sldMk cId="54447376" sldId="350"/>
            <ac:picMk id="9" creationId="{CD7CBB3E-5670-4108-8917-6C13E2851DD9}"/>
          </ac:picMkLst>
        </pc:picChg>
        <pc:picChg chg="mod">
          <ac:chgData name="Abdul Rasheed Akolade" userId="8ad35fa6-e3dd-441d-bbe4-8fc63a7ecc71" providerId="ADAL" clId="{D55E62ED-7C4A-4829-A633-71D96DF50623}" dt="2023-05-29T06:48:06.901" v="98" actId="1076"/>
          <ac:picMkLst>
            <pc:docMk/>
            <pc:sldMk cId="54447376" sldId="350"/>
            <ac:picMk id="13" creationId="{00000000-0000-0000-0000-000000000000}"/>
          </ac:picMkLst>
        </pc:picChg>
      </pc:sldChg>
      <pc:sldChg chg="addSp modSp mod">
        <pc:chgData name="Abdul Rasheed Akolade" userId="8ad35fa6-e3dd-441d-bbe4-8fc63a7ecc71" providerId="ADAL" clId="{D55E62ED-7C4A-4829-A633-71D96DF50623}" dt="2023-05-29T06:48:22.356" v="103" actId="1076"/>
        <pc:sldMkLst>
          <pc:docMk/>
          <pc:sldMk cId="2667790005" sldId="351"/>
        </pc:sldMkLst>
        <pc:picChg chg="add mod">
          <ac:chgData name="Abdul Rasheed Akolade" userId="8ad35fa6-e3dd-441d-bbe4-8fc63a7ecc71" providerId="ADAL" clId="{D55E62ED-7C4A-4829-A633-71D96DF50623}" dt="2023-05-29T06:48:22.356" v="103" actId="1076"/>
          <ac:picMkLst>
            <pc:docMk/>
            <pc:sldMk cId="2667790005" sldId="351"/>
            <ac:picMk id="9" creationId="{6C6F98A8-951F-4BF2-9C9B-B44E6069AB7D}"/>
          </ac:picMkLst>
        </pc:picChg>
        <pc:picChg chg="mod">
          <ac:chgData name="Abdul Rasheed Akolade" userId="8ad35fa6-e3dd-441d-bbe4-8fc63a7ecc71" providerId="ADAL" clId="{D55E62ED-7C4A-4829-A633-71D96DF50623}" dt="2023-05-29T06:48:17.482" v="101" actId="1076"/>
          <ac:picMkLst>
            <pc:docMk/>
            <pc:sldMk cId="2667790005" sldId="351"/>
            <ac:picMk id="13" creationId="{00000000-0000-0000-0000-000000000000}"/>
          </ac:picMkLst>
        </pc:picChg>
      </pc:sldChg>
      <pc:sldChg chg="addSp modSp mod">
        <pc:chgData name="Abdul Rasheed Akolade" userId="8ad35fa6-e3dd-441d-bbe4-8fc63a7ecc71" providerId="ADAL" clId="{D55E62ED-7C4A-4829-A633-71D96DF50623}" dt="2023-05-29T06:49:09.391" v="115"/>
        <pc:sldMkLst>
          <pc:docMk/>
          <pc:sldMk cId="697257801" sldId="352"/>
        </pc:sldMkLst>
        <pc:picChg chg="add mod">
          <ac:chgData name="Abdul Rasheed Akolade" userId="8ad35fa6-e3dd-441d-bbe4-8fc63a7ecc71" providerId="ADAL" clId="{D55E62ED-7C4A-4829-A633-71D96DF50623}" dt="2023-05-29T06:49:09.391" v="115"/>
          <ac:picMkLst>
            <pc:docMk/>
            <pc:sldMk cId="697257801" sldId="352"/>
            <ac:picMk id="9" creationId="{3B3B2BD0-9DF6-4F7F-88C7-7D1928467DA1}"/>
          </ac:picMkLst>
        </pc:picChg>
        <pc:picChg chg="mod">
          <ac:chgData name="Abdul Rasheed Akolade" userId="8ad35fa6-e3dd-441d-bbe4-8fc63a7ecc71" providerId="ADAL" clId="{D55E62ED-7C4A-4829-A633-71D96DF50623}" dt="2023-05-29T06:49:07.105" v="114" actId="1076"/>
          <ac:picMkLst>
            <pc:docMk/>
            <pc:sldMk cId="697257801" sldId="352"/>
            <ac:picMk id="13" creationId="{00000000-0000-0000-0000-000000000000}"/>
          </ac:picMkLst>
        </pc:picChg>
      </pc:sldChg>
      <pc:sldChg chg="addSp modSp mod">
        <pc:chgData name="Abdul Rasheed Akolade" userId="8ad35fa6-e3dd-441d-bbe4-8fc63a7ecc71" providerId="ADAL" clId="{D55E62ED-7C4A-4829-A633-71D96DF50623}" dt="2023-05-29T06:49:18.486" v="117"/>
        <pc:sldMkLst>
          <pc:docMk/>
          <pc:sldMk cId="316760802" sldId="353"/>
        </pc:sldMkLst>
        <pc:picChg chg="add mod">
          <ac:chgData name="Abdul Rasheed Akolade" userId="8ad35fa6-e3dd-441d-bbe4-8fc63a7ecc71" providerId="ADAL" clId="{D55E62ED-7C4A-4829-A633-71D96DF50623}" dt="2023-05-29T06:49:18.486" v="117"/>
          <ac:picMkLst>
            <pc:docMk/>
            <pc:sldMk cId="316760802" sldId="353"/>
            <ac:picMk id="9" creationId="{8C6BACE4-2D77-4754-84C4-C86BC9BC0581}"/>
          </ac:picMkLst>
        </pc:picChg>
        <pc:picChg chg="mod">
          <ac:chgData name="Abdul Rasheed Akolade" userId="8ad35fa6-e3dd-441d-bbe4-8fc63a7ecc71" providerId="ADAL" clId="{D55E62ED-7C4A-4829-A633-71D96DF50623}" dt="2023-05-29T06:49:16.485" v="116" actId="1076"/>
          <ac:picMkLst>
            <pc:docMk/>
            <pc:sldMk cId="316760802" sldId="353"/>
            <ac:picMk id="13" creationId="{00000000-0000-0000-0000-000000000000}"/>
          </ac:picMkLst>
        </pc:picChg>
      </pc:sldChg>
      <pc:sldChg chg="addSp modSp mod">
        <pc:chgData name="Abdul Rasheed Akolade" userId="8ad35fa6-e3dd-441d-bbe4-8fc63a7ecc71" providerId="ADAL" clId="{D55E62ED-7C4A-4829-A633-71D96DF50623}" dt="2023-05-29T06:49:57.454" v="127"/>
        <pc:sldMkLst>
          <pc:docMk/>
          <pc:sldMk cId="4244053868" sldId="354"/>
        </pc:sldMkLst>
        <pc:picChg chg="mod">
          <ac:chgData name="Abdul Rasheed Akolade" userId="8ad35fa6-e3dd-441d-bbe4-8fc63a7ecc71" providerId="ADAL" clId="{D55E62ED-7C4A-4829-A633-71D96DF50623}" dt="2023-05-29T06:49:55.477" v="126" actId="1076"/>
          <ac:picMkLst>
            <pc:docMk/>
            <pc:sldMk cId="4244053868" sldId="354"/>
            <ac:picMk id="5" creationId="{00000000-0000-0000-0000-000000000000}"/>
          </ac:picMkLst>
        </pc:picChg>
        <pc:picChg chg="add mod">
          <ac:chgData name="Abdul Rasheed Akolade" userId="8ad35fa6-e3dd-441d-bbe4-8fc63a7ecc71" providerId="ADAL" clId="{D55E62ED-7C4A-4829-A633-71D96DF50623}" dt="2023-05-29T06:49:57.454" v="127"/>
          <ac:picMkLst>
            <pc:docMk/>
            <pc:sldMk cId="4244053868" sldId="354"/>
            <ac:picMk id="8" creationId="{4B93F8B0-DFF9-44E1-B500-01273FBEE07F}"/>
          </ac:picMkLst>
        </pc:picChg>
      </pc:sldChg>
      <pc:sldChg chg="addSp modSp mod">
        <pc:chgData name="Abdul Rasheed Akolade" userId="8ad35fa6-e3dd-441d-bbe4-8fc63a7ecc71" providerId="ADAL" clId="{D55E62ED-7C4A-4829-A633-71D96DF50623}" dt="2023-05-29T06:49:48.671" v="125"/>
        <pc:sldMkLst>
          <pc:docMk/>
          <pc:sldMk cId="1723529784" sldId="355"/>
        </pc:sldMkLst>
        <pc:picChg chg="mod">
          <ac:chgData name="Abdul Rasheed Akolade" userId="8ad35fa6-e3dd-441d-bbe4-8fc63a7ecc71" providerId="ADAL" clId="{D55E62ED-7C4A-4829-A633-71D96DF50623}" dt="2023-05-29T06:49:46.479" v="124" actId="1076"/>
          <ac:picMkLst>
            <pc:docMk/>
            <pc:sldMk cId="1723529784" sldId="355"/>
            <ac:picMk id="5" creationId="{00000000-0000-0000-0000-000000000000}"/>
          </ac:picMkLst>
        </pc:picChg>
        <pc:picChg chg="add mod">
          <ac:chgData name="Abdul Rasheed Akolade" userId="8ad35fa6-e3dd-441d-bbe4-8fc63a7ecc71" providerId="ADAL" clId="{D55E62ED-7C4A-4829-A633-71D96DF50623}" dt="2023-05-29T06:49:48.671" v="125"/>
          <ac:picMkLst>
            <pc:docMk/>
            <pc:sldMk cId="1723529784" sldId="355"/>
            <ac:picMk id="8" creationId="{26A39215-C80B-4AD8-815B-5A8210EFF58D}"/>
          </ac:picMkLst>
        </pc:picChg>
      </pc:sldChg>
      <pc:sldChg chg="addSp modSp mod">
        <pc:chgData name="Abdul Rasheed Akolade" userId="8ad35fa6-e3dd-441d-bbe4-8fc63a7ecc71" providerId="ADAL" clId="{D55E62ED-7C4A-4829-A633-71D96DF50623}" dt="2023-05-29T06:49:33.039" v="121"/>
        <pc:sldMkLst>
          <pc:docMk/>
          <pc:sldMk cId="3675744177" sldId="356"/>
        </pc:sldMkLst>
        <pc:picChg chg="mod">
          <ac:chgData name="Abdul Rasheed Akolade" userId="8ad35fa6-e3dd-441d-bbe4-8fc63a7ecc71" providerId="ADAL" clId="{D55E62ED-7C4A-4829-A633-71D96DF50623}" dt="2023-05-29T06:49:31.144" v="120" actId="1076"/>
          <ac:picMkLst>
            <pc:docMk/>
            <pc:sldMk cId="3675744177" sldId="356"/>
            <ac:picMk id="5" creationId="{00000000-0000-0000-0000-000000000000}"/>
          </ac:picMkLst>
        </pc:picChg>
        <pc:picChg chg="add mod">
          <ac:chgData name="Abdul Rasheed Akolade" userId="8ad35fa6-e3dd-441d-bbe4-8fc63a7ecc71" providerId="ADAL" clId="{D55E62ED-7C4A-4829-A633-71D96DF50623}" dt="2023-05-29T06:49:33.039" v="121"/>
          <ac:picMkLst>
            <pc:docMk/>
            <pc:sldMk cId="3675744177" sldId="356"/>
            <ac:picMk id="8" creationId="{E4100E8C-BFE2-4D23-AF4D-CBB14F48B357}"/>
          </ac:picMkLst>
        </pc:picChg>
      </pc:sldChg>
      <pc:sldChg chg="addSp modSp mod">
        <pc:chgData name="Abdul Rasheed Akolade" userId="8ad35fa6-e3dd-441d-bbe4-8fc63a7ecc71" providerId="ADAL" clId="{D55E62ED-7C4A-4829-A633-71D96DF50623}" dt="2023-05-29T06:49:42.136" v="123"/>
        <pc:sldMkLst>
          <pc:docMk/>
          <pc:sldMk cId="3709498106" sldId="357"/>
        </pc:sldMkLst>
        <pc:picChg chg="mod">
          <ac:chgData name="Abdul Rasheed Akolade" userId="8ad35fa6-e3dd-441d-bbe4-8fc63a7ecc71" providerId="ADAL" clId="{D55E62ED-7C4A-4829-A633-71D96DF50623}" dt="2023-05-29T06:49:40.386" v="122" actId="1076"/>
          <ac:picMkLst>
            <pc:docMk/>
            <pc:sldMk cId="3709498106" sldId="357"/>
            <ac:picMk id="5" creationId="{00000000-0000-0000-0000-000000000000}"/>
          </ac:picMkLst>
        </pc:picChg>
        <pc:picChg chg="add mod">
          <ac:chgData name="Abdul Rasheed Akolade" userId="8ad35fa6-e3dd-441d-bbe4-8fc63a7ecc71" providerId="ADAL" clId="{D55E62ED-7C4A-4829-A633-71D96DF50623}" dt="2023-05-29T06:49:42.136" v="123"/>
          <ac:picMkLst>
            <pc:docMk/>
            <pc:sldMk cId="3709498106" sldId="357"/>
            <ac:picMk id="8" creationId="{129A1937-BC76-461B-9F8D-AF35BC14416D}"/>
          </ac:picMkLst>
        </pc:picChg>
      </pc:sldChg>
      <pc:sldChg chg="addSp modSp mod">
        <pc:chgData name="Abdul Rasheed Akolade" userId="8ad35fa6-e3dd-441d-bbe4-8fc63a7ecc71" providerId="ADAL" clId="{D55E62ED-7C4A-4829-A633-71D96DF50623}" dt="2023-05-29T06:23:07.862" v="23" actId="1076"/>
        <pc:sldMkLst>
          <pc:docMk/>
          <pc:sldMk cId="1725545980" sldId="358"/>
        </pc:sldMkLst>
        <pc:picChg chg="mod">
          <ac:chgData name="Abdul Rasheed Akolade" userId="8ad35fa6-e3dd-441d-bbe4-8fc63a7ecc71" providerId="ADAL" clId="{D55E62ED-7C4A-4829-A633-71D96DF50623}" dt="2023-05-29T06:22:50.484" v="21" actId="1076"/>
          <ac:picMkLst>
            <pc:docMk/>
            <pc:sldMk cId="1725545980" sldId="358"/>
            <ac:picMk id="13" creationId="{00000000-0000-0000-0000-000000000000}"/>
          </ac:picMkLst>
        </pc:picChg>
        <pc:picChg chg="add mod">
          <ac:chgData name="Abdul Rasheed Akolade" userId="8ad35fa6-e3dd-441d-bbe4-8fc63a7ecc71" providerId="ADAL" clId="{D55E62ED-7C4A-4829-A633-71D96DF50623}" dt="2023-05-29T06:23:07.862" v="23" actId="1076"/>
          <ac:picMkLst>
            <pc:docMk/>
            <pc:sldMk cId="1725545980" sldId="358"/>
            <ac:picMk id="18" creationId="{74002E49-0695-4CA1-B1C0-ACCA00A6C3C7}"/>
          </ac:picMkLst>
        </pc:picChg>
      </pc:sldChg>
      <pc:sldChg chg="addSp modSp mod">
        <pc:chgData name="Abdul Rasheed Akolade" userId="8ad35fa6-e3dd-441d-bbe4-8fc63a7ecc71" providerId="ADAL" clId="{D55E62ED-7C4A-4829-A633-71D96DF50623}" dt="2023-05-29T06:26:08.503" v="56" actId="1076"/>
        <pc:sldMkLst>
          <pc:docMk/>
          <pc:sldMk cId="3023465095" sldId="359"/>
        </pc:sldMkLst>
        <pc:picChg chg="add mod">
          <ac:chgData name="Abdul Rasheed Akolade" userId="8ad35fa6-e3dd-441d-bbe4-8fc63a7ecc71" providerId="ADAL" clId="{D55E62ED-7C4A-4829-A633-71D96DF50623}" dt="2023-05-29T06:26:08.503" v="56" actId="1076"/>
          <ac:picMkLst>
            <pc:docMk/>
            <pc:sldMk cId="3023465095" sldId="359"/>
            <ac:picMk id="10" creationId="{35976FED-B7CE-4572-8C26-B1226480ADBF}"/>
          </ac:picMkLst>
        </pc:picChg>
        <pc:picChg chg="mod">
          <ac:chgData name="Abdul Rasheed Akolade" userId="8ad35fa6-e3dd-441d-bbe4-8fc63a7ecc71" providerId="ADAL" clId="{D55E62ED-7C4A-4829-A633-71D96DF50623}" dt="2023-05-29T06:25:56.524" v="53" actId="1076"/>
          <ac:picMkLst>
            <pc:docMk/>
            <pc:sldMk cId="3023465095" sldId="359"/>
            <ac:picMk id="13" creationId="{00000000-0000-0000-0000-000000000000}"/>
          </ac:picMkLst>
        </pc:picChg>
      </pc:sldChg>
      <pc:sldChg chg="addSp modSp mod">
        <pc:chgData name="Abdul Rasheed Akolade" userId="8ad35fa6-e3dd-441d-bbe4-8fc63a7ecc71" providerId="ADAL" clId="{D55E62ED-7C4A-4829-A633-71D96DF50623}" dt="2023-05-29T06:29:46.274" v="79" actId="1076"/>
        <pc:sldMkLst>
          <pc:docMk/>
          <pc:sldMk cId="3753636597" sldId="360"/>
        </pc:sldMkLst>
        <pc:picChg chg="add mod">
          <ac:chgData name="Abdul Rasheed Akolade" userId="8ad35fa6-e3dd-441d-bbe4-8fc63a7ecc71" providerId="ADAL" clId="{D55E62ED-7C4A-4829-A633-71D96DF50623}" dt="2023-05-29T06:29:46.274" v="79" actId="1076"/>
          <ac:picMkLst>
            <pc:docMk/>
            <pc:sldMk cId="3753636597" sldId="360"/>
            <ac:picMk id="9" creationId="{8064F808-882A-405A-96EC-A81525DDD638}"/>
          </ac:picMkLst>
        </pc:picChg>
        <pc:picChg chg="mod">
          <ac:chgData name="Abdul Rasheed Akolade" userId="8ad35fa6-e3dd-441d-bbe4-8fc63a7ecc71" providerId="ADAL" clId="{D55E62ED-7C4A-4829-A633-71D96DF50623}" dt="2023-05-29T06:29:34.662" v="77" actId="1076"/>
          <ac:picMkLst>
            <pc:docMk/>
            <pc:sldMk cId="3753636597" sldId="360"/>
            <ac:picMk id="13" creationId="{00000000-0000-0000-0000-000000000000}"/>
          </ac:picMkLst>
        </pc:picChg>
      </pc:sldChg>
      <pc:sldChg chg="addSp modSp mod">
        <pc:chgData name="Abdul Rasheed Akolade" userId="8ad35fa6-e3dd-441d-bbe4-8fc63a7ecc71" providerId="ADAL" clId="{D55E62ED-7C4A-4829-A633-71D96DF50623}" dt="2023-05-29T06:47:48.373" v="94" actId="1076"/>
        <pc:sldMkLst>
          <pc:docMk/>
          <pc:sldMk cId="283233677" sldId="361"/>
        </pc:sldMkLst>
        <pc:picChg chg="add mod">
          <ac:chgData name="Abdul Rasheed Akolade" userId="8ad35fa6-e3dd-441d-bbe4-8fc63a7ecc71" providerId="ADAL" clId="{D55E62ED-7C4A-4829-A633-71D96DF50623}" dt="2023-05-29T06:47:48.373" v="94" actId="1076"/>
          <ac:picMkLst>
            <pc:docMk/>
            <pc:sldMk cId="283233677" sldId="361"/>
            <ac:picMk id="9" creationId="{D49F3B7E-C20B-4D12-AD99-6AFF7E35A136}"/>
          </ac:picMkLst>
        </pc:picChg>
        <pc:picChg chg="mod">
          <ac:chgData name="Abdul Rasheed Akolade" userId="8ad35fa6-e3dd-441d-bbe4-8fc63a7ecc71" providerId="ADAL" clId="{D55E62ED-7C4A-4829-A633-71D96DF50623}" dt="2023-05-29T06:47:43.218" v="92" actId="1076"/>
          <ac:picMkLst>
            <pc:docMk/>
            <pc:sldMk cId="283233677" sldId="361"/>
            <ac:picMk id="13" creationId="{00000000-0000-0000-0000-000000000000}"/>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0150DB-CB03-4CAA-A94B-45561F9ABDB5}" type="doc">
      <dgm:prSet loTypeId="urn:microsoft.com/office/officeart/2005/8/layout/pyramid2" loCatId="list" qsTypeId="urn:microsoft.com/office/officeart/2005/8/quickstyle/simple1" qsCatId="simple" csTypeId="urn:microsoft.com/office/officeart/2005/8/colors/accent1_2" csCatId="accent1" phldr="1"/>
      <dgm:spPr/>
      <dgm:t>
        <a:bodyPr/>
        <a:lstStyle/>
        <a:p>
          <a:endParaRPr lang="en-NG"/>
        </a:p>
      </dgm:t>
    </dgm:pt>
    <dgm:pt modelId="{2DB1F43C-EACC-4454-B39E-6CA5EC2AFA6A}">
      <dgm:prSet phldrT="[Text]"/>
      <dgm:spPr/>
      <dgm:t>
        <a:bodyPr/>
        <a:lstStyle/>
        <a:p>
          <a:r>
            <a:rPr lang="en-US" altLang="en-US" b="1" dirty="0">
              <a:solidFill>
                <a:srgbClr val="0070C0"/>
              </a:solidFill>
              <a:cs typeface="Arial" panose="020B0604020202020204" pitchFamily="34" charset="0"/>
            </a:rPr>
            <a:t>Business Continuity and Succession Planning</a:t>
          </a:r>
          <a:endParaRPr lang="en-NG" dirty="0"/>
        </a:p>
      </dgm:t>
    </dgm:pt>
    <dgm:pt modelId="{1DA02D67-2E54-469C-914E-7254F1DB9E41}" type="parTrans" cxnId="{5264CC7A-205A-4C4C-B62E-EA7D5526199A}">
      <dgm:prSet/>
      <dgm:spPr/>
      <dgm:t>
        <a:bodyPr/>
        <a:lstStyle/>
        <a:p>
          <a:endParaRPr lang="en-NG"/>
        </a:p>
      </dgm:t>
    </dgm:pt>
    <dgm:pt modelId="{27BC9671-0C21-4D51-ACC6-6C90D6A37C99}" type="sibTrans" cxnId="{5264CC7A-205A-4C4C-B62E-EA7D5526199A}">
      <dgm:prSet/>
      <dgm:spPr/>
      <dgm:t>
        <a:bodyPr/>
        <a:lstStyle/>
        <a:p>
          <a:endParaRPr lang="en-NG"/>
        </a:p>
      </dgm:t>
    </dgm:pt>
    <dgm:pt modelId="{4F583003-B7E1-4FB7-95DA-04EFF515C8C8}">
      <dgm:prSet/>
      <dgm:spPr/>
      <dgm:t>
        <a:bodyPr/>
        <a:lstStyle/>
        <a:p>
          <a:r>
            <a:rPr lang="en-US" altLang="en-US" b="1">
              <a:solidFill>
                <a:srgbClr val="0070C0"/>
              </a:solidFill>
              <a:cs typeface="Arial" panose="020B0604020202020204" pitchFamily="34" charset="0"/>
            </a:rPr>
            <a:t>Loan Protection/Debt Repayment</a:t>
          </a:r>
          <a:endParaRPr lang="en-US" altLang="en-US" b="1" dirty="0">
            <a:solidFill>
              <a:srgbClr val="0070C0"/>
            </a:solidFill>
            <a:cs typeface="Arial" panose="020B0604020202020204" pitchFamily="34" charset="0"/>
          </a:endParaRPr>
        </a:p>
      </dgm:t>
    </dgm:pt>
    <dgm:pt modelId="{B5952FF1-ED6F-483C-8F81-BD7398653C26}" type="parTrans" cxnId="{B1AB572A-E173-47A1-BA75-229B4994FBD9}">
      <dgm:prSet/>
      <dgm:spPr/>
      <dgm:t>
        <a:bodyPr/>
        <a:lstStyle/>
        <a:p>
          <a:endParaRPr lang="en-NG"/>
        </a:p>
      </dgm:t>
    </dgm:pt>
    <dgm:pt modelId="{36DC9972-35A3-47DF-B3ED-65704D3282BD}" type="sibTrans" cxnId="{B1AB572A-E173-47A1-BA75-229B4994FBD9}">
      <dgm:prSet/>
      <dgm:spPr/>
      <dgm:t>
        <a:bodyPr/>
        <a:lstStyle/>
        <a:p>
          <a:endParaRPr lang="en-NG"/>
        </a:p>
      </dgm:t>
    </dgm:pt>
    <dgm:pt modelId="{859BCCE2-3029-4AD4-BA69-EC41DA85582F}">
      <dgm:prSet/>
      <dgm:spPr/>
      <dgm:t>
        <a:bodyPr/>
        <a:lstStyle/>
        <a:p>
          <a:r>
            <a:rPr lang="en-US" altLang="en-US" b="1">
              <a:solidFill>
                <a:srgbClr val="0070C0"/>
              </a:solidFill>
              <a:cs typeface="Arial" panose="020B0604020202020204" pitchFamily="34" charset="0"/>
            </a:rPr>
            <a:t>Financial Security</a:t>
          </a:r>
          <a:endParaRPr lang="en-US" altLang="en-US" b="1" dirty="0">
            <a:solidFill>
              <a:srgbClr val="0070C0"/>
            </a:solidFill>
            <a:cs typeface="Arial" panose="020B0604020202020204" pitchFamily="34" charset="0"/>
          </a:endParaRPr>
        </a:p>
      </dgm:t>
    </dgm:pt>
    <dgm:pt modelId="{C5EB36D1-D10F-4B8C-86B0-DE001AA95A8C}" type="parTrans" cxnId="{6920CC7B-3721-4FA5-9FBC-B3392A5CAC14}">
      <dgm:prSet/>
      <dgm:spPr/>
      <dgm:t>
        <a:bodyPr/>
        <a:lstStyle/>
        <a:p>
          <a:endParaRPr lang="en-NG"/>
        </a:p>
      </dgm:t>
    </dgm:pt>
    <dgm:pt modelId="{DFC00910-70DC-42F5-9E89-F1149761FE11}" type="sibTrans" cxnId="{6920CC7B-3721-4FA5-9FBC-B3392A5CAC14}">
      <dgm:prSet/>
      <dgm:spPr/>
      <dgm:t>
        <a:bodyPr/>
        <a:lstStyle/>
        <a:p>
          <a:endParaRPr lang="en-NG"/>
        </a:p>
      </dgm:t>
    </dgm:pt>
    <dgm:pt modelId="{2B14F4B0-8767-4A3D-87C4-1D649C26C260}">
      <dgm:prSet/>
      <dgm:spPr/>
      <dgm:t>
        <a:bodyPr/>
        <a:lstStyle/>
        <a:p>
          <a:r>
            <a:rPr lang="en-US" altLang="en-US" b="1">
              <a:solidFill>
                <a:srgbClr val="0070C0"/>
              </a:solidFill>
              <a:cs typeface="Arial" panose="020B0604020202020204" pitchFamily="34" charset="0"/>
            </a:rPr>
            <a:t>Income Replacement</a:t>
          </a:r>
          <a:endParaRPr lang="en-US" altLang="en-US" b="1" dirty="0">
            <a:solidFill>
              <a:srgbClr val="0070C0"/>
            </a:solidFill>
            <a:cs typeface="Arial" panose="020B0604020202020204" pitchFamily="34" charset="0"/>
          </a:endParaRPr>
        </a:p>
      </dgm:t>
    </dgm:pt>
    <dgm:pt modelId="{A360C30E-7F89-4CA3-96D8-D44C5FDB002F}" type="parTrans" cxnId="{A2AA1809-7DC6-4971-9445-433120E8A95C}">
      <dgm:prSet/>
      <dgm:spPr/>
      <dgm:t>
        <a:bodyPr/>
        <a:lstStyle/>
        <a:p>
          <a:endParaRPr lang="en-NG"/>
        </a:p>
      </dgm:t>
    </dgm:pt>
    <dgm:pt modelId="{82DE364F-A3EC-454C-9B3D-C616AC339D43}" type="sibTrans" cxnId="{A2AA1809-7DC6-4971-9445-433120E8A95C}">
      <dgm:prSet/>
      <dgm:spPr/>
      <dgm:t>
        <a:bodyPr/>
        <a:lstStyle/>
        <a:p>
          <a:endParaRPr lang="en-NG"/>
        </a:p>
      </dgm:t>
    </dgm:pt>
    <dgm:pt modelId="{B9762AAA-353E-454F-A92F-A97C63489253}">
      <dgm:prSet/>
      <dgm:spPr/>
      <dgm:t>
        <a:bodyPr/>
        <a:lstStyle/>
        <a:p>
          <a:r>
            <a:rPr lang="en-US" altLang="en-US" b="1">
              <a:solidFill>
                <a:srgbClr val="0070C0"/>
              </a:solidFill>
              <a:cs typeface="Arial" panose="020B0604020202020204" pitchFamily="34" charset="0"/>
            </a:rPr>
            <a:t>Employee Benefits </a:t>
          </a:r>
          <a:endParaRPr lang="en-US" altLang="en-US" b="1" dirty="0">
            <a:solidFill>
              <a:srgbClr val="0070C0"/>
            </a:solidFill>
            <a:cs typeface="Arial" panose="020B0604020202020204" pitchFamily="34" charset="0"/>
          </a:endParaRPr>
        </a:p>
      </dgm:t>
    </dgm:pt>
    <dgm:pt modelId="{8E199439-1A98-4D2E-9FB6-AFB6B9D59066}" type="parTrans" cxnId="{98F0F056-D03D-4F14-8FC3-4F09D6B80ED1}">
      <dgm:prSet/>
      <dgm:spPr/>
      <dgm:t>
        <a:bodyPr/>
        <a:lstStyle/>
        <a:p>
          <a:endParaRPr lang="en-NG"/>
        </a:p>
      </dgm:t>
    </dgm:pt>
    <dgm:pt modelId="{8BF58300-88B8-49B4-8710-6B3142132E08}" type="sibTrans" cxnId="{98F0F056-D03D-4F14-8FC3-4F09D6B80ED1}">
      <dgm:prSet/>
      <dgm:spPr/>
      <dgm:t>
        <a:bodyPr/>
        <a:lstStyle/>
        <a:p>
          <a:endParaRPr lang="en-NG"/>
        </a:p>
      </dgm:t>
    </dgm:pt>
    <dgm:pt modelId="{54F8C456-1972-42F4-8C5C-67E7AAE52D8B}" type="pres">
      <dgm:prSet presAssocID="{2E0150DB-CB03-4CAA-A94B-45561F9ABDB5}" presName="compositeShape" presStyleCnt="0">
        <dgm:presLayoutVars>
          <dgm:dir/>
          <dgm:resizeHandles/>
        </dgm:presLayoutVars>
      </dgm:prSet>
      <dgm:spPr/>
    </dgm:pt>
    <dgm:pt modelId="{A3DF0610-9559-419C-B111-6BF1562A138B}" type="pres">
      <dgm:prSet presAssocID="{2E0150DB-CB03-4CAA-A94B-45561F9ABDB5}" presName="pyramid" presStyleLbl="node1" presStyleIdx="0" presStyleCnt="1"/>
      <dgm:spPr/>
    </dgm:pt>
    <dgm:pt modelId="{9635D908-6D4F-4A5C-A53C-E569768916FD}" type="pres">
      <dgm:prSet presAssocID="{2E0150DB-CB03-4CAA-A94B-45561F9ABDB5}" presName="theList" presStyleCnt="0"/>
      <dgm:spPr/>
    </dgm:pt>
    <dgm:pt modelId="{8D73BCA2-934F-4C4F-964E-A5AAC4475752}" type="pres">
      <dgm:prSet presAssocID="{2DB1F43C-EACC-4454-B39E-6CA5EC2AFA6A}" presName="aNode" presStyleLbl="fgAcc1" presStyleIdx="0" presStyleCnt="5">
        <dgm:presLayoutVars>
          <dgm:bulletEnabled val="1"/>
        </dgm:presLayoutVars>
      </dgm:prSet>
      <dgm:spPr/>
    </dgm:pt>
    <dgm:pt modelId="{A8331CC3-918C-491D-814A-6BA62D34E59D}" type="pres">
      <dgm:prSet presAssocID="{2DB1F43C-EACC-4454-B39E-6CA5EC2AFA6A}" presName="aSpace" presStyleCnt="0"/>
      <dgm:spPr/>
    </dgm:pt>
    <dgm:pt modelId="{0C426A72-F2CC-4082-B136-55AC9A3BBABB}" type="pres">
      <dgm:prSet presAssocID="{4F583003-B7E1-4FB7-95DA-04EFF515C8C8}" presName="aNode" presStyleLbl="fgAcc1" presStyleIdx="1" presStyleCnt="5">
        <dgm:presLayoutVars>
          <dgm:bulletEnabled val="1"/>
        </dgm:presLayoutVars>
      </dgm:prSet>
      <dgm:spPr/>
    </dgm:pt>
    <dgm:pt modelId="{71B37DF1-E464-447B-A39B-FC4D0F29BEB7}" type="pres">
      <dgm:prSet presAssocID="{4F583003-B7E1-4FB7-95DA-04EFF515C8C8}" presName="aSpace" presStyleCnt="0"/>
      <dgm:spPr/>
    </dgm:pt>
    <dgm:pt modelId="{10A90A45-4C25-420C-9305-E038CF6030DC}" type="pres">
      <dgm:prSet presAssocID="{859BCCE2-3029-4AD4-BA69-EC41DA85582F}" presName="aNode" presStyleLbl="fgAcc1" presStyleIdx="2" presStyleCnt="5">
        <dgm:presLayoutVars>
          <dgm:bulletEnabled val="1"/>
        </dgm:presLayoutVars>
      </dgm:prSet>
      <dgm:spPr/>
    </dgm:pt>
    <dgm:pt modelId="{84BAED04-68EE-4303-AA0D-AFA4BDF2CCE9}" type="pres">
      <dgm:prSet presAssocID="{859BCCE2-3029-4AD4-BA69-EC41DA85582F}" presName="aSpace" presStyleCnt="0"/>
      <dgm:spPr/>
    </dgm:pt>
    <dgm:pt modelId="{E9405103-5351-4D17-B0F3-EAAFCE6B418A}" type="pres">
      <dgm:prSet presAssocID="{2B14F4B0-8767-4A3D-87C4-1D649C26C260}" presName="aNode" presStyleLbl="fgAcc1" presStyleIdx="3" presStyleCnt="5">
        <dgm:presLayoutVars>
          <dgm:bulletEnabled val="1"/>
        </dgm:presLayoutVars>
      </dgm:prSet>
      <dgm:spPr/>
    </dgm:pt>
    <dgm:pt modelId="{D1C7033B-C80F-456F-BD05-3ADA5206F842}" type="pres">
      <dgm:prSet presAssocID="{2B14F4B0-8767-4A3D-87C4-1D649C26C260}" presName="aSpace" presStyleCnt="0"/>
      <dgm:spPr/>
    </dgm:pt>
    <dgm:pt modelId="{A581DA42-8C51-45CF-A9FE-58CA996D7D06}" type="pres">
      <dgm:prSet presAssocID="{B9762AAA-353E-454F-A92F-A97C63489253}" presName="aNode" presStyleLbl="fgAcc1" presStyleIdx="4" presStyleCnt="5">
        <dgm:presLayoutVars>
          <dgm:bulletEnabled val="1"/>
        </dgm:presLayoutVars>
      </dgm:prSet>
      <dgm:spPr/>
    </dgm:pt>
    <dgm:pt modelId="{F7BEB877-4532-4689-9B37-583DD1849F7E}" type="pres">
      <dgm:prSet presAssocID="{B9762AAA-353E-454F-A92F-A97C63489253}" presName="aSpace" presStyleCnt="0"/>
      <dgm:spPr/>
    </dgm:pt>
  </dgm:ptLst>
  <dgm:cxnLst>
    <dgm:cxn modelId="{A2AA1809-7DC6-4971-9445-433120E8A95C}" srcId="{2E0150DB-CB03-4CAA-A94B-45561F9ABDB5}" destId="{2B14F4B0-8767-4A3D-87C4-1D649C26C260}" srcOrd="3" destOrd="0" parTransId="{A360C30E-7F89-4CA3-96D8-D44C5FDB002F}" sibTransId="{82DE364F-A3EC-454C-9B3D-C616AC339D43}"/>
    <dgm:cxn modelId="{4089830A-CFB0-4194-AEED-2C3BE89569BC}" type="presOf" srcId="{2B14F4B0-8767-4A3D-87C4-1D649C26C260}" destId="{E9405103-5351-4D17-B0F3-EAAFCE6B418A}" srcOrd="0" destOrd="0" presId="urn:microsoft.com/office/officeart/2005/8/layout/pyramid2"/>
    <dgm:cxn modelId="{44B7B614-D52B-4E45-ABAA-B85CFDB36667}" type="presOf" srcId="{859BCCE2-3029-4AD4-BA69-EC41DA85582F}" destId="{10A90A45-4C25-420C-9305-E038CF6030DC}" srcOrd="0" destOrd="0" presId="urn:microsoft.com/office/officeart/2005/8/layout/pyramid2"/>
    <dgm:cxn modelId="{77B0AB1E-7EB1-482E-9A1F-E9E3235C4C52}" type="presOf" srcId="{4F583003-B7E1-4FB7-95DA-04EFF515C8C8}" destId="{0C426A72-F2CC-4082-B136-55AC9A3BBABB}" srcOrd="0" destOrd="0" presId="urn:microsoft.com/office/officeart/2005/8/layout/pyramid2"/>
    <dgm:cxn modelId="{B1AB572A-E173-47A1-BA75-229B4994FBD9}" srcId="{2E0150DB-CB03-4CAA-A94B-45561F9ABDB5}" destId="{4F583003-B7E1-4FB7-95DA-04EFF515C8C8}" srcOrd="1" destOrd="0" parTransId="{B5952FF1-ED6F-483C-8F81-BD7398653C26}" sibTransId="{36DC9972-35A3-47DF-B3ED-65704D3282BD}"/>
    <dgm:cxn modelId="{320DB574-0E78-4A54-939C-C8A74913A438}" type="presOf" srcId="{B9762AAA-353E-454F-A92F-A97C63489253}" destId="{A581DA42-8C51-45CF-A9FE-58CA996D7D06}" srcOrd="0" destOrd="0" presId="urn:microsoft.com/office/officeart/2005/8/layout/pyramid2"/>
    <dgm:cxn modelId="{98F0F056-D03D-4F14-8FC3-4F09D6B80ED1}" srcId="{2E0150DB-CB03-4CAA-A94B-45561F9ABDB5}" destId="{B9762AAA-353E-454F-A92F-A97C63489253}" srcOrd="4" destOrd="0" parTransId="{8E199439-1A98-4D2E-9FB6-AFB6B9D59066}" sibTransId="{8BF58300-88B8-49B4-8710-6B3142132E08}"/>
    <dgm:cxn modelId="{5264CC7A-205A-4C4C-B62E-EA7D5526199A}" srcId="{2E0150DB-CB03-4CAA-A94B-45561F9ABDB5}" destId="{2DB1F43C-EACC-4454-B39E-6CA5EC2AFA6A}" srcOrd="0" destOrd="0" parTransId="{1DA02D67-2E54-469C-914E-7254F1DB9E41}" sibTransId="{27BC9671-0C21-4D51-ACC6-6C90D6A37C99}"/>
    <dgm:cxn modelId="{6920CC7B-3721-4FA5-9FBC-B3392A5CAC14}" srcId="{2E0150DB-CB03-4CAA-A94B-45561F9ABDB5}" destId="{859BCCE2-3029-4AD4-BA69-EC41DA85582F}" srcOrd="2" destOrd="0" parTransId="{C5EB36D1-D10F-4B8C-86B0-DE001AA95A8C}" sibTransId="{DFC00910-70DC-42F5-9E89-F1149761FE11}"/>
    <dgm:cxn modelId="{746BDED8-FF7D-45B2-AC1E-FA227FE2739A}" type="presOf" srcId="{2E0150DB-CB03-4CAA-A94B-45561F9ABDB5}" destId="{54F8C456-1972-42F4-8C5C-67E7AAE52D8B}" srcOrd="0" destOrd="0" presId="urn:microsoft.com/office/officeart/2005/8/layout/pyramid2"/>
    <dgm:cxn modelId="{605278FF-A625-4DDB-B39C-D3B40621A945}" type="presOf" srcId="{2DB1F43C-EACC-4454-B39E-6CA5EC2AFA6A}" destId="{8D73BCA2-934F-4C4F-964E-A5AAC4475752}" srcOrd="0" destOrd="0" presId="urn:microsoft.com/office/officeart/2005/8/layout/pyramid2"/>
    <dgm:cxn modelId="{537887A1-5B54-45AB-80FE-5BE8EE9D28C0}" type="presParOf" srcId="{54F8C456-1972-42F4-8C5C-67E7AAE52D8B}" destId="{A3DF0610-9559-419C-B111-6BF1562A138B}" srcOrd="0" destOrd="0" presId="urn:microsoft.com/office/officeart/2005/8/layout/pyramid2"/>
    <dgm:cxn modelId="{5673CF1C-2FCC-47CE-AFA0-1B842436B7F2}" type="presParOf" srcId="{54F8C456-1972-42F4-8C5C-67E7AAE52D8B}" destId="{9635D908-6D4F-4A5C-A53C-E569768916FD}" srcOrd="1" destOrd="0" presId="urn:microsoft.com/office/officeart/2005/8/layout/pyramid2"/>
    <dgm:cxn modelId="{7CD86E1D-FEED-4FEA-9E46-2417909FEDB5}" type="presParOf" srcId="{9635D908-6D4F-4A5C-A53C-E569768916FD}" destId="{8D73BCA2-934F-4C4F-964E-A5AAC4475752}" srcOrd="0" destOrd="0" presId="urn:microsoft.com/office/officeart/2005/8/layout/pyramid2"/>
    <dgm:cxn modelId="{36C62608-5B0F-4139-AD59-09D39D6C37E1}" type="presParOf" srcId="{9635D908-6D4F-4A5C-A53C-E569768916FD}" destId="{A8331CC3-918C-491D-814A-6BA62D34E59D}" srcOrd="1" destOrd="0" presId="urn:microsoft.com/office/officeart/2005/8/layout/pyramid2"/>
    <dgm:cxn modelId="{53713F73-DB54-4F5D-B320-B11327E50727}" type="presParOf" srcId="{9635D908-6D4F-4A5C-A53C-E569768916FD}" destId="{0C426A72-F2CC-4082-B136-55AC9A3BBABB}" srcOrd="2" destOrd="0" presId="urn:microsoft.com/office/officeart/2005/8/layout/pyramid2"/>
    <dgm:cxn modelId="{3A1DEB7F-B9F4-4BD3-81EA-26968289ADB4}" type="presParOf" srcId="{9635D908-6D4F-4A5C-A53C-E569768916FD}" destId="{71B37DF1-E464-447B-A39B-FC4D0F29BEB7}" srcOrd="3" destOrd="0" presId="urn:microsoft.com/office/officeart/2005/8/layout/pyramid2"/>
    <dgm:cxn modelId="{94921900-76B1-40DE-9FB5-6B66854356F6}" type="presParOf" srcId="{9635D908-6D4F-4A5C-A53C-E569768916FD}" destId="{10A90A45-4C25-420C-9305-E038CF6030DC}" srcOrd="4" destOrd="0" presId="urn:microsoft.com/office/officeart/2005/8/layout/pyramid2"/>
    <dgm:cxn modelId="{7CFEA8B2-4E44-4F95-92BA-88647A2808AA}" type="presParOf" srcId="{9635D908-6D4F-4A5C-A53C-E569768916FD}" destId="{84BAED04-68EE-4303-AA0D-AFA4BDF2CCE9}" srcOrd="5" destOrd="0" presId="urn:microsoft.com/office/officeart/2005/8/layout/pyramid2"/>
    <dgm:cxn modelId="{32740B2D-F1F7-4A19-BEAE-15C89F076BB1}" type="presParOf" srcId="{9635D908-6D4F-4A5C-A53C-E569768916FD}" destId="{E9405103-5351-4D17-B0F3-EAAFCE6B418A}" srcOrd="6" destOrd="0" presId="urn:microsoft.com/office/officeart/2005/8/layout/pyramid2"/>
    <dgm:cxn modelId="{CF1304EF-9927-48DF-B601-25F9C9048384}" type="presParOf" srcId="{9635D908-6D4F-4A5C-A53C-E569768916FD}" destId="{D1C7033B-C80F-456F-BD05-3ADA5206F842}" srcOrd="7" destOrd="0" presId="urn:microsoft.com/office/officeart/2005/8/layout/pyramid2"/>
    <dgm:cxn modelId="{0AEDE14D-385A-4AC6-BD33-DA53BCF74DA9}" type="presParOf" srcId="{9635D908-6D4F-4A5C-A53C-E569768916FD}" destId="{A581DA42-8C51-45CF-A9FE-58CA996D7D06}" srcOrd="8" destOrd="0" presId="urn:microsoft.com/office/officeart/2005/8/layout/pyramid2"/>
    <dgm:cxn modelId="{FA2672E0-CECA-4192-88D8-F77037E0494D}" type="presParOf" srcId="{9635D908-6D4F-4A5C-A53C-E569768916FD}" destId="{F7BEB877-4532-4689-9B37-583DD1849F7E}" srcOrd="9"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0610-9559-419C-B111-6BF1562A138B}">
      <dsp:nvSpPr>
        <dsp:cNvPr id="0" name=""/>
        <dsp:cNvSpPr/>
      </dsp:nvSpPr>
      <dsp:spPr>
        <a:xfrm>
          <a:off x="296957" y="0"/>
          <a:ext cx="4784421" cy="4784421"/>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73BCA2-934F-4C4F-964E-A5AAC4475752}">
      <dsp:nvSpPr>
        <dsp:cNvPr id="0" name=""/>
        <dsp:cNvSpPr/>
      </dsp:nvSpPr>
      <dsp:spPr>
        <a:xfrm>
          <a:off x="2689168" y="478909"/>
          <a:ext cx="3109873" cy="68028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altLang="en-US" sz="1700" b="1" kern="1200" dirty="0">
              <a:solidFill>
                <a:srgbClr val="0070C0"/>
              </a:solidFill>
              <a:cs typeface="Arial" panose="020B0604020202020204" pitchFamily="34" charset="0"/>
            </a:rPr>
            <a:t>Business Continuity and Succession Planning</a:t>
          </a:r>
          <a:endParaRPr lang="en-NG" sz="1700" kern="1200" dirty="0"/>
        </a:p>
      </dsp:txBody>
      <dsp:txXfrm>
        <a:off x="2722377" y="512118"/>
        <a:ext cx="3043455" cy="613866"/>
      </dsp:txXfrm>
    </dsp:sp>
    <dsp:sp modelId="{0C426A72-F2CC-4082-B136-55AC9A3BBABB}">
      <dsp:nvSpPr>
        <dsp:cNvPr id="0" name=""/>
        <dsp:cNvSpPr/>
      </dsp:nvSpPr>
      <dsp:spPr>
        <a:xfrm>
          <a:off x="2689168" y="1244229"/>
          <a:ext cx="3109873" cy="68028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altLang="en-US" sz="1700" b="1" kern="1200">
              <a:solidFill>
                <a:srgbClr val="0070C0"/>
              </a:solidFill>
              <a:cs typeface="Arial" panose="020B0604020202020204" pitchFamily="34" charset="0"/>
            </a:rPr>
            <a:t>Loan Protection/Debt Repayment</a:t>
          </a:r>
          <a:endParaRPr lang="en-US" altLang="en-US" sz="1700" b="1" kern="1200" dirty="0">
            <a:solidFill>
              <a:srgbClr val="0070C0"/>
            </a:solidFill>
            <a:cs typeface="Arial" panose="020B0604020202020204" pitchFamily="34" charset="0"/>
          </a:endParaRPr>
        </a:p>
      </dsp:txBody>
      <dsp:txXfrm>
        <a:off x="2722377" y="1277438"/>
        <a:ext cx="3043455" cy="613866"/>
      </dsp:txXfrm>
    </dsp:sp>
    <dsp:sp modelId="{10A90A45-4C25-420C-9305-E038CF6030DC}">
      <dsp:nvSpPr>
        <dsp:cNvPr id="0" name=""/>
        <dsp:cNvSpPr/>
      </dsp:nvSpPr>
      <dsp:spPr>
        <a:xfrm>
          <a:off x="2689168" y="2009550"/>
          <a:ext cx="3109873" cy="68028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altLang="en-US" sz="1700" b="1" kern="1200">
              <a:solidFill>
                <a:srgbClr val="0070C0"/>
              </a:solidFill>
              <a:cs typeface="Arial" panose="020B0604020202020204" pitchFamily="34" charset="0"/>
            </a:rPr>
            <a:t>Financial Security</a:t>
          </a:r>
          <a:endParaRPr lang="en-US" altLang="en-US" sz="1700" b="1" kern="1200" dirty="0">
            <a:solidFill>
              <a:srgbClr val="0070C0"/>
            </a:solidFill>
            <a:cs typeface="Arial" panose="020B0604020202020204" pitchFamily="34" charset="0"/>
          </a:endParaRPr>
        </a:p>
      </dsp:txBody>
      <dsp:txXfrm>
        <a:off x="2722377" y="2042759"/>
        <a:ext cx="3043455" cy="613866"/>
      </dsp:txXfrm>
    </dsp:sp>
    <dsp:sp modelId="{E9405103-5351-4D17-B0F3-EAAFCE6B418A}">
      <dsp:nvSpPr>
        <dsp:cNvPr id="0" name=""/>
        <dsp:cNvSpPr/>
      </dsp:nvSpPr>
      <dsp:spPr>
        <a:xfrm>
          <a:off x="2689168" y="2774870"/>
          <a:ext cx="3109873" cy="68028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altLang="en-US" sz="1700" b="1" kern="1200">
              <a:solidFill>
                <a:srgbClr val="0070C0"/>
              </a:solidFill>
              <a:cs typeface="Arial" panose="020B0604020202020204" pitchFamily="34" charset="0"/>
            </a:rPr>
            <a:t>Income Replacement</a:t>
          </a:r>
          <a:endParaRPr lang="en-US" altLang="en-US" sz="1700" b="1" kern="1200" dirty="0">
            <a:solidFill>
              <a:srgbClr val="0070C0"/>
            </a:solidFill>
            <a:cs typeface="Arial" panose="020B0604020202020204" pitchFamily="34" charset="0"/>
          </a:endParaRPr>
        </a:p>
      </dsp:txBody>
      <dsp:txXfrm>
        <a:off x="2722377" y="2808079"/>
        <a:ext cx="3043455" cy="613866"/>
      </dsp:txXfrm>
    </dsp:sp>
    <dsp:sp modelId="{A581DA42-8C51-45CF-A9FE-58CA996D7D06}">
      <dsp:nvSpPr>
        <dsp:cNvPr id="0" name=""/>
        <dsp:cNvSpPr/>
      </dsp:nvSpPr>
      <dsp:spPr>
        <a:xfrm>
          <a:off x="2689168" y="3540191"/>
          <a:ext cx="3109873" cy="68028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altLang="en-US" sz="1700" b="1" kern="1200">
              <a:solidFill>
                <a:srgbClr val="0070C0"/>
              </a:solidFill>
              <a:cs typeface="Arial" panose="020B0604020202020204" pitchFamily="34" charset="0"/>
            </a:rPr>
            <a:t>Employee Benefits </a:t>
          </a:r>
          <a:endParaRPr lang="en-US" altLang="en-US" sz="1700" b="1" kern="1200" dirty="0">
            <a:solidFill>
              <a:srgbClr val="0070C0"/>
            </a:solidFill>
            <a:cs typeface="Arial" panose="020B0604020202020204" pitchFamily="34" charset="0"/>
          </a:endParaRPr>
        </a:p>
      </dsp:txBody>
      <dsp:txXfrm>
        <a:off x="2722377" y="3573400"/>
        <a:ext cx="3043455" cy="613866"/>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00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8007"/>
          </a:xfrm>
          <a:prstGeom prst="rect">
            <a:avLst/>
          </a:prstGeom>
        </p:spPr>
        <p:txBody>
          <a:bodyPr vert="horz" lIns="91440" tIns="45720" rIns="91440" bIns="45720" rtlCol="0"/>
          <a:lstStyle>
            <a:lvl1pPr algn="r">
              <a:defRPr sz="1200"/>
            </a:lvl1pPr>
          </a:lstStyle>
          <a:p>
            <a:fld id="{6A6DF560-A2F1-43A0-9303-90AB6A8DCB22}" type="datetimeFigureOut">
              <a:rPr lang="en-GB" smtClean="0"/>
              <a:t>29/05/2023</a:t>
            </a:fld>
            <a:endParaRPr lang="en-GB"/>
          </a:p>
        </p:txBody>
      </p:sp>
      <p:sp>
        <p:nvSpPr>
          <p:cNvPr id="4" name="Footer Placeholder 3"/>
          <p:cNvSpPr>
            <a:spLocks noGrp="1"/>
          </p:cNvSpPr>
          <p:nvPr>
            <p:ph type="ftr" sz="quarter" idx="2"/>
          </p:nvPr>
        </p:nvSpPr>
        <p:spPr>
          <a:xfrm>
            <a:off x="0" y="9430218"/>
            <a:ext cx="2946400" cy="49800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30218"/>
            <a:ext cx="2946400" cy="498007"/>
          </a:xfrm>
          <a:prstGeom prst="rect">
            <a:avLst/>
          </a:prstGeom>
        </p:spPr>
        <p:txBody>
          <a:bodyPr vert="horz" lIns="91440" tIns="45720" rIns="91440" bIns="45720" rtlCol="0" anchor="b"/>
          <a:lstStyle>
            <a:lvl1pPr algn="r">
              <a:defRPr sz="1200"/>
            </a:lvl1pPr>
          </a:lstStyle>
          <a:p>
            <a:fld id="{C43F8A12-944C-4FD0-A01C-8BE008770A8F}" type="slidenum">
              <a:rPr lang="en-GB" smtClean="0"/>
              <a:t>‹#›</a:t>
            </a:fld>
            <a:endParaRPr lang="en-GB"/>
          </a:p>
        </p:txBody>
      </p:sp>
    </p:spTree>
    <p:extLst>
      <p:ext uri="{BB962C8B-B14F-4D97-AF65-F5344CB8AC3E}">
        <p14:creationId xmlns:p14="http://schemas.microsoft.com/office/powerpoint/2010/main" val="5361933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41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4" y="0"/>
            <a:ext cx="2945659" cy="496412"/>
          </a:xfrm>
          <a:prstGeom prst="rect">
            <a:avLst/>
          </a:prstGeom>
        </p:spPr>
        <p:txBody>
          <a:bodyPr vert="horz" lIns="91440" tIns="45720" rIns="91440" bIns="45720" rtlCol="0"/>
          <a:lstStyle>
            <a:lvl1pPr algn="r">
              <a:defRPr sz="1200"/>
            </a:lvl1pPr>
          </a:lstStyle>
          <a:p>
            <a:fld id="{83D3D650-3A57-494F-B125-93DF71F23C1F}" type="datetimeFigureOut">
              <a:rPr lang="en-US" smtClean="0"/>
              <a:t>5/29/2023</a:t>
            </a:fld>
            <a:endParaRPr lang="en-US"/>
          </a:p>
        </p:txBody>
      </p:sp>
      <p:sp>
        <p:nvSpPr>
          <p:cNvPr id="4" name="Slide Image Placeholder 3"/>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908"/>
            <a:ext cx="5438140" cy="4467702"/>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1" y="9430091"/>
            <a:ext cx="2945659" cy="4964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4" y="9430091"/>
            <a:ext cx="2945659" cy="496412"/>
          </a:xfrm>
          <a:prstGeom prst="rect">
            <a:avLst/>
          </a:prstGeom>
        </p:spPr>
        <p:txBody>
          <a:bodyPr vert="horz" lIns="91440" tIns="45720" rIns="91440" bIns="45720" rtlCol="0" anchor="b"/>
          <a:lstStyle>
            <a:lvl1pPr algn="r">
              <a:defRPr sz="1200"/>
            </a:lvl1pPr>
          </a:lstStyle>
          <a:p>
            <a:fld id="{8CDA14B9-A58C-8D4C-B342-B088327A3411}" type="slidenum">
              <a:rPr lang="en-US" smtClean="0"/>
              <a:t>‹#›</a:t>
            </a:fld>
            <a:endParaRPr lang="en-US"/>
          </a:p>
        </p:txBody>
      </p:sp>
    </p:spTree>
    <p:extLst>
      <p:ext uri="{BB962C8B-B14F-4D97-AF65-F5344CB8AC3E}">
        <p14:creationId xmlns:p14="http://schemas.microsoft.com/office/powerpoint/2010/main" val="59645609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CDA14B9-A58C-8D4C-B342-B088327A3411}" type="slidenum">
              <a:rPr lang="en-US" smtClean="0"/>
              <a:t>3</a:t>
            </a:fld>
            <a:endParaRPr lang="en-US"/>
          </a:p>
        </p:txBody>
      </p:sp>
    </p:spTree>
    <p:extLst>
      <p:ext uri="{BB962C8B-B14F-4D97-AF65-F5344CB8AC3E}">
        <p14:creationId xmlns:p14="http://schemas.microsoft.com/office/powerpoint/2010/main" val="1682927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2B277BE7-7254-B642-A33E-9C8A5A0BBA18}" type="datetimeFigureOut">
              <a:rPr lang="en-US" smtClean="0"/>
              <a:pPr/>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90DF9-791D-0B4E-B9FA-48A11E72BD2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B277BE7-7254-B642-A33E-9C8A5A0BBA18}" type="datetimeFigureOut">
              <a:rPr lang="en-US" smtClean="0"/>
              <a:pPr/>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90DF9-791D-0B4E-B9FA-48A11E72BD2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B277BE7-7254-B642-A33E-9C8A5A0BBA18}" type="datetimeFigureOut">
              <a:rPr lang="en-US" smtClean="0"/>
              <a:pPr/>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90DF9-791D-0B4E-B9FA-48A11E72BD2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B277BE7-7254-B642-A33E-9C8A5A0BBA18}" type="datetimeFigureOut">
              <a:rPr lang="en-US" smtClean="0"/>
              <a:pPr/>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90DF9-791D-0B4E-B9FA-48A11E72BD2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2B277BE7-7254-B642-A33E-9C8A5A0BBA18}" type="datetimeFigureOut">
              <a:rPr lang="en-US" smtClean="0"/>
              <a:pPr/>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90DF9-791D-0B4E-B9FA-48A11E72BD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2B277BE7-7254-B642-A33E-9C8A5A0BBA18}" type="datetimeFigureOut">
              <a:rPr lang="en-US" smtClean="0"/>
              <a:pPr/>
              <a:t>5/29/2023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E90DF9-791D-0B4E-B9FA-48A11E72BD2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2B277BE7-7254-B642-A33E-9C8A5A0BBA18}" type="datetimeFigureOut">
              <a:rPr lang="en-US" smtClean="0"/>
              <a:pPr/>
              <a:t>5/29/2023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E90DF9-791D-0B4E-B9FA-48A11E72BD2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2B277BE7-7254-B642-A33E-9C8A5A0BBA18}" type="datetimeFigureOut">
              <a:rPr lang="en-US" smtClean="0"/>
              <a:pPr/>
              <a:t>5/29/2023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E90DF9-791D-0B4E-B9FA-48A11E72BD2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277BE7-7254-B642-A33E-9C8A5A0BBA18}" type="datetimeFigureOut">
              <a:rPr lang="en-US" smtClean="0"/>
              <a:pPr/>
              <a:t>5/29/2023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E90DF9-791D-0B4E-B9FA-48A11E72BD2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2B277BE7-7254-B642-A33E-9C8A5A0BBA18}" type="datetimeFigureOut">
              <a:rPr lang="en-US" smtClean="0"/>
              <a:pPr/>
              <a:t>5/29/2023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E90DF9-791D-0B4E-B9FA-48A11E72BD2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2B277BE7-7254-B642-A33E-9C8A5A0BBA18}" type="datetimeFigureOut">
              <a:rPr lang="en-US" smtClean="0"/>
              <a:pPr/>
              <a:t>5/29/2023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E90DF9-791D-0B4E-B9FA-48A11E72BD2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277BE7-7254-B642-A33E-9C8A5A0BBA18}" type="datetimeFigureOut">
              <a:rPr lang="en-US" smtClean="0"/>
              <a:pPr/>
              <a:t>5/29/2023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E90DF9-791D-0B4E-B9FA-48A11E72BD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81838"/>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3709851"/>
            <a:ext cx="9144000" cy="2004977"/>
          </a:xfrm>
        </p:spPr>
        <p:txBody>
          <a:bodyPr lIns="0" tIns="0" rIns="0" bIns="0" anchor="b" anchorCtr="0">
            <a:noAutofit/>
          </a:bodyPr>
          <a:lstStyle/>
          <a:p>
            <a:pPr>
              <a:spcAft>
                <a:spcPts val="13800"/>
              </a:spcAft>
            </a:pPr>
            <a:r>
              <a:rPr lang="en-US" sz="2400" b="1" dirty="0">
                <a:solidFill>
                  <a:schemeClr val="bg1"/>
                </a:solidFill>
                <a:cs typeface="Arial MT Bd"/>
              </a:rPr>
              <a:t>INCORPORATION OF LIFE INSURANCE AS A PROTECTION MECHANISM FOR FOOD PRODUCERS</a:t>
            </a:r>
            <a:br>
              <a:rPr lang="en-US" sz="2400" b="1" dirty="0">
                <a:solidFill>
                  <a:schemeClr val="bg1"/>
                </a:solidFill>
                <a:cs typeface="Arial MT Bd"/>
              </a:rPr>
            </a:br>
            <a:br>
              <a:rPr lang="en-US" sz="2400" b="1" dirty="0">
                <a:solidFill>
                  <a:schemeClr val="bg1"/>
                </a:solidFill>
                <a:cs typeface="Arial MT Bd"/>
              </a:rPr>
            </a:br>
            <a:br>
              <a:rPr lang="en-US" sz="2400" b="1" dirty="0">
                <a:solidFill>
                  <a:schemeClr val="bg1"/>
                </a:solidFill>
                <a:cs typeface="Arial MT Bd"/>
              </a:rPr>
            </a:br>
            <a:r>
              <a:rPr lang="en-US" sz="2400" b="1" dirty="0">
                <a:solidFill>
                  <a:schemeClr val="bg1"/>
                </a:solidFill>
                <a:cs typeface="Arial MT Bd"/>
              </a:rPr>
              <a:t>2023 AIO CONFERENCE </a:t>
            </a:r>
            <a:br>
              <a:rPr lang="en-US" sz="2400" b="1" dirty="0">
                <a:solidFill>
                  <a:schemeClr val="bg1"/>
                </a:solidFill>
                <a:cs typeface="Arial MT Bd"/>
              </a:rPr>
            </a:br>
            <a:br>
              <a:rPr lang="en-US" sz="2400" b="1" dirty="0">
                <a:solidFill>
                  <a:schemeClr val="bg1"/>
                </a:solidFill>
                <a:cs typeface="Arial MT Bd"/>
              </a:rPr>
            </a:br>
            <a:br>
              <a:rPr lang="en-US" sz="2400" b="1" dirty="0">
                <a:solidFill>
                  <a:schemeClr val="bg1"/>
                </a:solidFill>
                <a:cs typeface="Arial MT Bd"/>
              </a:rPr>
            </a:br>
            <a:r>
              <a:rPr lang="en-US" sz="2400" b="1" dirty="0">
                <a:solidFill>
                  <a:schemeClr val="bg1"/>
                </a:solidFill>
                <a:cs typeface="Arial MT Bd"/>
              </a:rPr>
              <a:t>MAY 29, 2023</a:t>
            </a:r>
            <a:br>
              <a:rPr lang="en-US" sz="2400" b="1" dirty="0">
                <a:solidFill>
                  <a:schemeClr val="bg1"/>
                </a:solidFill>
                <a:cs typeface="Arial MT Bd"/>
              </a:rPr>
            </a:br>
            <a:br>
              <a:rPr lang="en-US" sz="2400" b="1" dirty="0">
                <a:solidFill>
                  <a:schemeClr val="bg1"/>
                </a:solidFill>
                <a:cs typeface="Arial MT Bd"/>
              </a:rPr>
            </a:br>
            <a:r>
              <a:rPr lang="en-US" sz="2400" b="1" dirty="0">
                <a:solidFill>
                  <a:schemeClr val="bg1"/>
                </a:solidFill>
                <a:cs typeface="Arial MT Bd"/>
              </a:rPr>
              <a:t> </a:t>
            </a:r>
            <a:br>
              <a:rPr lang="en-US" sz="2400" b="1" dirty="0">
                <a:solidFill>
                  <a:schemeClr val="bg1"/>
                </a:solidFill>
                <a:cs typeface="Arial MT Bd"/>
              </a:rPr>
            </a:br>
            <a:r>
              <a:rPr lang="en-US" sz="2400" b="1" dirty="0">
                <a:solidFill>
                  <a:schemeClr val="bg1"/>
                </a:solidFill>
                <a:cs typeface="Arial MT Bd"/>
              </a:rPr>
              <a:t>ALGIERS, ALGERIA</a:t>
            </a:r>
            <a:br>
              <a:rPr lang="en-US" sz="2400" b="1" dirty="0">
                <a:solidFill>
                  <a:schemeClr val="bg1"/>
                </a:solidFill>
                <a:cs typeface="Arial MT Bd"/>
              </a:rPr>
            </a:br>
            <a:endParaRPr lang="en-US" sz="2400" b="1" dirty="0">
              <a:solidFill>
                <a:schemeClr val="bg1"/>
              </a:solidFill>
              <a:cs typeface="Arial MT Bd"/>
            </a:endParaRPr>
          </a:p>
        </p:txBody>
      </p:sp>
      <p:sp>
        <p:nvSpPr>
          <p:cNvPr id="6" name="Rectangle 5"/>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descr="Africa Re Logo MASTER.png"/>
          <p:cNvPicPr>
            <a:picLocks noChangeAspect="1"/>
          </p:cNvPicPr>
          <p:nvPr/>
        </p:nvPicPr>
        <p:blipFill>
          <a:blip r:embed="rId2"/>
          <a:stretch>
            <a:fillRect/>
          </a:stretch>
        </p:blipFill>
        <p:spPr>
          <a:xfrm>
            <a:off x="6039344" y="501408"/>
            <a:ext cx="2634728" cy="557133"/>
          </a:xfrm>
          <a:prstGeom prst="rect">
            <a:avLst/>
          </a:prstGeom>
        </p:spPr>
      </p:pic>
      <p:pic>
        <p:nvPicPr>
          <p:cNvPr id="7" name="Picture 6" descr="A picture containing symbol, logo, circle&#10;&#10;Description automatically generated">
            <a:extLst>
              <a:ext uri="{FF2B5EF4-FFF2-40B4-BE49-F238E27FC236}">
                <a16:creationId xmlns:a16="http://schemas.microsoft.com/office/drawing/2014/main" id="{A787AE6C-7A2B-45DA-B9BE-981BE524A8A2}"/>
              </a:ext>
            </a:extLst>
          </p:cNvPr>
          <p:cNvPicPr>
            <a:picLocks noChangeAspect="1"/>
          </p:cNvPicPr>
          <p:nvPr/>
        </p:nvPicPr>
        <p:blipFill>
          <a:blip r:embed="rId3"/>
          <a:stretch>
            <a:fillRect/>
          </a:stretch>
        </p:blipFill>
        <p:spPr>
          <a:xfrm>
            <a:off x="345999" y="272805"/>
            <a:ext cx="1159244" cy="101433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000"/>
            <a:ext cx="8686800" cy="601831"/>
          </a:xfrm>
        </p:spPr>
        <p:txBody>
          <a:bodyPr>
            <a:normAutofit/>
          </a:bodyPr>
          <a:lstStyle/>
          <a:p>
            <a:pPr marL="0" marR="0">
              <a:spcBef>
                <a:spcPts val="0"/>
              </a:spcBef>
              <a:spcAft>
                <a:spcPts val="0"/>
              </a:spcAft>
            </a:pPr>
            <a:r>
              <a:rPr lang="en-US" sz="2800" b="1" dirty="0">
                <a:effectLst/>
                <a:latin typeface="+mn-lt"/>
                <a:ea typeface="Times New Roman" panose="02020603050405020304" pitchFamily="18" charset="0"/>
              </a:rPr>
              <a:t>Risks Faced by Food Producers</a:t>
            </a:r>
          </a:p>
        </p:txBody>
      </p:sp>
      <p:sp>
        <p:nvSpPr>
          <p:cNvPr id="3" name="Content Placeholder 2"/>
          <p:cNvSpPr>
            <a:spLocks noGrp="1"/>
          </p:cNvSpPr>
          <p:nvPr>
            <p:ph idx="1"/>
          </p:nvPr>
        </p:nvSpPr>
        <p:spPr>
          <a:xfrm>
            <a:off x="0" y="618978"/>
            <a:ext cx="9144000" cy="5507185"/>
          </a:xfrm>
        </p:spPr>
        <p:txBody>
          <a:bodyPr>
            <a:normAutofit/>
          </a:bodyPr>
          <a:lstStyle/>
          <a:p>
            <a:endParaRPr lang="en-GB" sz="2800" b="1" dirty="0">
              <a:cs typeface="Arial" panose="020B0604020202020204" pitchFamily="34" charset="0"/>
            </a:endParaRPr>
          </a:p>
          <a:p>
            <a:r>
              <a:rPr lang="en-GB" sz="2800" b="1" dirty="0">
                <a:cs typeface="Arial" panose="020B0604020202020204" pitchFamily="34" charset="0"/>
              </a:rPr>
              <a:t>Some of the risks being faced by food producers include:</a:t>
            </a:r>
          </a:p>
          <a:p>
            <a:pPr marL="0" indent="0">
              <a:buNone/>
            </a:pPr>
            <a:endParaRPr lang="en-GB" sz="2800" dirty="0">
              <a:cs typeface="Arial" panose="020B0604020202020204" pitchFamily="34" charset="0"/>
            </a:endParaRPr>
          </a:p>
          <a:p>
            <a:pPr marL="0" marR="0">
              <a:spcBef>
                <a:spcPts val="0"/>
              </a:spcBef>
              <a:spcAft>
                <a:spcPts val="0"/>
              </a:spcAft>
            </a:pPr>
            <a:r>
              <a:rPr lang="en-US" sz="2800" b="1" dirty="0">
                <a:solidFill>
                  <a:srgbClr val="FF0000"/>
                </a:solidFill>
                <a:effectLst/>
                <a:ea typeface="Times New Roman" panose="02020603050405020304" pitchFamily="18" charset="0"/>
              </a:rPr>
              <a:t>Natural disasters and climate change.</a:t>
            </a:r>
          </a:p>
          <a:p>
            <a:pPr marL="0" marR="0">
              <a:spcBef>
                <a:spcPts val="0"/>
              </a:spcBef>
              <a:spcAft>
                <a:spcPts val="0"/>
              </a:spcAft>
            </a:pPr>
            <a:r>
              <a:rPr lang="en-US" sz="2800" b="1" dirty="0">
                <a:solidFill>
                  <a:srgbClr val="FF0000"/>
                </a:solidFill>
                <a:effectLst/>
                <a:ea typeface="Times New Roman" panose="02020603050405020304" pitchFamily="18" charset="0"/>
              </a:rPr>
              <a:t>Market volatility and price fluctuations.</a:t>
            </a:r>
          </a:p>
          <a:p>
            <a:pPr marL="0" marR="0">
              <a:spcBef>
                <a:spcPts val="0"/>
              </a:spcBef>
              <a:spcAft>
                <a:spcPts val="0"/>
              </a:spcAft>
            </a:pPr>
            <a:r>
              <a:rPr lang="en-US" sz="2800" b="1" dirty="0">
                <a:solidFill>
                  <a:srgbClr val="FF0000"/>
                </a:solidFill>
                <a:effectLst/>
                <a:ea typeface="Times New Roman" panose="02020603050405020304" pitchFamily="18" charset="0"/>
              </a:rPr>
              <a:t>Occupational hazards and health risks.</a:t>
            </a:r>
          </a:p>
          <a:p>
            <a:pPr marL="0" marR="0">
              <a:spcBef>
                <a:spcPts val="0"/>
              </a:spcBef>
              <a:spcAft>
                <a:spcPts val="0"/>
              </a:spcAft>
            </a:pPr>
            <a:r>
              <a:rPr lang="en-US" sz="2800" b="1" dirty="0">
                <a:solidFill>
                  <a:srgbClr val="FF0000"/>
                </a:solidFill>
                <a:effectLst/>
                <a:ea typeface="Times New Roman" panose="02020603050405020304" pitchFamily="18" charset="0"/>
              </a:rPr>
              <a:t>Financial risks and debt burden. </a:t>
            </a:r>
          </a:p>
          <a:p>
            <a:pPr marL="0">
              <a:spcBef>
                <a:spcPts val="0"/>
              </a:spcBef>
            </a:pPr>
            <a:r>
              <a:rPr lang="en-US" sz="2800" b="1" dirty="0">
                <a:solidFill>
                  <a:srgbClr val="FF0000"/>
                </a:solidFill>
                <a:ea typeface="Times New Roman" panose="02020603050405020304" pitchFamily="18" charset="0"/>
              </a:rPr>
              <a:t>Various forms of disability caused by accidents and ill </a:t>
            </a:r>
          </a:p>
          <a:p>
            <a:pPr marL="0" indent="0">
              <a:spcBef>
                <a:spcPts val="0"/>
              </a:spcBef>
              <a:buNone/>
            </a:pPr>
            <a:r>
              <a:rPr lang="en-US" sz="2800" b="1" dirty="0">
                <a:solidFill>
                  <a:srgbClr val="FF0000"/>
                </a:solidFill>
                <a:ea typeface="Times New Roman" panose="02020603050405020304" pitchFamily="18" charset="0"/>
              </a:rPr>
              <a:t>    health. </a:t>
            </a:r>
            <a:r>
              <a:rPr lang="en-US" sz="2800" b="1" dirty="0" err="1">
                <a:solidFill>
                  <a:srgbClr val="FF0000"/>
                </a:solidFill>
                <a:ea typeface="Times New Roman" panose="02020603050405020304" pitchFamily="18" charset="0"/>
              </a:rPr>
              <a:t>etc</a:t>
            </a:r>
            <a:r>
              <a:rPr lang="en-US" sz="2800" b="1" dirty="0">
                <a:solidFill>
                  <a:srgbClr val="FF0000"/>
                </a:solidFill>
                <a:effectLst/>
                <a:ea typeface="Times New Roman" panose="02020603050405020304" pitchFamily="18" charset="0"/>
              </a:rPr>
              <a:t> </a:t>
            </a:r>
          </a:p>
          <a:p>
            <a:pPr marL="0" marR="0">
              <a:spcBef>
                <a:spcPts val="0"/>
              </a:spcBef>
              <a:spcAft>
                <a:spcPts val="0"/>
              </a:spcAft>
            </a:pPr>
            <a:endParaRPr lang="en-US" sz="2800" b="1" dirty="0">
              <a:solidFill>
                <a:srgbClr val="FF0000"/>
              </a:solidFill>
              <a:effectLst/>
              <a:ea typeface="Times New Roman" panose="02020603050405020304" pitchFamily="18" charset="0"/>
            </a:endParaRPr>
          </a:p>
        </p:txBody>
      </p:sp>
      <p:sp>
        <p:nvSpPr>
          <p:cNvPr id="4" name="Rectangle 3"/>
          <p:cNvSpPr/>
          <p:nvPr/>
        </p:nvSpPr>
        <p:spPr>
          <a:xfrm>
            <a:off x="0" y="6183423"/>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descr="Africa-Re-Logo-MONO-MASTER-2.png"/>
          <p:cNvPicPr>
            <a:picLocks noChangeAspect="1"/>
          </p:cNvPicPr>
          <p:nvPr/>
        </p:nvPicPr>
        <p:blipFill>
          <a:blip r:embed="rId2"/>
          <a:stretch>
            <a:fillRect/>
          </a:stretch>
        </p:blipFill>
        <p:spPr>
          <a:xfrm>
            <a:off x="6271939" y="6280802"/>
            <a:ext cx="1847356" cy="394103"/>
          </a:xfrm>
          <a:prstGeom prst="rect">
            <a:avLst/>
          </a:prstGeom>
        </p:spPr>
      </p:pic>
      <p:sp>
        <p:nvSpPr>
          <p:cNvPr id="6" name="TextBox 5">
            <a:extLst>
              <a:ext uri="{FF2B5EF4-FFF2-40B4-BE49-F238E27FC236}">
                <a16:creationId xmlns:a16="http://schemas.microsoft.com/office/drawing/2014/main" id="{9AA47CD2-9076-48F5-8C43-842BA9B53A0E}"/>
              </a:ext>
            </a:extLst>
          </p:cNvPr>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10</a:t>
            </a:fld>
            <a:endParaRPr lang="en-US" sz="1600" dirty="0">
              <a:solidFill>
                <a:srgbClr val="181838"/>
              </a:solidFill>
              <a:latin typeface="Arial"/>
              <a:cs typeface="Arial"/>
            </a:endParaRPr>
          </a:p>
        </p:txBody>
      </p:sp>
      <p:cxnSp>
        <p:nvCxnSpPr>
          <p:cNvPr id="7" name="Straight Connector 6">
            <a:extLst>
              <a:ext uri="{FF2B5EF4-FFF2-40B4-BE49-F238E27FC236}">
                <a16:creationId xmlns:a16="http://schemas.microsoft.com/office/drawing/2014/main" id="{05EAE3A1-27DE-D80F-7471-DDCB222C0248}"/>
              </a:ext>
            </a:extLst>
          </p:cNvPr>
          <p:cNvCxnSpPr/>
          <p:nvPr/>
        </p:nvCxnSpPr>
        <p:spPr>
          <a:xfrm>
            <a:off x="95250" y="666957"/>
            <a:ext cx="8877300" cy="0"/>
          </a:xfrm>
          <a:prstGeom prst="line">
            <a:avLst/>
          </a:prstGeom>
          <a:ln>
            <a:solidFill>
              <a:schemeClr val="tx1">
                <a:lumMod val="75000"/>
                <a:lumOff val="25000"/>
              </a:schemeClr>
            </a:solidFill>
          </a:ln>
        </p:spPr>
        <p:style>
          <a:lnRef idx="3">
            <a:schemeClr val="dk1"/>
          </a:lnRef>
          <a:fillRef idx="0">
            <a:schemeClr val="dk1"/>
          </a:fillRef>
          <a:effectRef idx="2">
            <a:schemeClr val="dk1"/>
          </a:effectRef>
          <a:fontRef idx="minor">
            <a:schemeClr val="tx1"/>
          </a:fontRef>
        </p:style>
      </p:cxnSp>
      <p:pic>
        <p:nvPicPr>
          <p:cNvPr id="8" name="Picture 7" descr="A picture containing symbol, logo, circle&#10;&#10;Description automatically generated">
            <a:extLst>
              <a:ext uri="{FF2B5EF4-FFF2-40B4-BE49-F238E27FC236}">
                <a16:creationId xmlns:a16="http://schemas.microsoft.com/office/drawing/2014/main" id="{E3EE8E29-A382-4E14-82B2-912F6C76C932}"/>
              </a:ext>
            </a:extLst>
          </p:cNvPr>
          <p:cNvPicPr>
            <a:picLocks noChangeAspect="1"/>
          </p:cNvPicPr>
          <p:nvPr/>
        </p:nvPicPr>
        <p:blipFill>
          <a:blip r:embed="rId3"/>
          <a:stretch>
            <a:fillRect/>
          </a:stretch>
        </p:blipFill>
        <p:spPr>
          <a:xfrm>
            <a:off x="153848" y="6126163"/>
            <a:ext cx="870857" cy="761999"/>
          </a:xfrm>
          <a:prstGeom prst="rect">
            <a:avLst/>
          </a:prstGeom>
        </p:spPr>
      </p:pic>
    </p:spTree>
    <p:extLst>
      <p:ext uri="{BB962C8B-B14F-4D97-AF65-F5344CB8AC3E}">
        <p14:creationId xmlns:p14="http://schemas.microsoft.com/office/powerpoint/2010/main" val="3066808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0" y="798943"/>
            <a:ext cx="9144000" cy="5351393"/>
          </a:xfrm>
          <a:prstGeom prst="rect">
            <a:avLst/>
          </a:prstGeom>
        </p:spPr>
        <p:txBody>
          <a:bodyPr vert="horz" lIns="0" tIns="0" rIns="0" bIns="0" rtlCol="0" anchor="t" anchorCtr="0">
            <a:noAutofit/>
          </a:bodyPr>
          <a:lstStyle/>
          <a:p>
            <a:pPr marL="342900" lvl="0" indent="-342900" defTabSz="914400" eaLnBrk="0" fontAlgn="base" hangingPunct="0">
              <a:spcBef>
                <a:spcPct val="20000"/>
              </a:spcBef>
              <a:spcAft>
                <a:spcPct val="0"/>
              </a:spcAft>
              <a:buFont typeface="Arial" panose="020B0604020202020204" pitchFamily="34" charset="0"/>
              <a:buChar char="•"/>
            </a:pPr>
            <a:r>
              <a:rPr lang="en-US" altLang="en-US" sz="2600" b="1" dirty="0">
                <a:solidFill>
                  <a:srgbClr val="0070C0"/>
                </a:solidFill>
                <a:cs typeface="Arial" panose="020B0604020202020204" pitchFamily="34" charset="0"/>
              </a:rPr>
              <a:t>There are various ways in which life insurance may come in as a protection mechanism for food producers.</a:t>
            </a:r>
          </a:p>
          <a:p>
            <a:pPr marL="342900" lvl="0" indent="-342900" defTabSz="914400" eaLnBrk="0" fontAlgn="base" hangingPunct="0">
              <a:spcBef>
                <a:spcPct val="20000"/>
              </a:spcBef>
              <a:spcAft>
                <a:spcPct val="0"/>
              </a:spcAft>
              <a:buFont typeface="Arial" panose="020B0604020202020204" pitchFamily="34" charset="0"/>
              <a:buChar char="•"/>
            </a:pPr>
            <a:endParaRPr lang="en-US" altLang="en-US" sz="2600" b="1" dirty="0">
              <a:solidFill>
                <a:srgbClr val="0070C0"/>
              </a:solidFill>
              <a:cs typeface="Arial" panose="020B0604020202020204" pitchFamily="34" charset="0"/>
            </a:endParaRPr>
          </a:p>
          <a:p>
            <a:pPr marL="342900" lvl="0" indent="-342900" defTabSz="914400" eaLnBrk="0" fontAlgn="base" hangingPunct="0">
              <a:spcBef>
                <a:spcPct val="20000"/>
              </a:spcBef>
              <a:spcAft>
                <a:spcPct val="0"/>
              </a:spcAft>
              <a:buFont typeface="Arial" panose="020B0604020202020204" pitchFamily="34" charset="0"/>
              <a:buChar char="•"/>
            </a:pPr>
            <a:r>
              <a:rPr lang="en-US" altLang="en-US" sz="2600" b="1" dirty="0">
                <a:solidFill>
                  <a:srgbClr val="0070C0"/>
                </a:solidFill>
                <a:cs typeface="Arial" panose="020B0604020202020204" pitchFamily="34" charset="0"/>
              </a:rPr>
              <a:t>Though, it must be emphasized that the suitability and relevance of the various life insurance products may largely be dependent on the specific needs, circumstances and regulatory requirements of each of the countries concerned. </a:t>
            </a:r>
          </a:p>
          <a:p>
            <a:pPr marL="342900" lvl="0" indent="-342900" defTabSz="914400" eaLnBrk="0" fontAlgn="base" hangingPunct="0">
              <a:spcBef>
                <a:spcPct val="20000"/>
              </a:spcBef>
              <a:spcAft>
                <a:spcPct val="0"/>
              </a:spcAft>
              <a:buFont typeface="Arial" panose="020B0604020202020204" pitchFamily="34" charset="0"/>
              <a:buChar char="•"/>
            </a:pPr>
            <a:endParaRPr lang="en-US" altLang="en-US" sz="2600" b="1" dirty="0">
              <a:solidFill>
                <a:srgbClr val="0070C0"/>
              </a:solidFill>
              <a:cs typeface="Arial" panose="020B0604020202020204" pitchFamily="34" charset="0"/>
            </a:endParaRPr>
          </a:p>
          <a:p>
            <a:pPr marL="342900" indent="-342900" defTabSz="914400" eaLnBrk="0" fontAlgn="base" hangingPunct="0">
              <a:spcBef>
                <a:spcPct val="20000"/>
              </a:spcBef>
              <a:spcAft>
                <a:spcPct val="0"/>
              </a:spcAft>
              <a:buFont typeface="Arial" panose="020B0604020202020204" pitchFamily="34" charset="0"/>
              <a:buChar char="•"/>
            </a:pPr>
            <a:r>
              <a:rPr lang="en-US" altLang="en-US" sz="2600" b="1" dirty="0">
                <a:solidFill>
                  <a:srgbClr val="0070C0"/>
                </a:solidFill>
                <a:cs typeface="Arial" panose="020B0604020202020204" pitchFamily="34" charset="0"/>
              </a:rPr>
              <a:t>However, for the purpose of this presentation coupled with the time allocated for the presentation, we shall be considering only five ways in which life insurance may be used as a protection mechanism for food producers.</a:t>
            </a:r>
          </a:p>
        </p:txBody>
      </p:sp>
      <p:sp>
        <p:nvSpPr>
          <p:cNvPr id="7" name="TextBox 6"/>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11</a:t>
            </a:fld>
            <a:endParaRPr lang="en-US" sz="1600" dirty="0">
              <a:solidFill>
                <a:srgbClr val="181838"/>
              </a:solidFill>
              <a:latin typeface="Arial"/>
              <a:cs typeface="Arial"/>
            </a:endParaRPr>
          </a:p>
        </p:txBody>
      </p:sp>
      <p:sp>
        <p:nvSpPr>
          <p:cNvPr id="8" name="Title 1"/>
          <p:cNvSpPr txBox="1">
            <a:spLocks/>
          </p:cNvSpPr>
          <p:nvPr/>
        </p:nvSpPr>
        <p:spPr>
          <a:xfrm>
            <a:off x="0" y="0"/>
            <a:ext cx="8972550" cy="798979"/>
          </a:xfrm>
          <a:prstGeom prst="rect">
            <a:avLst/>
          </a:prstGeom>
        </p:spPr>
        <p:txBody>
          <a:bodyPr vert="horz" lIns="0" tIns="0" rIns="0" bIns="0" rtlCol="0" anchor="t" anchorCtr="0">
            <a:normAutofit fontScale="77500" lnSpcReduction="2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4000" b="1" dirty="0">
                <a:solidFill>
                  <a:srgbClr val="181838"/>
                </a:solidFill>
                <a:latin typeface="+mj-lt"/>
                <a:ea typeface="+mj-ea"/>
                <a:cs typeface="Arial MT Bd"/>
              </a:rPr>
              <a:t>How Life Insurance Can be Used as a Protection Mechanism for Food Producers</a:t>
            </a:r>
            <a:endParaRPr kumimoji="0" lang="en-US" sz="4000" b="0" i="0" u="none" strike="noStrike" kern="1200" cap="none" spc="0" normalizeH="0" baseline="0" noProof="0" dirty="0">
              <a:ln>
                <a:noFill/>
              </a:ln>
              <a:solidFill>
                <a:srgbClr val="181838"/>
              </a:solidFill>
              <a:effectLst/>
              <a:uLnTx/>
              <a:uFillTx/>
              <a:latin typeface="+mj-lt"/>
              <a:ea typeface="+mj-ea"/>
              <a:cs typeface="Arial MT Bd"/>
            </a:endParaRPr>
          </a:p>
        </p:txBody>
      </p:sp>
      <p:pic>
        <p:nvPicPr>
          <p:cNvPr id="13" name="Picture 12" descr="Africa-Re-Logo-MONO-MASTER-2.png"/>
          <p:cNvPicPr>
            <a:picLocks noChangeAspect="1"/>
          </p:cNvPicPr>
          <p:nvPr/>
        </p:nvPicPr>
        <p:blipFill>
          <a:blip r:embed="rId2"/>
          <a:stretch>
            <a:fillRect/>
          </a:stretch>
        </p:blipFill>
        <p:spPr>
          <a:xfrm>
            <a:off x="5846352" y="6314828"/>
            <a:ext cx="2015614" cy="429998"/>
          </a:xfrm>
          <a:prstGeom prst="rect">
            <a:avLst/>
          </a:prstGeom>
        </p:spPr>
      </p:pic>
      <p:cxnSp>
        <p:nvCxnSpPr>
          <p:cNvPr id="2" name="Straight Connector 1">
            <a:extLst>
              <a:ext uri="{FF2B5EF4-FFF2-40B4-BE49-F238E27FC236}">
                <a16:creationId xmlns:a16="http://schemas.microsoft.com/office/drawing/2014/main" id="{9BFB4638-4A01-D3AC-5DA8-EE714C29B0CF}"/>
              </a:ext>
            </a:extLst>
          </p:cNvPr>
          <p:cNvCxnSpPr/>
          <p:nvPr/>
        </p:nvCxnSpPr>
        <p:spPr>
          <a:xfrm>
            <a:off x="95250" y="666957"/>
            <a:ext cx="8877300" cy="0"/>
          </a:xfrm>
          <a:prstGeom prst="line">
            <a:avLst/>
          </a:prstGeom>
          <a:ln>
            <a:solidFill>
              <a:schemeClr val="tx1">
                <a:lumMod val="75000"/>
                <a:lumOff val="25000"/>
              </a:schemeClr>
            </a:solidFill>
          </a:ln>
        </p:spPr>
        <p:style>
          <a:lnRef idx="3">
            <a:schemeClr val="dk1"/>
          </a:lnRef>
          <a:fillRef idx="0">
            <a:schemeClr val="dk1"/>
          </a:fillRef>
          <a:effectRef idx="2">
            <a:schemeClr val="dk1"/>
          </a:effectRef>
          <a:fontRef idx="minor">
            <a:schemeClr val="tx1"/>
          </a:fontRef>
        </p:style>
      </p:cxnSp>
      <p:pic>
        <p:nvPicPr>
          <p:cNvPr id="9" name="Picture 8" descr="A picture containing symbol, logo, circle&#10;&#10;Description automatically generated">
            <a:extLst>
              <a:ext uri="{FF2B5EF4-FFF2-40B4-BE49-F238E27FC236}">
                <a16:creationId xmlns:a16="http://schemas.microsoft.com/office/drawing/2014/main" id="{54580C71-8762-4AB9-9AB5-8BEF2F2F1EB9}"/>
              </a:ext>
            </a:extLst>
          </p:cNvPr>
          <p:cNvPicPr>
            <a:picLocks noChangeAspect="1"/>
          </p:cNvPicPr>
          <p:nvPr/>
        </p:nvPicPr>
        <p:blipFill>
          <a:blip r:embed="rId3"/>
          <a:stretch>
            <a:fillRect/>
          </a:stretch>
        </p:blipFill>
        <p:spPr>
          <a:xfrm>
            <a:off x="106819" y="6111574"/>
            <a:ext cx="870857" cy="761999"/>
          </a:xfrm>
          <a:prstGeom prst="rect">
            <a:avLst/>
          </a:prstGeom>
        </p:spPr>
      </p:pic>
    </p:spTree>
    <p:extLst>
      <p:ext uri="{BB962C8B-B14F-4D97-AF65-F5344CB8AC3E}">
        <p14:creationId xmlns:p14="http://schemas.microsoft.com/office/powerpoint/2010/main" val="2472106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12</a:t>
            </a:fld>
            <a:endParaRPr lang="en-US" sz="1600" dirty="0">
              <a:solidFill>
                <a:srgbClr val="181838"/>
              </a:solidFill>
              <a:latin typeface="Arial"/>
              <a:cs typeface="Arial"/>
            </a:endParaRPr>
          </a:p>
        </p:txBody>
      </p:sp>
      <p:sp>
        <p:nvSpPr>
          <p:cNvPr id="8" name="Title 1"/>
          <p:cNvSpPr txBox="1">
            <a:spLocks/>
          </p:cNvSpPr>
          <p:nvPr/>
        </p:nvSpPr>
        <p:spPr>
          <a:xfrm>
            <a:off x="0" y="0"/>
            <a:ext cx="9144000" cy="618979"/>
          </a:xfrm>
          <a:prstGeom prst="rect">
            <a:avLst/>
          </a:prstGeom>
        </p:spPr>
        <p:txBody>
          <a:bodyPr vert="horz" lIns="0" tIns="0" rIns="0" bIns="0" rtlCol="0" anchor="t" anchorCtr="0">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400" b="1" dirty="0">
                <a:solidFill>
                  <a:srgbClr val="181838"/>
                </a:solidFill>
                <a:latin typeface="+mj-lt"/>
                <a:ea typeface="+mj-ea"/>
                <a:cs typeface="Arial MT Bd"/>
              </a:rPr>
              <a:t>  How Life Insurance Can be Used as a Protection Mechanism for Food Producers (Cont’d)</a:t>
            </a:r>
            <a:endParaRPr kumimoji="0" lang="en-US" sz="2400" b="0" i="0" u="none" strike="noStrike" kern="1200" cap="none" spc="0" normalizeH="0" baseline="0" noProof="0" dirty="0">
              <a:ln>
                <a:noFill/>
              </a:ln>
              <a:solidFill>
                <a:srgbClr val="181838"/>
              </a:solidFill>
              <a:effectLst/>
              <a:uLnTx/>
              <a:uFillTx/>
              <a:latin typeface="+mj-lt"/>
              <a:ea typeface="+mj-ea"/>
              <a:cs typeface="Arial MT Bd"/>
            </a:endParaRPr>
          </a:p>
          <a:p>
            <a:pPr marL="0" marR="0" lvl="0" indent="0" algn="ctr" defTabSz="457200" rtl="0" eaLnBrk="1" fontAlgn="auto" latinLnBrk="0" hangingPunct="1">
              <a:lnSpc>
                <a:spcPct val="100000"/>
              </a:lnSpc>
              <a:spcBef>
                <a:spcPct val="0"/>
              </a:spcBef>
              <a:spcAft>
                <a:spcPts val="0"/>
              </a:spcAft>
              <a:buClrTx/>
              <a:buSzTx/>
              <a:buFontTx/>
              <a:buNone/>
              <a:tabLst/>
              <a:defRPr/>
            </a:pPr>
            <a:r>
              <a:rPr lang="en-US" sz="2400" b="1" dirty="0">
                <a:solidFill>
                  <a:srgbClr val="181838"/>
                </a:solidFill>
                <a:latin typeface="+mj-lt"/>
                <a:ea typeface="+mj-ea"/>
                <a:cs typeface="Arial MT Bd"/>
              </a:rPr>
              <a:t> </a:t>
            </a:r>
            <a:endParaRPr kumimoji="0" lang="en-US" sz="2400" b="0" i="0" u="none" strike="noStrike" kern="1200" cap="none" spc="0" normalizeH="0" baseline="0" noProof="0" dirty="0">
              <a:ln>
                <a:noFill/>
              </a:ln>
              <a:solidFill>
                <a:srgbClr val="181838"/>
              </a:solidFill>
              <a:effectLst/>
              <a:uLnTx/>
              <a:uFillTx/>
              <a:latin typeface="+mj-lt"/>
              <a:ea typeface="+mj-ea"/>
              <a:cs typeface="Arial MT Bd"/>
            </a:endParaRPr>
          </a:p>
        </p:txBody>
      </p:sp>
      <p:pic>
        <p:nvPicPr>
          <p:cNvPr id="13" name="Picture 12" descr="Africa-Re-Logo-MONO-MASTER-2.png"/>
          <p:cNvPicPr>
            <a:picLocks noChangeAspect="1"/>
          </p:cNvPicPr>
          <p:nvPr/>
        </p:nvPicPr>
        <p:blipFill>
          <a:blip r:embed="rId2"/>
          <a:stretch>
            <a:fillRect/>
          </a:stretch>
        </p:blipFill>
        <p:spPr>
          <a:xfrm>
            <a:off x="6271939" y="6238930"/>
            <a:ext cx="1847356" cy="394103"/>
          </a:xfrm>
          <a:prstGeom prst="rect">
            <a:avLst/>
          </a:prstGeom>
        </p:spPr>
      </p:pic>
      <p:cxnSp>
        <p:nvCxnSpPr>
          <p:cNvPr id="2" name="Straight Connector 1">
            <a:extLst>
              <a:ext uri="{FF2B5EF4-FFF2-40B4-BE49-F238E27FC236}">
                <a16:creationId xmlns:a16="http://schemas.microsoft.com/office/drawing/2014/main" id="{68ABA5DE-8C91-5CDD-7AE9-F505E29FD47C}"/>
              </a:ext>
            </a:extLst>
          </p:cNvPr>
          <p:cNvCxnSpPr/>
          <p:nvPr/>
        </p:nvCxnSpPr>
        <p:spPr>
          <a:xfrm>
            <a:off x="95250" y="666957"/>
            <a:ext cx="8877300" cy="0"/>
          </a:xfrm>
          <a:prstGeom prst="line">
            <a:avLst/>
          </a:prstGeom>
          <a:ln>
            <a:solidFill>
              <a:schemeClr val="tx1">
                <a:lumMod val="75000"/>
                <a:lumOff val="25000"/>
              </a:schemeClr>
            </a:solidFill>
          </a:ln>
        </p:spPr>
        <p:style>
          <a:lnRef idx="3">
            <a:schemeClr val="dk1"/>
          </a:lnRef>
          <a:fillRef idx="0">
            <a:schemeClr val="dk1"/>
          </a:fillRef>
          <a:effectRef idx="2">
            <a:schemeClr val="dk1"/>
          </a:effectRef>
          <a:fontRef idx="minor">
            <a:schemeClr val="tx1"/>
          </a:fontRef>
        </p:style>
      </p:cxnSp>
      <p:graphicFrame>
        <p:nvGraphicFramePr>
          <p:cNvPr id="9" name="Diagram 8">
            <a:extLst>
              <a:ext uri="{FF2B5EF4-FFF2-40B4-BE49-F238E27FC236}">
                <a16:creationId xmlns:a16="http://schemas.microsoft.com/office/drawing/2014/main" id="{29AA6EAD-8336-090D-15FE-B1338880A627}"/>
              </a:ext>
            </a:extLst>
          </p:cNvPr>
          <p:cNvGraphicFramePr/>
          <p:nvPr>
            <p:extLst>
              <p:ext uri="{D42A27DB-BD31-4B8C-83A1-F6EECF244321}">
                <p14:modId xmlns:p14="http://schemas.microsoft.com/office/powerpoint/2010/main" val="95642465"/>
              </p:ext>
            </p:extLst>
          </p:nvPr>
        </p:nvGraphicFramePr>
        <p:xfrm>
          <a:off x="1009650" y="846922"/>
          <a:ext cx="6096000" cy="47844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 name="Picture 9" descr="A picture containing symbol, logo, circle&#10;&#10;Description automatically generated">
            <a:extLst>
              <a:ext uri="{FF2B5EF4-FFF2-40B4-BE49-F238E27FC236}">
                <a16:creationId xmlns:a16="http://schemas.microsoft.com/office/drawing/2014/main" id="{35976FED-B7CE-4572-8C26-B1226480ADBF}"/>
              </a:ext>
            </a:extLst>
          </p:cNvPr>
          <p:cNvPicPr>
            <a:picLocks noChangeAspect="1"/>
          </p:cNvPicPr>
          <p:nvPr/>
        </p:nvPicPr>
        <p:blipFill>
          <a:blip r:embed="rId8"/>
          <a:stretch>
            <a:fillRect/>
          </a:stretch>
        </p:blipFill>
        <p:spPr>
          <a:xfrm>
            <a:off x="153848" y="6086323"/>
            <a:ext cx="870857" cy="761999"/>
          </a:xfrm>
          <a:prstGeom prst="rect">
            <a:avLst/>
          </a:prstGeom>
        </p:spPr>
      </p:pic>
    </p:spTree>
    <p:extLst>
      <p:ext uri="{BB962C8B-B14F-4D97-AF65-F5344CB8AC3E}">
        <p14:creationId xmlns:p14="http://schemas.microsoft.com/office/powerpoint/2010/main" val="3023465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0" y="618979"/>
            <a:ext cx="9144000" cy="5531357"/>
          </a:xfrm>
          <a:prstGeom prst="rect">
            <a:avLst/>
          </a:prstGeom>
        </p:spPr>
        <p:txBody>
          <a:bodyPr vert="horz" lIns="0" tIns="0" rIns="0" bIns="0" rtlCol="0" anchor="t" anchorCtr="0">
            <a:noAutofit/>
          </a:bodyPr>
          <a:lstStyle/>
          <a:p>
            <a:pPr lvl="0" defTabSz="914400" eaLnBrk="0" fontAlgn="base" hangingPunct="0">
              <a:spcBef>
                <a:spcPct val="20000"/>
              </a:spcBef>
              <a:spcAft>
                <a:spcPct val="0"/>
              </a:spcAft>
            </a:pPr>
            <a:r>
              <a:rPr lang="en-US" altLang="en-US" sz="2800" b="1" dirty="0">
                <a:solidFill>
                  <a:srgbClr val="0070C0"/>
                </a:solidFill>
                <a:cs typeface="Arial" panose="020B0604020202020204" pitchFamily="34" charset="0"/>
              </a:rPr>
              <a:t>A) Business Continuity and Succession Planning: </a:t>
            </a:r>
          </a:p>
          <a:p>
            <a:pPr marL="342900" lvl="0" indent="-342900" defTabSz="914400" eaLnBrk="0" fontAlgn="base" hangingPunct="0">
              <a:spcBef>
                <a:spcPct val="20000"/>
              </a:spcBef>
              <a:spcAft>
                <a:spcPct val="0"/>
              </a:spcAft>
              <a:buFont typeface="Arial" panose="020B0604020202020204" pitchFamily="34" charset="0"/>
              <a:buChar char="•"/>
            </a:pPr>
            <a:endParaRPr lang="en-US" altLang="en-US" sz="2800" b="1" dirty="0">
              <a:solidFill>
                <a:srgbClr val="0070C0"/>
              </a:solidFill>
              <a:cs typeface="Arial" panose="020B0604020202020204" pitchFamily="34" charset="0"/>
            </a:endParaRPr>
          </a:p>
          <a:p>
            <a:pPr marL="342900" lvl="0" indent="-342900" defTabSz="914400" eaLnBrk="0" fontAlgn="base" hangingPunct="0">
              <a:spcBef>
                <a:spcPct val="20000"/>
              </a:spcBef>
              <a:spcAft>
                <a:spcPct val="0"/>
              </a:spcAft>
              <a:buFont typeface="Arial" panose="020B0604020202020204" pitchFamily="34" charset="0"/>
              <a:buChar char="•"/>
            </a:pPr>
            <a:r>
              <a:rPr lang="en-US" altLang="en-US" sz="2800" b="1" dirty="0">
                <a:solidFill>
                  <a:srgbClr val="0070C0"/>
                </a:solidFill>
                <a:cs typeface="Arial" panose="020B0604020202020204" pitchFamily="34" charset="0"/>
              </a:rPr>
              <a:t>Life insurance can be used to ensure business continuity as well as aiding adequate succession planning for a food producing organization.</a:t>
            </a:r>
          </a:p>
          <a:p>
            <a:pPr defTabSz="914400" eaLnBrk="0" fontAlgn="base" hangingPunct="0">
              <a:spcBef>
                <a:spcPct val="20000"/>
              </a:spcBef>
              <a:spcAft>
                <a:spcPct val="0"/>
              </a:spcAft>
            </a:pPr>
            <a:r>
              <a:rPr lang="en-US" sz="2800" b="1" dirty="0">
                <a:solidFill>
                  <a:srgbClr val="181838"/>
                </a:solidFill>
                <a:latin typeface="+mj-lt"/>
                <a:ea typeface="+mj-ea"/>
                <a:cs typeface="Arial MT Bd"/>
              </a:rPr>
              <a:t> </a:t>
            </a:r>
          </a:p>
          <a:p>
            <a:pPr marL="342900" indent="-342900" defTabSz="914400" eaLnBrk="0" fontAlgn="base" hangingPunct="0">
              <a:spcBef>
                <a:spcPct val="20000"/>
              </a:spcBef>
              <a:spcAft>
                <a:spcPct val="0"/>
              </a:spcAft>
              <a:buFont typeface="Arial" panose="020B0604020202020204" pitchFamily="34" charset="0"/>
              <a:buChar char="•"/>
            </a:pPr>
            <a:r>
              <a:rPr lang="en-US" altLang="en-US" sz="2800" b="1" dirty="0">
                <a:solidFill>
                  <a:srgbClr val="0070C0"/>
                </a:solidFill>
                <a:cs typeface="Arial" panose="020B0604020202020204" pitchFamily="34" charset="0"/>
              </a:rPr>
              <a:t>The death of a key employee or certain key employees within the organization whose expertise and skills have been vital to the continued success or profitability of the business entity may have adverse effect on the organization. </a:t>
            </a:r>
          </a:p>
          <a:p>
            <a:pPr marL="342900" lvl="0" indent="-342900" defTabSz="914400" eaLnBrk="0" fontAlgn="base" hangingPunct="0">
              <a:spcBef>
                <a:spcPct val="20000"/>
              </a:spcBef>
              <a:spcAft>
                <a:spcPct val="0"/>
              </a:spcAft>
              <a:buFont typeface="Arial" panose="020B0604020202020204" pitchFamily="34" charset="0"/>
              <a:buChar char="•"/>
            </a:pPr>
            <a:endParaRPr lang="en-US" altLang="en-US" sz="2800" b="1" dirty="0">
              <a:solidFill>
                <a:srgbClr val="0070C0"/>
              </a:solidFill>
              <a:cs typeface="Arial" panose="020B0604020202020204" pitchFamily="34" charset="0"/>
            </a:endParaRPr>
          </a:p>
        </p:txBody>
      </p:sp>
      <p:sp>
        <p:nvSpPr>
          <p:cNvPr id="7" name="TextBox 6"/>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13</a:t>
            </a:fld>
            <a:endParaRPr lang="en-US" sz="1600" dirty="0">
              <a:solidFill>
                <a:srgbClr val="181838"/>
              </a:solidFill>
              <a:latin typeface="Arial"/>
              <a:cs typeface="Arial"/>
            </a:endParaRPr>
          </a:p>
        </p:txBody>
      </p:sp>
      <p:sp>
        <p:nvSpPr>
          <p:cNvPr id="8" name="Title 1"/>
          <p:cNvSpPr txBox="1">
            <a:spLocks/>
          </p:cNvSpPr>
          <p:nvPr/>
        </p:nvSpPr>
        <p:spPr>
          <a:xfrm>
            <a:off x="0" y="0"/>
            <a:ext cx="9144000" cy="618979"/>
          </a:xfrm>
          <a:prstGeom prst="rect">
            <a:avLst/>
          </a:prstGeom>
        </p:spPr>
        <p:txBody>
          <a:bodyPr vert="horz" lIns="0" tIns="0" rIns="0" bIns="0" rtlCol="0" anchor="t" anchorCtr="0">
            <a:normAutofit fontScale="62500" lnSpcReduction="2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800" b="1" dirty="0">
                <a:solidFill>
                  <a:srgbClr val="181838"/>
                </a:solidFill>
                <a:latin typeface="+mj-lt"/>
                <a:ea typeface="+mj-ea"/>
                <a:cs typeface="Arial MT Bd"/>
              </a:rPr>
              <a:t>  </a:t>
            </a:r>
            <a:r>
              <a:rPr lang="en-US" sz="4000" b="1" dirty="0">
                <a:solidFill>
                  <a:srgbClr val="181838"/>
                </a:solidFill>
                <a:latin typeface="+mj-lt"/>
                <a:ea typeface="+mj-ea"/>
                <a:cs typeface="Arial MT Bd"/>
              </a:rPr>
              <a:t> How Life Insurance Can be Used as a Protection Mechanism for Food Producers (Cont’d)</a:t>
            </a:r>
            <a:endParaRPr kumimoji="0" lang="en-US" sz="4000" b="0" i="0" u="none" strike="noStrike" kern="1200" cap="none" spc="0" normalizeH="0" baseline="0" noProof="0" dirty="0">
              <a:ln>
                <a:noFill/>
              </a:ln>
              <a:solidFill>
                <a:srgbClr val="181838"/>
              </a:solidFill>
              <a:effectLst/>
              <a:uLnTx/>
              <a:uFillTx/>
              <a:latin typeface="+mj-lt"/>
              <a:ea typeface="+mj-ea"/>
              <a:cs typeface="Arial MT Bd"/>
            </a:endParaRPr>
          </a:p>
        </p:txBody>
      </p:sp>
      <p:pic>
        <p:nvPicPr>
          <p:cNvPr id="13" name="Picture 12" descr="Africa-Re-Logo-MONO-MASTER-2.png"/>
          <p:cNvPicPr>
            <a:picLocks noChangeAspect="1"/>
          </p:cNvPicPr>
          <p:nvPr/>
        </p:nvPicPr>
        <p:blipFill>
          <a:blip r:embed="rId2"/>
          <a:stretch>
            <a:fillRect/>
          </a:stretch>
        </p:blipFill>
        <p:spPr>
          <a:xfrm>
            <a:off x="6411997" y="6239021"/>
            <a:ext cx="1847356" cy="394103"/>
          </a:xfrm>
          <a:prstGeom prst="rect">
            <a:avLst/>
          </a:prstGeom>
        </p:spPr>
      </p:pic>
      <p:cxnSp>
        <p:nvCxnSpPr>
          <p:cNvPr id="2" name="Straight Connector 1">
            <a:extLst>
              <a:ext uri="{FF2B5EF4-FFF2-40B4-BE49-F238E27FC236}">
                <a16:creationId xmlns:a16="http://schemas.microsoft.com/office/drawing/2014/main" id="{FE4F3A07-8643-DE28-8BF0-0BBDB18E1351}"/>
              </a:ext>
            </a:extLst>
          </p:cNvPr>
          <p:cNvCxnSpPr/>
          <p:nvPr/>
        </p:nvCxnSpPr>
        <p:spPr>
          <a:xfrm>
            <a:off x="95250" y="666957"/>
            <a:ext cx="8877300" cy="0"/>
          </a:xfrm>
          <a:prstGeom prst="line">
            <a:avLst/>
          </a:prstGeom>
          <a:ln>
            <a:solidFill>
              <a:schemeClr val="tx1">
                <a:lumMod val="75000"/>
                <a:lumOff val="25000"/>
              </a:schemeClr>
            </a:solidFill>
          </a:ln>
        </p:spPr>
        <p:style>
          <a:lnRef idx="3">
            <a:schemeClr val="dk1"/>
          </a:lnRef>
          <a:fillRef idx="0">
            <a:schemeClr val="dk1"/>
          </a:fillRef>
          <a:effectRef idx="2">
            <a:schemeClr val="dk1"/>
          </a:effectRef>
          <a:fontRef idx="minor">
            <a:schemeClr val="tx1"/>
          </a:fontRef>
        </p:style>
      </p:cxnSp>
      <p:pic>
        <p:nvPicPr>
          <p:cNvPr id="9" name="Picture 8" descr="A picture containing symbol, logo, circle&#10;&#10;Description automatically generated">
            <a:extLst>
              <a:ext uri="{FF2B5EF4-FFF2-40B4-BE49-F238E27FC236}">
                <a16:creationId xmlns:a16="http://schemas.microsoft.com/office/drawing/2014/main" id="{B3B1B88D-202C-4BAE-AE2E-2960A3651143}"/>
              </a:ext>
            </a:extLst>
          </p:cNvPr>
          <p:cNvPicPr>
            <a:picLocks noChangeAspect="1"/>
          </p:cNvPicPr>
          <p:nvPr/>
        </p:nvPicPr>
        <p:blipFill>
          <a:blip r:embed="rId3"/>
          <a:stretch>
            <a:fillRect/>
          </a:stretch>
        </p:blipFill>
        <p:spPr>
          <a:xfrm>
            <a:off x="267287" y="6127152"/>
            <a:ext cx="870857" cy="761999"/>
          </a:xfrm>
          <a:prstGeom prst="rect">
            <a:avLst/>
          </a:prstGeom>
        </p:spPr>
      </p:pic>
    </p:spTree>
    <p:extLst>
      <p:ext uri="{BB962C8B-B14F-4D97-AF65-F5344CB8AC3E}">
        <p14:creationId xmlns:p14="http://schemas.microsoft.com/office/powerpoint/2010/main" val="352085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0" y="618979"/>
            <a:ext cx="9144000" cy="5508173"/>
          </a:xfrm>
          <a:prstGeom prst="rect">
            <a:avLst/>
          </a:prstGeom>
        </p:spPr>
        <p:txBody>
          <a:bodyPr vert="horz" lIns="0" tIns="0" rIns="0" bIns="0" rtlCol="0" anchor="t" anchorCtr="0">
            <a:noAutofit/>
          </a:bodyPr>
          <a:lstStyle/>
          <a:p>
            <a:pPr marL="342900" lvl="0" indent="-342900" defTabSz="914400" eaLnBrk="0" fontAlgn="base" hangingPunct="0">
              <a:spcBef>
                <a:spcPct val="20000"/>
              </a:spcBef>
              <a:spcAft>
                <a:spcPct val="0"/>
              </a:spcAft>
              <a:buFont typeface="Arial" panose="020B0604020202020204" pitchFamily="34" charset="0"/>
              <a:buChar char="•"/>
            </a:pPr>
            <a:r>
              <a:rPr lang="en-US" altLang="en-US" sz="2400" b="1" dirty="0">
                <a:solidFill>
                  <a:srgbClr val="0070C0"/>
                </a:solidFill>
                <a:cs typeface="Arial" panose="020B0604020202020204" pitchFamily="34" charset="0"/>
              </a:rPr>
              <a:t>The main life insurance product to serve as a protection mechanism for business continuity and succession planning for the food producers is – KEYMAN or KEY PERSON ASSURANCE</a:t>
            </a:r>
          </a:p>
          <a:p>
            <a:pPr lvl="0" defTabSz="914400" eaLnBrk="0" fontAlgn="base" hangingPunct="0">
              <a:spcBef>
                <a:spcPct val="20000"/>
              </a:spcBef>
              <a:spcAft>
                <a:spcPct val="0"/>
              </a:spcAft>
            </a:pPr>
            <a:r>
              <a:rPr lang="en-US" altLang="en-US" sz="2400" b="1" dirty="0">
                <a:solidFill>
                  <a:srgbClr val="0070C0"/>
                </a:solidFill>
                <a:cs typeface="Arial" panose="020B0604020202020204" pitchFamily="34" charset="0"/>
              </a:rPr>
              <a:t> </a:t>
            </a:r>
          </a:p>
          <a:p>
            <a:pPr marL="342900" lvl="0" indent="-342900" defTabSz="914400" eaLnBrk="0" fontAlgn="base" hangingPunct="0">
              <a:spcBef>
                <a:spcPct val="20000"/>
              </a:spcBef>
              <a:spcAft>
                <a:spcPct val="0"/>
              </a:spcAft>
              <a:buFont typeface="Arial" panose="020B0604020202020204" pitchFamily="34" charset="0"/>
              <a:buChar char="•"/>
            </a:pPr>
            <a:r>
              <a:rPr lang="en-US" altLang="en-US" sz="2400" b="1" dirty="0">
                <a:solidFill>
                  <a:srgbClr val="0070C0"/>
                </a:solidFill>
                <a:cs typeface="Arial" panose="020B0604020202020204" pitchFamily="34" charset="0"/>
              </a:rPr>
              <a:t>A k</a:t>
            </a:r>
            <a:r>
              <a:rPr lang="en-US" sz="2400" b="1" dirty="0">
                <a:solidFill>
                  <a:srgbClr val="0070C0"/>
                </a:solidFill>
                <a:effectLst/>
                <a:ea typeface="Times New Roman" panose="02020603050405020304" pitchFamily="18" charset="0"/>
              </a:rPr>
              <a:t>eyman </a:t>
            </a:r>
            <a:r>
              <a:rPr lang="en-US" sz="2400" b="1" dirty="0">
                <a:solidFill>
                  <a:srgbClr val="0070C0"/>
                </a:solidFill>
                <a:ea typeface="Times New Roman" panose="02020603050405020304" pitchFamily="18" charset="0"/>
              </a:rPr>
              <a:t>a</a:t>
            </a:r>
            <a:r>
              <a:rPr lang="en-US" sz="2400" b="1" dirty="0">
                <a:solidFill>
                  <a:srgbClr val="0070C0"/>
                </a:solidFill>
                <a:effectLst/>
                <a:ea typeface="Times New Roman" panose="02020603050405020304" pitchFamily="18" charset="0"/>
              </a:rPr>
              <a:t>ssurance is a life assurance cover for someone on whose </a:t>
            </a:r>
          </a:p>
          <a:p>
            <a:pPr marL="0" marR="0" algn="just">
              <a:spcBef>
                <a:spcPts val="0"/>
              </a:spcBef>
              <a:spcAft>
                <a:spcPts val="0"/>
              </a:spcAft>
            </a:pPr>
            <a:r>
              <a:rPr lang="en-US" sz="2400" b="1" dirty="0">
                <a:solidFill>
                  <a:srgbClr val="0070C0"/>
                </a:solidFill>
                <a:effectLst/>
                <a:ea typeface="Times New Roman" panose="02020603050405020304" pitchFamily="18" charset="0"/>
              </a:rPr>
              <a:t>     personality the continued success or profitability of a business </a:t>
            </a:r>
          </a:p>
          <a:p>
            <a:pPr marL="0" marR="0" algn="just">
              <a:spcBef>
                <a:spcPts val="0"/>
              </a:spcBef>
              <a:spcAft>
                <a:spcPts val="0"/>
              </a:spcAft>
            </a:pPr>
            <a:r>
              <a:rPr lang="en-US" sz="2400" b="1" dirty="0">
                <a:solidFill>
                  <a:srgbClr val="0070C0"/>
                </a:solidFill>
                <a:ea typeface="Times New Roman" panose="02020603050405020304" pitchFamily="18" charset="0"/>
              </a:rPr>
              <a:t>     </a:t>
            </a:r>
            <a:r>
              <a:rPr lang="en-US" sz="2400" b="1" dirty="0">
                <a:solidFill>
                  <a:srgbClr val="0070C0"/>
                </a:solidFill>
                <a:effectLst/>
                <a:ea typeface="Times New Roman" panose="02020603050405020304" pitchFamily="18" charset="0"/>
              </a:rPr>
              <a:t>enterprise depends. </a:t>
            </a:r>
          </a:p>
          <a:p>
            <a:pPr lvl="0" defTabSz="914400" eaLnBrk="0" fontAlgn="base" hangingPunct="0">
              <a:spcBef>
                <a:spcPct val="20000"/>
              </a:spcBef>
              <a:spcAft>
                <a:spcPct val="0"/>
              </a:spcAft>
            </a:pPr>
            <a:endParaRPr lang="en-US" sz="2400" b="1" dirty="0">
              <a:solidFill>
                <a:srgbClr val="0070C0"/>
              </a:solidFill>
              <a:effectLst/>
              <a:ea typeface="Times New Roman" panose="02020603050405020304" pitchFamily="18" charset="0"/>
            </a:endParaRPr>
          </a:p>
          <a:p>
            <a:pPr marL="342900" lvl="0" indent="-342900" defTabSz="914400" eaLnBrk="0" fontAlgn="base" hangingPunct="0">
              <a:spcBef>
                <a:spcPct val="20000"/>
              </a:spcBef>
              <a:spcAft>
                <a:spcPct val="0"/>
              </a:spcAft>
              <a:buFont typeface="Arial" panose="020B0604020202020204" pitchFamily="34" charset="0"/>
              <a:buChar char="•"/>
            </a:pPr>
            <a:r>
              <a:rPr lang="en-US" sz="2400" b="1" dirty="0">
                <a:solidFill>
                  <a:srgbClr val="0070C0"/>
                </a:solidFill>
                <a:ea typeface="Times New Roman" panose="02020603050405020304" pitchFamily="18" charset="0"/>
              </a:rPr>
              <a:t>E</a:t>
            </a:r>
            <a:r>
              <a:rPr lang="en-US" sz="2400" b="1" dirty="0">
                <a:solidFill>
                  <a:srgbClr val="0070C0"/>
                </a:solidFill>
                <a:effectLst/>
                <a:ea typeface="Times New Roman" panose="02020603050405020304" pitchFamily="18" charset="0"/>
              </a:rPr>
              <a:t>very company tends to suffer financial loss in one form or the other (or at best, profit reduction) when the key person(s) in such an organization die(s).</a:t>
            </a:r>
          </a:p>
        </p:txBody>
      </p:sp>
      <p:sp>
        <p:nvSpPr>
          <p:cNvPr id="7" name="TextBox 6"/>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14</a:t>
            </a:fld>
            <a:endParaRPr lang="en-US" sz="1600" dirty="0">
              <a:solidFill>
                <a:srgbClr val="181838"/>
              </a:solidFill>
              <a:latin typeface="Arial"/>
              <a:cs typeface="Arial"/>
            </a:endParaRPr>
          </a:p>
        </p:txBody>
      </p:sp>
      <p:sp>
        <p:nvSpPr>
          <p:cNvPr id="8" name="Title 1"/>
          <p:cNvSpPr txBox="1">
            <a:spLocks/>
          </p:cNvSpPr>
          <p:nvPr/>
        </p:nvSpPr>
        <p:spPr>
          <a:xfrm>
            <a:off x="0" y="0"/>
            <a:ext cx="9144000" cy="618979"/>
          </a:xfrm>
          <a:prstGeom prst="rect">
            <a:avLst/>
          </a:prstGeom>
        </p:spPr>
        <p:txBody>
          <a:bodyPr vert="horz" lIns="0" tIns="0" rIns="0" bIns="0" rtlCol="0" anchor="t" anchorCtr="0">
            <a:normAutofit fontScale="85000" lnSpcReduction="2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800" b="1" dirty="0">
                <a:solidFill>
                  <a:srgbClr val="181838"/>
                </a:solidFill>
                <a:latin typeface="+mj-lt"/>
                <a:ea typeface="+mj-ea"/>
                <a:cs typeface="Arial MT Bd"/>
              </a:rPr>
              <a:t> How Life Insurance Can be Used as a Protection Mechanism for Food Producers (Cont’d)</a:t>
            </a:r>
            <a:endParaRPr kumimoji="0" lang="en-US" sz="2800" b="0" i="0" u="none" strike="noStrike" kern="1200" cap="none" spc="0" normalizeH="0" baseline="0" noProof="0" dirty="0">
              <a:ln>
                <a:noFill/>
              </a:ln>
              <a:solidFill>
                <a:srgbClr val="181838"/>
              </a:solidFill>
              <a:effectLst/>
              <a:uLnTx/>
              <a:uFillTx/>
              <a:latin typeface="+mj-lt"/>
              <a:ea typeface="+mj-ea"/>
              <a:cs typeface="Arial MT Bd"/>
            </a:endParaRPr>
          </a:p>
        </p:txBody>
      </p:sp>
      <p:pic>
        <p:nvPicPr>
          <p:cNvPr id="13" name="Picture 12" descr="Africa-Re-Logo-MONO-MASTER-2.png"/>
          <p:cNvPicPr>
            <a:picLocks noChangeAspect="1"/>
          </p:cNvPicPr>
          <p:nvPr/>
        </p:nvPicPr>
        <p:blipFill>
          <a:blip r:embed="rId2"/>
          <a:stretch>
            <a:fillRect/>
          </a:stretch>
        </p:blipFill>
        <p:spPr>
          <a:xfrm>
            <a:off x="6271939" y="6253028"/>
            <a:ext cx="1847356" cy="394103"/>
          </a:xfrm>
          <a:prstGeom prst="rect">
            <a:avLst/>
          </a:prstGeom>
        </p:spPr>
      </p:pic>
      <p:cxnSp>
        <p:nvCxnSpPr>
          <p:cNvPr id="2" name="Straight Connector 1">
            <a:extLst>
              <a:ext uri="{FF2B5EF4-FFF2-40B4-BE49-F238E27FC236}">
                <a16:creationId xmlns:a16="http://schemas.microsoft.com/office/drawing/2014/main" id="{F156D428-863A-76D0-6647-B8D481FBCCBF}"/>
              </a:ext>
            </a:extLst>
          </p:cNvPr>
          <p:cNvCxnSpPr/>
          <p:nvPr/>
        </p:nvCxnSpPr>
        <p:spPr>
          <a:xfrm>
            <a:off x="95250" y="666957"/>
            <a:ext cx="8877300" cy="0"/>
          </a:xfrm>
          <a:prstGeom prst="line">
            <a:avLst/>
          </a:prstGeom>
          <a:ln>
            <a:solidFill>
              <a:schemeClr val="tx1">
                <a:lumMod val="75000"/>
                <a:lumOff val="25000"/>
              </a:schemeClr>
            </a:solidFill>
          </a:ln>
        </p:spPr>
        <p:style>
          <a:lnRef idx="3">
            <a:schemeClr val="dk1"/>
          </a:lnRef>
          <a:fillRef idx="0">
            <a:schemeClr val="dk1"/>
          </a:fillRef>
          <a:effectRef idx="2">
            <a:schemeClr val="dk1"/>
          </a:effectRef>
          <a:fontRef idx="minor">
            <a:schemeClr val="tx1"/>
          </a:fontRef>
        </p:style>
      </p:cxnSp>
      <p:pic>
        <p:nvPicPr>
          <p:cNvPr id="9" name="Picture 8" descr="A picture containing symbol, logo, circle&#10;&#10;Description automatically generated">
            <a:extLst>
              <a:ext uri="{FF2B5EF4-FFF2-40B4-BE49-F238E27FC236}">
                <a16:creationId xmlns:a16="http://schemas.microsoft.com/office/drawing/2014/main" id="{16FE9A09-9557-4589-A0C3-30883970DDAD}"/>
              </a:ext>
            </a:extLst>
          </p:cNvPr>
          <p:cNvPicPr>
            <a:picLocks noChangeAspect="1"/>
          </p:cNvPicPr>
          <p:nvPr/>
        </p:nvPicPr>
        <p:blipFill>
          <a:blip r:embed="rId3"/>
          <a:stretch>
            <a:fillRect/>
          </a:stretch>
        </p:blipFill>
        <p:spPr>
          <a:xfrm>
            <a:off x="95250" y="6127152"/>
            <a:ext cx="870857" cy="761999"/>
          </a:xfrm>
          <a:prstGeom prst="rect">
            <a:avLst/>
          </a:prstGeom>
        </p:spPr>
      </p:pic>
    </p:spTree>
    <p:extLst>
      <p:ext uri="{BB962C8B-B14F-4D97-AF65-F5344CB8AC3E}">
        <p14:creationId xmlns:p14="http://schemas.microsoft.com/office/powerpoint/2010/main" val="878240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0" y="618979"/>
            <a:ext cx="9144000" cy="5297305"/>
          </a:xfrm>
          <a:prstGeom prst="rect">
            <a:avLst/>
          </a:prstGeom>
        </p:spPr>
        <p:txBody>
          <a:bodyPr vert="horz" lIns="0" tIns="0" rIns="0" bIns="0" rtlCol="0" anchor="t" anchorCtr="0">
            <a:noAutofit/>
          </a:bodyPr>
          <a:lstStyle/>
          <a:p>
            <a:pPr marL="342900" lvl="0" indent="-342900" defTabSz="914400" eaLnBrk="0" fontAlgn="base" hangingPunct="0">
              <a:spcBef>
                <a:spcPct val="20000"/>
              </a:spcBef>
              <a:spcAft>
                <a:spcPct val="0"/>
              </a:spcAft>
              <a:buFont typeface="Arial" panose="020B0604020202020204" pitchFamily="34" charset="0"/>
              <a:buChar char="•"/>
            </a:pPr>
            <a:r>
              <a:rPr lang="en-US" sz="2800" b="1" dirty="0">
                <a:solidFill>
                  <a:srgbClr val="0070C0"/>
                </a:solidFill>
                <a:effectLst/>
                <a:ea typeface="Times New Roman" panose="02020603050405020304" pitchFamily="18" charset="0"/>
                <a:cs typeface="Arial" panose="020B0604020202020204" pitchFamily="34" charset="0"/>
              </a:rPr>
              <a:t>A </a:t>
            </a:r>
            <a:r>
              <a:rPr lang="en-US" sz="2400" b="1" dirty="0">
                <a:solidFill>
                  <a:srgbClr val="0070C0"/>
                </a:solidFill>
                <a:effectLst/>
                <a:ea typeface="Times New Roman" panose="02020603050405020304" pitchFamily="18" charset="0"/>
              </a:rPr>
              <a:t>keyman assurance therefore makes provision for the payment of the sum assured to an organization when a keyperson on whose life the policy was effected dies. </a:t>
            </a:r>
          </a:p>
          <a:p>
            <a:pPr marL="342900" lvl="0" indent="-342900" defTabSz="914400" eaLnBrk="0" fontAlgn="base" hangingPunct="0">
              <a:spcBef>
                <a:spcPct val="20000"/>
              </a:spcBef>
              <a:spcAft>
                <a:spcPct val="0"/>
              </a:spcAft>
              <a:buFont typeface="Arial" panose="020B0604020202020204" pitchFamily="34" charset="0"/>
              <a:buChar char="•"/>
            </a:pPr>
            <a:endParaRPr lang="en-US" sz="2400" b="1" dirty="0">
              <a:solidFill>
                <a:srgbClr val="0070C0"/>
              </a:solidFill>
              <a:ea typeface="Times New Roman" panose="02020603050405020304" pitchFamily="18" charset="0"/>
            </a:endParaRPr>
          </a:p>
          <a:p>
            <a:pPr marL="342900" lvl="0" indent="-342900" defTabSz="914400" eaLnBrk="0" fontAlgn="base" hangingPunct="0">
              <a:spcBef>
                <a:spcPct val="20000"/>
              </a:spcBef>
              <a:spcAft>
                <a:spcPct val="0"/>
              </a:spcAft>
              <a:buFont typeface="Arial" panose="020B0604020202020204" pitchFamily="34" charset="0"/>
              <a:buChar char="•"/>
            </a:pPr>
            <a:r>
              <a:rPr lang="en-US" sz="2400" b="1" dirty="0">
                <a:solidFill>
                  <a:srgbClr val="0070C0"/>
                </a:solidFill>
                <a:effectLst/>
                <a:ea typeface="Times New Roman" panose="02020603050405020304" pitchFamily="18" charset="0"/>
              </a:rPr>
              <a:t>The benefit payable in a keyman assurance would enable the </a:t>
            </a:r>
          </a:p>
          <a:p>
            <a:pPr marL="0" marR="0" algn="just">
              <a:spcBef>
                <a:spcPts val="0"/>
              </a:spcBef>
              <a:spcAft>
                <a:spcPts val="0"/>
              </a:spcAft>
            </a:pPr>
            <a:r>
              <a:rPr lang="en-US" sz="2400" b="1" dirty="0">
                <a:solidFill>
                  <a:srgbClr val="0070C0"/>
                </a:solidFill>
                <a:effectLst/>
                <a:ea typeface="Times New Roman" panose="02020603050405020304" pitchFamily="18" charset="0"/>
              </a:rPr>
              <a:t>     organization use it to train another employee in the organization to </a:t>
            </a:r>
          </a:p>
          <a:p>
            <a:pPr marL="0" marR="0" algn="just">
              <a:spcBef>
                <a:spcPts val="0"/>
              </a:spcBef>
              <a:spcAft>
                <a:spcPts val="0"/>
              </a:spcAft>
            </a:pPr>
            <a:r>
              <a:rPr lang="en-US" sz="2400" b="1" dirty="0">
                <a:solidFill>
                  <a:srgbClr val="0070C0"/>
                </a:solidFill>
                <a:ea typeface="Times New Roman" panose="02020603050405020304" pitchFamily="18" charset="0"/>
              </a:rPr>
              <a:t>     </a:t>
            </a:r>
            <a:r>
              <a:rPr lang="en-US" sz="2400" b="1" dirty="0">
                <a:solidFill>
                  <a:srgbClr val="0070C0"/>
                </a:solidFill>
                <a:effectLst/>
                <a:ea typeface="Times New Roman" panose="02020603050405020304" pitchFamily="18" charset="0"/>
              </a:rPr>
              <a:t>attain the same level of educational qualification(s), exposure,  </a:t>
            </a:r>
          </a:p>
          <a:p>
            <a:pPr marL="0" marR="0" algn="just">
              <a:spcBef>
                <a:spcPts val="0"/>
              </a:spcBef>
              <a:spcAft>
                <a:spcPts val="0"/>
              </a:spcAft>
            </a:pPr>
            <a:r>
              <a:rPr lang="en-US" sz="2400" b="1" dirty="0">
                <a:solidFill>
                  <a:srgbClr val="0070C0"/>
                </a:solidFill>
                <a:effectLst/>
                <a:ea typeface="Times New Roman" panose="02020603050405020304" pitchFamily="18" charset="0"/>
              </a:rPr>
              <a:t>     experience and technical know-how like the keyman who passed on. </a:t>
            </a:r>
          </a:p>
          <a:p>
            <a:pPr marL="342900" lvl="0" indent="-342900" defTabSz="914400" eaLnBrk="0" fontAlgn="base" hangingPunct="0">
              <a:spcBef>
                <a:spcPct val="20000"/>
              </a:spcBef>
              <a:spcAft>
                <a:spcPct val="0"/>
              </a:spcAft>
              <a:buFont typeface="Arial" panose="020B0604020202020204" pitchFamily="34" charset="0"/>
              <a:buChar char="•"/>
            </a:pPr>
            <a:endParaRPr lang="en-US" sz="2400" b="1" dirty="0">
              <a:solidFill>
                <a:srgbClr val="0070C0"/>
              </a:solidFill>
              <a:ea typeface="Times New Roman" panose="02020603050405020304" pitchFamily="18" charset="0"/>
            </a:endParaRPr>
          </a:p>
          <a:p>
            <a:pPr marL="342900" lvl="0" indent="-342900" defTabSz="914400" eaLnBrk="0" fontAlgn="base" hangingPunct="0">
              <a:spcBef>
                <a:spcPct val="20000"/>
              </a:spcBef>
              <a:spcAft>
                <a:spcPct val="0"/>
              </a:spcAft>
              <a:buFont typeface="Arial" panose="020B0604020202020204" pitchFamily="34" charset="0"/>
              <a:buChar char="•"/>
            </a:pPr>
            <a:r>
              <a:rPr lang="en-US" sz="2400" b="1" dirty="0">
                <a:solidFill>
                  <a:srgbClr val="0070C0"/>
                </a:solidFill>
                <a:ea typeface="Times New Roman" panose="02020603050405020304" pitchFamily="18" charset="0"/>
              </a:rPr>
              <a:t>A </a:t>
            </a:r>
            <a:r>
              <a:rPr lang="en-US" sz="2400" b="1" dirty="0">
                <a:solidFill>
                  <a:srgbClr val="0070C0"/>
                </a:solidFill>
                <a:effectLst/>
                <a:ea typeface="Times New Roman" panose="02020603050405020304" pitchFamily="18" charset="0"/>
              </a:rPr>
              <a:t>keyman assurance may be likened to the “loss of profit insurance” which is sometimes referred to as the business interruption insurance under the non-life business.</a:t>
            </a:r>
          </a:p>
        </p:txBody>
      </p:sp>
      <p:sp>
        <p:nvSpPr>
          <p:cNvPr id="7" name="TextBox 6"/>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15</a:t>
            </a:fld>
            <a:endParaRPr lang="en-US" sz="1600" dirty="0">
              <a:solidFill>
                <a:srgbClr val="181838"/>
              </a:solidFill>
              <a:latin typeface="Arial"/>
              <a:cs typeface="Arial"/>
            </a:endParaRPr>
          </a:p>
        </p:txBody>
      </p:sp>
      <p:sp>
        <p:nvSpPr>
          <p:cNvPr id="8" name="Title 1"/>
          <p:cNvSpPr txBox="1">
            <a:spLocks/>
          </p:cNvSpPr>
          <p:nvPr/>
        </p:nvSpPr>
        <p:spPr>
          <a:xfrm>
            <a:off x="0" y="0"/>
            <a:ext cx="9144000" cy="618979"/>
          </a:xfrm>
          <a:prstGeom prst="rect">
            <a:avLst/>
          </a:prstGeom>
        </p:spPr>
        <p:txBody>
          <a:bodyPr vert="horz" lIns="0" tIns="0" rIns="0" bIns="0" rtlCol="0" anchor="t" anchorCtr="0">
            <a:normAutofit fontScale="62500" lnSpcReduction="2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800" b="1" dirty="0">
                <a:solidFill>
                  <a:srgbClr val="181838"/>
                </a:solidFill>
                <a:latin typeface="+mj-lt"/>
                <a:ea typeface="+mj-ea"/>
                <a:cs typeface="Arial MT Bd"/>
              </a:rPr>
              <a:t>  </a:t>
            </a:r>
            <a:r>
              <a:rPr lang="en-US" sz="4000" b="1" dirty="0">
                <a:solidFill>
                  <a:srgbClr val="181838"/>
                </a:solidFill>
                <a:latin typeface="+mj-lt"/>
                <a:ea typeface="+mj-ea"/>
                <a:cs typeface="Arial MT Bd"/>
              </a:rPr>
              <a:t> How Life Insurance Can be Used as a Protection Mechanism for Food Producers (Cont’d)</a:t>
            </a:r>
            <a:endParaRPr kumimoji="0" lang="en-US" sz="4000" b="0" i="0" u="none" strike="noStrike" kern="1200" cap="none" spc="0" normalizeH="0" baseline="0" noProof="0" dirty="0">
              <a:ln>
                <a:noFill/>
              </a:ln>
              <a:solidFill>
                <a:srgbClr val="181838"/>
              </a:solidFill>
              <a:effectLst/>
              <a:uLnTx/>
              <a:uFillTx/>
              <a:latin typeface="+mj-lt"/>
              <a:ea typeface="+mj-ea"/>
              <a:cs typeface="Arial MT Bd"/>
            </a:endParaRPr>
          </a:p>
        </p:txBody>
      </p:sp>
      <p:pic>
        <p:nvPicPr>
          <p:cNvPr id="13" name="Picture 12" descr="Africa-Re-Logo-MONO-MASTER-2.png"/>
          <p:cNvPicPr>
            <a:picLocks noChangeAspect="1"/>
          </p:cNvPicPr>
          <p:nvPr/>
        </p:nvPicPr>
        <p:blipFill>
          <a:blip r:embed="rId2"/>
          <a:stretch>
            <a:fillRect/>
          </a:stretch>
        </p:blipFill>
        <p:spPr>
          <a:xfrm>
            <a:off x="6454200" y="6295523"/>
            <a:ext cx="1847356" cy="394103"/>
          </a:xfrm>
          <a:prstGeom prst="rect">
            <a:avLst/>
          </a:prstGeom>
        </p:spPr>
      </p:pic>
      <p:cxnSp>
        <p:nvCxnSpPr>
          <p:cNvPr id="2" name="Straight Connector 1">
            <a:extLst>
              <a:ext uri="{FF2B5EF4-FFF2-40B4-BE49-F238E27FC236}">
                <a16:creationId xmlns:a16="http://schemas.microsoft.com/office/drawing/2014/main" id="{E72762F9-8A41-C2DD-6D86-A15CB61D102F}"/>
              </a:ext>
            </a:extLst>
          </p:cNvPr>
          <p:cNvCxnSpPr/>
          <p:nvPr/>
        </p:nvCxnSpPr>
        <p:spPr>
          <a:xfrm>
            <a:off x="95250" y="666957"/>
            <a:ext cx="8877300" cy="0"/>
          </a:xfrm>
          <a:prstGeom prst="line">
            <a:avLst/>
          </a:prstGeom>
          <a:ln>
            <a:solidFill>
              <a:schemeClr val="tx1">
                <a:lumMod val="75000"/>
                <a:lumOff val="25000"/>
              </a:schemeClr>
            </a:solidFill>
          </a:ln>
        </p:spPr>
        <p:style>
          <a:lnRef idx="3">
            <a:schemeClr val="dk1"/>
          </a:lnRef>
          <a:fillRef idx="0">
            <a:schemeClr val="dk1"/>
          </a:fillRef>
          <a:effectRef idx="2">
            <a:schemeClr val="dk1"/>
          </a:effectRef>
          <a:fontRef idx="minor">
            <a:schemeClr val="tx1"/>
          </a:fontRef>
        </p:style>
      </p:cxnSp>
      <p:pic>
        <p:nvPicPr>
          <p:cNvPr id="9" name="Picture 8" descr="A picture containing symbol, logo, circle&#10;&#10;Description automatically generated">
            <a:extLst>
              <a:ext uri="{FF2B5EF4-FFF2-40B4-BE49-F238E27FC236}">
                <a16:creationId xmlns:a16="http://schemas.microsoft.com/office/drawing/2014/main" id="{E54AEC4C-80A0-4C8F-87F7-05B3849E2A20}"/>
              </a:ext>
            </a:extLst>
          </p:cNvPr>
          <p:cNvPicPr>
            <a:picLocks noChangeAspect="1"/>
          </p:cNvPicPr>
          <p:nvPr/>
        </p:nvPicPr>
        <p:blipFill>
          <a:blip r:embed="rId3"/>
          <a:stretch>
            <a:fillRect/>
          </a:stretch>
        </p:blipFill>
        <p:spPr>
          <a:xfrm>
            <a:off x="106819" y="6059572"/>
            <a:ext cx="870857" cy="761999"/>
          </a:xfrm>
          <a:prstGeom prst="rect">
            <a:avLst/>
          </a:prstGeom>
        </p:spPr>
      </p:pic>
    </p:spTree>
    <p:extLst>
      <p:ext uri="{BB962C8B-B14F-4D97-AF65-F5344CB8AC3E}">
        <p14:creationId xmlns:p14="http://schemas.microsoft.com/office/powerpoint/2010/main" val="5922899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0" y="618979"/>
            <a:ext cx="9144000" cy="5477269"/>
          </a:xfrm>
          <a:prstGeom prst="rect">
            <a:avLst/>
          </a:prstGeom>
        </p:spPr>
        <p:txBody>
          <a:bodyPr vert="horz" lIns="0" tIns="0" rIns="0" bIns="0" rtlCol="0" anchor="t" anchorCtr="0">
            <a:noAutofit/>
          </a:bodyPr>
          <a:lstStyle/>
          <a:p>
            <a:pPr marL="342900" lvl="0" indent="-342900" defTabSz="914400" eaLnBrk="0" fontAlgn="base" hangingPunct="0">
              <a:spcBef>
                <a:spcPct val="20000"/>
              </a:spcBef>
              <a:spcAft>
                <a:spcPct val="0"/>
              </a:spcAft>
              <a:buFont typeface="Arial" panose="020B0604020202020204" pitchFamily="34" charset="0"/>
              <a:buChar char="•"/>
            </a:pPr>
            <a:r>
              <a:rPr lang="en-US" sz="2400" b="1" dirty="0">
                <a:solidFill>
                  <a:srgbClr val="0070C0"/>
                </a:solidFill>
                <a:ea typeface="Times New Roman" panose="02020603050405020304" pitchFamily="18" charset="0"/>
              </a:rPr>
              <a:t>A</a:t>
            </a:r>
            <a:r>
              <a:rPr lang="en-US" sz="2400" b="1" dirty="0">
                <a:solidFill>
                  <a:srgbClr val="0070C0"/>
                </a:solidFill>
                <a:effectLst/>
                <a:ea typeface="Times New Roman" panose="02020603050405020304" pitchFamily="18" charset="0"/>
              </a:rPr>
              <a:t> unique feature of a key-man assurance is that the premium is fully borne by the organization and the benefit of the policy would be paid to the organization. </a:t>
            </a:r>
          </a:p>
          <a:p>
            <a:pPr marL="342900" lvl="0" indent="-342900" defTabSz="914400" eaLnBrk="0" fontAlgn="base" hangingPunct="0">
              <a:spcBef>
                <a:spcPct val="20000"/>
              </a:spcBef>
              <a:spcAft>
                <a:spcPct val="0"/>
              </a:spcAft>
              <a:buFont typeface="Arial" panose="020B0604020202020204" pitchFamily="34" charset="0"/>
              <a:buChar char="•"/>
            </a:pPr>
            <a:endParaRPr lang="en-US" sz="2400" b="1" dirty="0">
              <a:solidFill>
                <a:srgbClr val="0070C0"/>
              </a:solidFill>
              <a:ea typeface="Times New Roman" panose="02020603050405020304" pitchFamily="18" charset="0"/>
            </a:endParaRPr>
          </a:p>
          <a:p>
            <a:pPr marL="342900" lvl="0" indent="-342900" defTabSz="914400" eaLnBrk="0" fontAlgn="base" hangingPunct="0">
              <a:spcBef>
                <a:spcPct val="20000"/>
              </a:spcBef>
              <a:spcAft>
                <a:spcPct val="0"/>
              </a:spcAft>
              <a:buFont typeface="Arial" panose="020B0604020202020204" pitchFamily="34" charset="0"/>
              <a:buChar char="•"/>
            </a:pPr>
            <a:r>
              <a:rPr lang="en-US" sz="2400" b="1" dirty="0">
                <a:solidFill>
                  <a:srgbClr val="0070C0"/>
                </a:solidFill>
                <a:ea typeface="Times New Roman" panose="02020603050405020304" pitchFamily="18" charset="0"/>
              </a:rPr>
              <a:t>F</a:t>
            </a:r>
            <a:r>
              <a:rPr lang="en-US" sz="2400" b="1" dirty="0">
                <a:solidFill>
                  <a:srgbClr val="0070C0"/>
                </a:solidFill>
                <a:effectLst/>
                <a:ea typeface="Times New Roman" panose="02020603050405020304" pitchFamily="18" charset="0"/>
              </a:rPr>
              <a:t>urthermore, the premium may be treated as an allowable expense for tax purposes, except if the key-person is a non-executive director. </a:t>
            </a:r>
          </a:p>
          <a:p>
            <a:pPr marL="342900" lvl="0" indent="-342900" defTabSz="914400" eaLnBrk="0" fontAlgn="base" hangingPunct="0">
              <a:spcBef>
                <a:spcPct val="20000"/>
              </a:spcBef>
              <a:spcAft>
                <a:spcPct val="0"/>
              </a:spcAft>
              <a:buFont typeface="Arial" panose="020B0604020202020204" pitchFamily="34" charset="0"/>
              <a:buChar char="•"/>
            </a:pPr>
            <a:endParaRPr lang="en-US" sz="2400" b="1" dirty="0">
              <a:solidFill>
                <a:srgbClr val="0070C0"/>
              </a:solidFill>
              <a:ea typeface="Times New Roman" panose="02020603050405020304" pitchFamily="18" charset="0"/>
            </a:endParaRPr>
          </a:p>
          <a:p>
            <a:pPr marL="342900" lvl="0" indent="-342900" defTabSz="914400" eaLnBrk="0" fontAlgn="base" hangingPunct="0">
              <a:spcBef>
                <a:spcPct val="20000"/>
              </a:spcBef>
              <a:spcAft>
                <a:spcPct val="0"/>
              </a:spcAft>
              <a:buFont typeface="Arial" panose="020B0604020202020204" pitchFamily="34" charset="0"/>
              <a:buChar char="•"/>
            </a:pPr>
            <a:r>
              <a:rPr lang="en-US" sz="2400" b="1" dirty="0">
                <a:solidFill>
                  <a:srgbClr val="0070C0"/>
                </a:solidFill>
                <a:ea typeface="Times New Roman" panose="02020603050405020304" pitchFamily="18" charset="0"/>
              </a:rPr>
              <a:t>The</a:t>
            </a:r>
            <a:r>
              <a:rPr lang="en-US" sz="2400" b="1" dirty="0">
                <a:solidFill>
                  <a:srgbClr val="0070C0"/>
                </a:solidFill>
                <a:effectLst/>
                <a:ea typeface="Times New Roman" panose="02020603050405020304" pitchFamily="18" charset="0"/>
              </a:rPr>
              <a:t> appropriate life policy to use when effecting a keyman assurance is the term assurance policy.</a:t>
            </a:r>
          </a:p>
        </p:txBody>
      </p:sp>
      <p:sp>
        <p:nvSpPr>
          <p:cNvPr id="7" name="TextBox 6"/>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16</a:t>
            </a:fld>
            <a:endParaRPr lang="en-US" sz="1600" dirty="0">
              <a:solidFill>
                <a:srgbClr val="181838"/>
              </a:solidFill>
              <a:latin typeface="Arial"/>
              <a:cs typeface="Arial"/>
            </a:endParaRPr>
          </a:p>
        </p:txBody>
      </p:sp>
      <p:sp>
        <p:nvSpPr>
          <p:cNvPr id="8" name="Title 1"/>
          <p:cNvSpPr txBox="1">
            <a:spLocks/>
          </p:cNvSpPr>
          <p:nvPr/>
        </p:nvSpPr>
        <p:spPr>
          <a:xfrm>
            <a:off x="0" y="0"/>
            <a:ext cx="9144000" cy="618979"/>
          </a:xfrm>
          <a:prstGeom prst="rect">
            <a:avLst/>
          </a:prstGeom>
        </p:spPr>
        <p:txBody>
          <a:bodyPr vert="horz" lIns="0" tIns="0" rIns="0" bIns="0" rtlCol="0" anchor="t" anchorCtr="0">
            <a:normAutofit fontScale="85000" lnSpcReduction="2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800" b="1" dirty="0">
                <a:solidFill>
                  <a:srgbClr val="181838"/>
                </a:solidFill>
                <a:latin typeface="+mj-lt"/>
                <a:ea typeface="+mj-ea"/>
                <a:cs typeface="Arial MT Bd"/>
              </a:rPr>
              <a:t>  How Life Insurance Can be Used as a Protection Mechanism for Food Producers (Cont’d)</a:t>
            </a:r>
            <a:endParaRPr kumimoji="0" lang="en-US" sz="2800" b="0" i="0" u="none" strike="noStrike" kern="1200" cap="none" spc="0" normalizeH="0" baseline="0" noProof="0" dirty="0">
              <a:ln>
                <a:noFill/>
              </a:ln>
              <a:solidFill>
                <a:srgbClr val="181838"/>
              </a:solidFill>
              <a:effectLst/>
              <a:uLnTx/>
              <a:uFillTx/>
              <a:latin typeface="+mj-lt"/>
              <a:ea typeface="+mj-ea"/>
              <a:cs typeface="Arial MT Bd"/>
            </a:endParaRPr>
          </a:p>
        </p:txBody>
      </p:sp>
      <p:pic>
        <p:nvPicPr>
          <p:cNvPr id="13" name="Picture 12" descr="Africa-Re-Logo-MONO-MASTER-2.png"/>
          <p:cNvPicPr>
            <a:picLocks noChangeAspect="1"/>
          </p:cNvPicPr>
          <p:nvPr/>
        </p:nvPicPr>
        <p:blipFill>
          <a:blip r:embed="rId2"/>
          <a:stretch>
            <a:fillRect/>
          </a:stretch>
        </p:blipFill>
        <p:spPr>
          <a:xfrm>
            <a:off x="6271939" y="6271164"/>
            <a:ext cx="1847356" cy="394103"/>
          </a:xfrm>
          <a:prstGeom prst="rect">
            <a:avLst/>
          </a:prstGeom>
        </p:spPr>
      </p:pic>
      <p:cxnSp>
        <p:nvCxnSpPr>
          <p:cNvPr id="2" name="Straight Connector 1">
            <a:extLst>
              <a:ext uri="{FF2B5EF4-FFF2-40B4-BE49-F238E27FC236}">
                <a16:creationId xmlns:a16="http://schemas.microsoft.com/office/drawing/2014/main" id="{623F0E89-6437-864E-4F6B-7D7E09D3D916}"/>
              </a:ext>
            </a:extLst>
          </p:cNvPr>
          <p:cNvCxnSpPr/>
          <p:nvPr/>
        </p:nvCxnSpPr>
        <p:spPr>
          <a:xfrm>
            <a:off x="95250" y="666957"/>
            <a:ext cx="8877300" cy="0"/>
          </a:xfrm>
          <a:prstGeom prst="line">
            <a:avLst/>
          </a:prstGeom>
          <a:ln>
            <a:solidFill>
              <a:schemeClr val="tx1">
                <a:lumMod val="75000"/>
                <a:lumOff val="25000"/>
              </a:schemeClr>
            </a:solidFill>
          </a:ln>
        </p:spPr>
        <p:style>
          <a:lnRef idx="3">
            <a:schemeClr val="dk1"/>
          </a:lnRef>
          <a:fillRef idx="0">
            <a:schemeClr val="dk1"/>
          </a:fillRef>
          <a:effectRef idx="2">
            <a:schemeClr val="dk1"/>
          </a:effectRef>
          <a:fontRef idx="minor">
            <a:schemeClr val="tx1"/>
          </a:fontRef>
        </p:style>
      </p:cxnSp>
      <p:pic>
        <p:nvPicPr>
          <p:cNvPr id="9" name="Picture 8" descr="A picture containing symbol, logo, circle&#10;&#10;Description automatically generated">
            <a:extLst>
              <a:ext uri="{FF2B5EF4-FFF2-40B4-BE49-F238E27FC236}">
                <a16:creationId xmlns:a16="http://schemas.microsoft.com/office/drawing/2014/main" id="{28A888B5-C727-4011-9D4E-F851FE260CAD}"/>
              </a:ext>
            </a:extLst>
          </p:cNvPr>
          <p:cNvPicPr>
            <a:picLocks noChangeAspect="1"/>
          </p:cNvPicPr>
          <p:nvPr/>
        </p:nvPicPr>
        <p:blipFill>
          <a:blip r:embed="rId3"/>
          <a:stretch>
            <a:fillRect/>
          </a:stretch>
        </p:blipFill>
        <p:spPr>
          <a:xfrm>
            <a:off x="30372" y="6087215"/>
            <a:ext cx="870857" cy="761999"/>
          </a:xfrm>
          <a:prstGeom prst="rect">
            <a:avLst/>
          </a:prstGeom>
        </p:spPr>
      </p:pic>
    </p:spTree>
    <p:extLst>
      <p:ext uri="{BB962C8B-B14F-4D97-AF65-F5344CB8AC3E}">
        <p14:creationId xmlns:p14="http://schemas.microsoft.com/office/powerpoint/2010/main" val="31034339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0" y="798944"/>
            <a:ext cx="9144000" cy="5351392"/>
          </a:xfrm>
          <a:prstGeom prst="rect">
            <a:avLst/>
          </a:prstGeom>
        </p:spPr>
        <p:txBody>
          <a:bodyPr vert="horz" lIns="0" tIns="0" rIns="0" bIns="0" rtlCol="0" anchor="t" anchorCtr="0">
            <a:noAutofit/>
          </a:bodyPr>
          <a:lstStyle/>
          <a:p>
            <a:pPr lvl="0" defTabSz="914400" eaLnBrk="0" fontAlgn="base" hangingPunct="0">
              <a:spcBef>
                <a:spcPct val="20000"/>
              </a:spcBef>
              <a:spcAft>
                <a:spcPct val="0"/>
              </a:spcAft>
            </a:pPr>
            <a:r>
              <a:rPr lang="en-US" altLang="en-US" sz="2500" b="1" dirty="0">
                <a:solidFill>
                  <a:srgbClr val="0070C0"/>
                </a:solidFill>
                <a:cs typeface="Arial" panose="020B0604020202020204" pitchFamily="34" charset="0"/>
              </a:rPr>
              <a:t>B) Loan Protection/Debt Repayment:</a:t>
            </a:r>
          </a:p>
          <a:p>
            <a:pPr marL="342900" lvl="0" indent="-342900" defTabSz="914400" eaLnBrk="0" fontAlgn="base" hangingPunct="0">
              <a:spcBef>
                <a:spcPct val="20000"/>
              </a:spcBef>
              <a:spcAft>
                <a:spcPct val="0"/>
              </a:spcAft>
              <a:buFont typeface="Arial" panose="020B0604020202020204" pitchFamily="34" charset="0"/>
              <a:buChar char="•"/>
            </a:pPr>
            <a:endParaRPr lang="en-US" altLang="en-US" sz="2500" b="1" dirty="0">
              <a:solidFill>
                <a:srgbClr val="0070C0"/>
              </a:solidFill>
              <a:cs typeface="Arial" panose="020B0604020202020204" pitchFamily="34" charset="0"/>
            </a:endParaRPr>
          </a:p>
          <a:p>
            <a:pPr marL="342900" lvl="0" indent="-342900" defTabSz="914400" eaLnBrk="0" fontAlgn="base" hangingPunct="0">
              <a:spcBef>
                <a:spcPct val="20000"/>
              </a:spcBef>
              <a:spcAft>
                <a:spcPct val="0"/>
              </a:spcAft>
              <a:buFont typeface="Arial" panose="020B0604020202020204" pitchFamily="34" charset="0"/>
              <a:buChar char="•"/>
            </a:pPr>
            <a:r>
              <a:rPr lang="en-US" altLang="en-US" sz="2500" b="1" dirty="0">
                <a:solidFill>
                  <a:srgbClr val="0070C0"/>
                </a:solidFill>
                <a:cs typeface="Arial" panose="020B0604020202020204" pitchFamily="34" charset="0"/>
              </a:rPr>
              <a:t>Most food producers rely on loans from financial institutions for their business operations. </a:t>
            </a:r>
          </a:p>
          <a:p>
            <a:pPr marL="342900" lvl="0" indent="-342900" defTabSz="914400" eaLnBrk="0" fontAlgn="base" hangingPunct="0">
              <a:spcBef>
                <a:spcPct val="20000"/>
              </a:spcBef>
              <a:spcAft>
                <a:spcPct val="0"/>
              </a:spcAft>
              <a:buFont typeface="Arial" panose="020B0604020202020204" pitchFamily="34" charset="0"/>
              <a:buChar char="•"/>
            </a:pPr>
            <a:endParaRPr lang="en-US" altLang="en-US" sz="2500" b="1" dirty="0">
              <a:solidFill>
                <a:srgbClr val="0070C0"/>
              </a:solidFill>
              <a:cs typeface="Arial" panose="020B0604020202020204" pitchFamily="34" charset="0"/>
            </a:endParaRPr>
          </a:p>
          <a:p>
            <a:pPr marL="342900" lvl="0" indent="-342900" defTabSz="914400" eaLnBrk="0" fontAlgn="base" hangingPunct="0">
              <a:spcBef>
                <a:spcPct val="20000"/>
              </a:spcBef>
              <a:spcAft>
                <a:spcPct val="0"/>
              </a:spcAft>
              <a:buFont typeface="Arial" panose="020B0604020202020204" pitchFamily="34" charset="0"/>
              <a:buChar char="•"/>
            </a:pPr>
            <a:r>
              <a:rPr lang="en-US" altLang="en-US" sz="2500" b="1" dirty="0">
                <a:solidFill>
                  <a:srgbClr val="0070C0"/>
                </a:solidFill>
                <a:cs typeface="Arial" panose="020B0604020202020204" pitchFamily="34" charset="0"/>
              </a:rPr>
              <a:t>They mostly need loans for infrastructural development, equipment and business expansion.  </a:t>
            </a:r>
          </a:p>
          <a:p>
            <a:pPr marL="342900" lvl="0" indent="-342900" defTabSz="914400" eaLnBrk="0" fontAlgn="base" hangingPunct="0">
              <a:spcBef>
                <a:spcPct val="20000"/>
              </a:spcBef>
              <a:spcAft>
                <a:spcPct val="0"/>
              </a:spcAft>
              <a:buFont typeface="Arial" panose="020B0604020202020204" pitchFamily="34" charset="0"/>
              <a:buChar char="•"/>
            </a:pPr>
            <a:endParaRPr lang="en-US" altLang="en-US" sz="2500" b="1" dirty="0">
              <a:solidFill>
                <a:srgbClr val="0070C0"/>
              </a:solidFill>
              <a:cs typeface="Arial" panose="020B0604020202020204" pitchFamily="34" charset="0"/>
            </a:endParaRPr>
          </a:p>
          <a:p>
            <a:pPr marL="342900" lvl="0" indent="-342900" defTabSz="914400" eaLnBrk="0" fontAlgn="base" hangingPunct="0">
              <a:spcBef>
                <a:spcPct val="20000"/>
              </a:spcBef>
              <a:spcAft>
                <a:spcPct val="0"/>
              </a:spcAft>
              <a:buFont typeface="Arial" panose="020B0604020202020204" pitchFamily="34" charset="0"/>
              <a:buChar char="•"/>
            </a:pPr>
            <a:r>
              <a:rPr lang="en-US" altLang="en-US" sz="2500" b="1" dirty="0">
                <a:solidFill>
                  <a:srgbClr val="0070C0"/>
                </a:solidFill>
                <a:cs typeface="Arial" panose="020B0604020202020204" pitchFamily="34" charset="0"/>
              </a:rPr>
              <a:t>The best form of collateral security which could be used by the food producers is a life assurance policy with the sum assured (i.e. loan amount) being spread on the life or lives of the director(s) of the food processing company. </a:t>
            </a:r>
          </a:p>
        </p:txBody>
      </p:sp>
      <p:sp>
        <p:nvSpPr>
          <p:cNvPr id="7" name="TextBox 6"/>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17</a:t>
            </a:fld>
            <a:endParaRPr lang="en-US" sz="1600" dirty="0">
              <a:solidFill>
                <a:srgbClr val="181838"/>
              </a:solidFill>
              <a:latin typeface="Arial"/>
              <a:cs typeface="Arial"/>
            </a:endParaRPr>
          </a:p>
        </p:txBody>
      </p:sp>
      <p:sp>
        <p:nvSpPr>
          <p:cNvPr id="8" name="Title 1"/>
          <p:cNvSpPr txBox="1">
            <a:spLocks/>
          </p:cNvSpPr>
          <p:nvPr/>
        </p:nvSpPr>
        <p:spPr>
          <a:xfrm>
            <a:off x="0" y="0"/>
            <a:ext cx="9144000" cy="618979"/>
          </a:xfrm>
          <a:prstGeom prst="rect">
            <a:avLst/>
          </a:prstGeom>
        </p:spPr>
        <p:txBody>
          <a:bodyPr vert="horz" lIns="0" tIns="0" rIns="0" bIns="0" rtlCol="0" anchor="t" anchorCtr="0">
            <a:normAutofit fontScale="85000" lnSpcReduction="2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800" b="1" dirty="0">
                <a:solidFill>
                  <a:srgbClr val="181838"/>
                </a:solidFill>
                <a:latin typeface="+mj-lt"/>
                <a:ea typeface="+mj-ea"/>
                <a:cs typeface="Arial MT Bd"/>
              </a:rPr>
              <a:t> How Life Insurance Can be Used as a Protection Mechanism for Food Producers (Cont’d)</a:t>
            </a:r>
            <a:endParaRPr kumimoji="0" lang="en-US" sz="2800" b="0" i="0" u="none" strike="noStrike" kern="1200" cap="none" spc="0" normalizeH="0" baseline="0" noProof="0" dirty="0">
              <a:ln>
                <a:noFill/>
              </a:ln>
              <a:solidFill>
                <a:srgbClr val="181838"/>
              </a:solidFill>
              <a:effectLst/>
              <a:uLnTx/>
              <a:uFillTx/>
              <a:latin typeface="+mj-lt"/>
              <a:ea typeface="+mj-ea"/>
              <a:cs typeface="Arial MT Bd"/>
            </a:endParaRPr>
          </a:p>
        </p:txBody>
      </p:sp>
      <p:pic>
        <p:nvPicPr>
          <p:cNvPr id="13" name="Picture 12" descr="Africa-Re-Logo-MONO-MASTER-2.png"/>
          <p:cNvPicPr>
            <a:picLocks noChangeAspect="1"/>
          </p:cNvPicPr>
          <p:nvPr/>
        </p:nvPicPr>
        <p:blipFill>
          <a:blip r:embed="rId2"/>
          <a:stretch>
            <a:fillRect/>
          </a:stretch>
        </p:blipFill>
        <p:spPr>
          <a:xfrm>
            <a:off x="6271939" y="6253028"/>
            <a:ext cx="1847356" cy="394103"/>
          </a:xfrm>
          <a:prstGeom prst="rect">
            <a:avLst/>
          </a:prstGeom>
        </p:spPr>
      </p:pic>
      <p:cxnSp>
        <p:nvCxnSpPr>
          <p:cNvPr id="2" name="Straight Connector 1">
            <a:extLst>
              <a:ext uri="{FF2B5EF4-FFF2-40B4-BE49-F238E27FC236}">
                <a16:creationId xmlns:a16="http://schemas.microsoft.com/office/drawing/2014/main" id="{CDF11915-9771-842A-8AC5-C1128B91D5CB}"/>
              </a:ext>
            </a:extLst>
          </p:cNvPr>
          <p:cNvCxnSpPr/>
          <p:nvPr/>
        </p:nvCxnSpPr>
        <p:spPr>
          <a:xfrm>
            <a:off x="95250" y="666957"/>
            <a:ext cx="8877300" cy="0"/>
          </a:xfrm>
          <a:prstGeom prst="line">
            <a:avLst/>
          </a:prstGeom>
          <a:ln>
            <a:solidFill>
              <a:schemeClr val="tx1">
                <a:lumMod val="75000"/>
                <a:lumOff val="25000"/>
              </a:schemeClr>
            </a:solidFill>
          </a:ln>
        </p:spPr>
        <p:style>
          <a:lnRef idx="3">
            <a:schemeClr val="dk1"/>
          </a:lnRef>
          <a:fillRef idx="0">
            <a:schemeClr val="dk1"/>
          </a:fillRef>
          <a:effectRef idx="2">
            <a:schemeClr val="dk1"/>
          </a:effectRef>
          <a:fontRef idx="minor">
            <a:schemeClr val="tx1"/>
          </a:fontRef>
        </p:style>
      </p:cxnSp>
      <p:pic>
        <p:nvPicPr>
          <p:cNvPr id="9" name="Picture 8" descr="A picture containing symbol, logo, circle&#10;&#10;Description automatically generated">
            <a:extLst>
              <a:ext uri="{FF2B5EF4-FFF2-40B4-BE49-F238E27FC236}">
                <a16:creationId xmlns:a16="http://schemas.microsoft.com/office/drawing/2014/main" id="{7917CC6B-0C76-4F35-944B-898D74BC3D57}"/>
              </a:ext>
            </a:extLst>
          </p:cNvPr>
          <p:cNvPicPr>
            <a:picLocks noChangeAspect="1"/>
          </p:cNvPicPr>
          <p:nvPr/>
        </p:nvPicPr>
        <p:blipFill>
          <a:blip r:embed="rId3"/>
          <a:stretch>
            <a:fillRect/>
          </a:stretch>
        </p:blipFill>
        <p:spPr>
          <a:xfrm>
            <a:off x="153848" y="6103657"/>
            <a:ext cx="870857" cy="761999"/>
          </a:xfrm>
          <a:prstGeom prst="rect">
            <a:avLst/>
          </a:prstGeom>
        </p:spPr>
      </p:pic>
    </p:spTree>
    <p:extLst>
      <p:ext uri="{BB962C8B-B14F-4D97-AF65-F5344CB8AC3E}">
        <p14:creationId xmlns:p14="http://schemas.microsoft.com/office/powerpoint/2010/main" val="24490535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0" y="798943"/>
            <a:ext cx="9144000" cy="5297305"/>
          </a:xfrm>
          <a:prstGeom prst="rect">
            <a:avLst/>
          </a:prstGeom>
        </p:spPr>
        <p:txBody>
          <a:bodyPr vert="horz" lIns="0" tIns="0" rIns="0" bIns="0" rtlCol="0" anchor="t" anchorCtr="0">
            <a:noAutofit/>
          </a:bodyPr>
          <a:lstStyle/>
          <a:p>
            <a:pPr marL="342900" indent="-342900" defTabSz="914400" eaLnBrk="0" fontAlgn="base" hangingPunct="0">
              <a:spcBef>
                <a:spcPct val="20000"/>
              </a:spcBef>
              <a:spcAft>
                <a:spcPct val="0"/>
              </a:spcAft>
              <a:buFont typeface="Arial" panose="020B0604020202020204" pitchFamily="34" charset="0"/>
              <a:buChar char="•"/>
            </a:pPr>
            <a:r>
              <a:rPr lang="en-US" altLang="en-US" sz="2800" b="1" dirty="0">
                <a:solidFill>
                  <a:srgbClr val="0070C0"/>
                </a:solidFill>
                <a:cs typeface="Arial" panose="020B0604020202020204" pitchFamily="34" charset="0"/>
              </a:rPr>
              <a:t> Ensures continuity of the farm business through the survivor in case of death of the farmer for sole proprietorship food producers.</a:t>
            </a:r>
          </a:p>
          <a:p>
            <a:pPr marL="342900" lvl="0" indent="-342900" defTabSz="914400" eaLnBrk="0" fontAlgn="base" hangingPunct="0">
              <a:spcBef>
                <a:spcPct val="20000"/>
              </a:spcBef>
              <a:spcAft>
                <a:spcPct val="0"/>
              </a:spcAft>
              <a:buFont typeface="Arial" panose="020B0604020202020204" pitchFamily="34" charset="0"/>
              <a:buChar char="•"/>
            </a:pPr>
            <a:endParaRPr lang="en-US" altLang="en-US" sz="2800" b="1" dirty="0">
              <a:solidFill>
                <a:srgbClr val="0070C0"/>
              </a:solidFill>
              <a:cs typeface="Arial" panose="020B0604020202020204" pitchFamily="34" charset="0"/>
            </a:endParaRPr>
          </a:p>
          <a:p>
            <a:pPr marL="342900" lvl="0" indent="-342900" defTabSz="914400" eaLnBrk="0" fontAlgn="base" hangingPunct="0">
              <a:spcBef>
                <a:spcPct val="20000"/>
              </a:spcBef>
              <a:spcAft>
                <a:spcPct val="0"/>
              </a:spcAft>
              <a:buFont typeface="Arial" panose="020B0604020202020204" pitchFamily="34" charset="0"/>
              <a:buChar char="•"/>
            </a:pPr>
            <a:r>
              <a:rPr lang="en-US" altLang="en-US" sz="2800" b="1" dirty="0">
                <a:solidFill>
                  <a:srgbClr val="0070C0"/>
                </a:solidFill>
                <a:cs typeface="Arial" panose="020B0604020202020204" pitchFamily="34" charset="0"/>
              </a:rPr>
              <a:t>Therefore, in the event of the death of any of the directors on whose life the life assurance policy has been effected, part or all the outstanding loan amount as at the date of death becomes payable to the financial institution which has granted them the loan facility.</a:t>
            </a:r>
          </a:p>
          <a:p>
            <a:pPr marL="342900" lvl="0" indent="-342900" defTabSz="914400" eaLnBrk="0" fontAlgn="base" hangingPunct="0">
              <a:spcBef>
                <a:spcPct val="20000"/>
              </a:spcBef>
              <a:spcAft>
                <a:spcPct val="0"/>
              </a:spcAft>
              <a:buFont typeface="Arial" panose="020B0604020202020204" pitchFamily="34" charset="0"/>
              <a:buChar char="•"/>
            </a:pPr>
            <a:endParaRPr lang="en-US" altLang="en-US" sz="2800" b="1" dirty="0">
              <a:solidFill>
                <a:srgbClr val="0070C0"/>
              </a:solidFill>
              <a:cs typeface="Arial" panose="020B0604020202020204" pitchFamily="34" charset="0"/>
            </a:endParaRPr>
          </a:p>
        </p:txBody>
      </p:sp>
      <p:sp>
        <p:nvSpPr>
          <p:cNvPr id="7" name="TextBox 6"/>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18</a:t>
            </a:fld>
            <a:endParaRPr lang="en-US" sz="1600" dirty="0">
              <a:solidFill>
                <a:srgbClr val="181838"/>
              </a:solidFill>
              <a:latin typeface="Arial"/>
              <a:cs typeface="Arial"/>
            </a:endParaRPr>
          </a:p>
        </p:txBody>
      </p:sp>
      <p:sp>
        <p:nvSpPr>
          <p:cNvPr id="8" name="Title 1"/>
          <p:cNvSpPr txBox="1">
            <a:spLocks/>
          </p:cNvSpPr>
          <p:nvPr/>
        </p:nvSpPr>
        <p:spPr>
          <a:xfrm>
            <a:off x="0" y="0"/>
            <a:ext cx="9144000" cy="618979"/>
          </a:xfrm>
          <a:prstGeom prst="rect">
            <a:avLst/>
          </a:prstGeom>
        </p:spPr>
        <p:txBody>
          <a:bodyPr vert="horz" lIns="0" tIns="0" rIns="0" bIns="0" rtlCol="0" anchor="t" anchorCtr="0">
            <a:normAutofit fontScale="85000" lnSpcReduction="2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800" b="1" dirty="0">
                <a:solidFill>
                  <a:srgbClr val="181838"/>
                </a:solidFill>
                <a:latin typeface="+mj-lt"/>
                <a:ea typeface="+mj-ea"/>
                <a:cs typeface="Arial MT Bd"/>
              </a:rPr>
              <a:t> How Life Insurance Can be Used as a Protection Mechanism for Food Producers (Cont’d)</a:t>
            </a:r>
            <a:endParaRPr kumimoji="0" lang="en-US" sz="2800" b="0" i="0" u="none" strike="noStrike" kern="1200" cap="none" spc="0" normalizeH="0" baseline="0" noProof="0" dirty="0">
              <a:ln>
                <a:noFill/>
              </a:ln>
              <a:solidFill>
                <a:srgbClr val="181838"/>
              </a:solidFill>
              <a:effectLst/>
              <a:uLnTx/>
              <a:uFillTx/>
              <a:latin typeface="+mj-lt"/>
              <a:ea typeface="+mj-ea"/>
              <a:cs typeface="Arial MT Bd"/>
            </a:endParaRPr>
          </a:p>
        </p:txBody>
      </p:sp>
      <p:pic>
        <p:nvPicPr>
          <p:cNvPr id="13" name="Picture 12" descr="Africa-Re-Logo-MONO-MASTER-2.png"/>
          <p:cNvPicPr>
            <a:picLocks noChangeAspect="1"/>
          </p:cNvPicPr>
          <p:nvPr/>
        </p:nvPicPr>
        <p:blipFill>
          <a:blip r:embed="rId2"/>
          <a:stretch>
            <a:fillRect/>
          </a:stretch>
        </p:blipFill>
        <p:spPr>
          <a:xfrm>
            <a:off x="6383862" y="6307116"/>
            <a:ext cx="1847356" cy="394103"/>
          </a:xfrm>
          <a:prstGeom prst="rect">
            <a:avLst/>
          </a:prstGeom>
        </p:spPr>
      </p:pic>
      <p:cxnSp>
        <p:nvCxnSpPr>
          <p:cNvPr id="2" name="Straight Connector 1">
            <a:extLst>
              <a:ext uri="{FF2B5EF4-FFF2-40B4-BE49-F238E27FC236}">
                <a16:creationId xmlns:a16="http://schemas.microsoft.com/office/drawing/2014/main" id="{CB608039-34FE-DAE7-3257-5BF6DA7297F1}"/>
              </a:ext>
            </a:extLst>
          </p:cNvPr>
          <p:cNvCxnSpPr/>
          <p:nvPr/>
        </p:nvCxnSpPr>
        <p:spPr>
          <a:xfrm>
            <a:off x="95250" y="666957"/>
            <a:ext cx="8877300" cy="0"/>
          </a:xfrm>
          <a:prstGeom prst="line">
            <a:avLst/>
          </a:prstGeom>
          <a:ln>
            <a:solidFill>
              <a:schemeClr val="tx1">
                <a:lumMod val="75000"/>
                <a:lumOff val="25000"/>
              </a:schemeClr>
            </a:solidFill>
          </a:ln>
        </p:spPr>
        <p:style>
          <a:lnRef idx="3">
            <a:schemeClr val="dk1"/>
          </a:lnRef>
          <a:fillRef idx="0">
            <a:schemeClr val="dk1"/>
          </a:fillRef>
          <a:effectRef idx="2">
            <a:schemeClr val="dk1"/>
          </a:effectRef>
          <a:fontRef idx="minor">
            <a:schemeClr val="tx1"/>
          </a:fontRef>
        </p:style>
      </p:cxnSp>
      <p:pic>
        <p:nvPicPr>
          <p:cNvPr id="9" name="Picture 8" descr="A picture containing symbol, logo, circle&#10;&#10;Description automatically generated">
            <a:extLst>
              <a:ext uri="{FF2B5EF4-FFF2-40B4-BE49-F238E27FC236}">
                <a16:creationId xmlns:a16="http://schemas.microsoft.com/office/drawing/2014/main" id="{A8899996-70CF-4493-A915-413E7AD66B6B}"/>
              </a:ext>
            </a:extLst>
          </p:cNvPr>
          <p:cNvPicPr>
            <a:picLocks noChangeAspect="1"/>
          </p:cNvPicPr>
          <p:nvPr/>
        </p:nvPicPr>
        <p:blipFill>
          <a:blip r:embed="rId3"/>
          <a:stretch>
            <a:fillRect/>
          </a:stretch>
        </p:blipFill>
        <p:spPr>
          <a:xfrm>
            <a:off x="459460" y="6111575"/>
            <a:ext cx="870857" cy="761999"/>
          </a:xfrm>
          <a:prstGeom prst="rect">
            <a:avLst/>
          </a:prstGeom>
        </p:spPr>
      </p:pic>
    </p:spTree>
    <p:extLst>
      <p:ext uri="{BB962C8B-B14F-4D97-AF65-F5344CB8AC3E}">
        <p14:creationId xmlns:p14="http://schemas.microsoft.com/office/powerpoint/2010/main" val="29079786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0" y="798943"/>
            <a:ext cx="9144000" cy="5117341"/>
          </a:xfrm>
          <a:prstGeom prst="rect">
            <a:avLst/>
          </a:prstGeom>
        </p:spPr>
        <p:txBody>
          <a:bodyPr vert="horz" lIns="0" tIns="0" rIns="0" bIns="0" rtlCol="0" anchor="t" anchorCtr="0">
            <a:noAutofit/>
          </a:bodyPr>
          <a:lstStyle/>
          <a:p>
            <a:pPr marL="342900" lvl="0" indent="-342900" defTabSz="914400" eaLnBrk="0" fontAlgn="base" hangingPunct="0">
              <a:spcBef>
                <a:spcPct val="20000"/>
              </a:spcBef>
              <a:spcAft>
                <a:spcPct val="0"/>
              </a:spcAft>
              <a:buFont typeface="Arial" panose="020B0604020202020204" pitchFamily="34" charset="0"/>
              <a:buChar char="•"/>
            </a:pPr>
            <a:r>
              <a:rPr lang="en-US" altLang="en-US" sz="2800" b="1" dirty="0">
                <a:solidFill>
                  <a:srgbClr val="0070C0"/>
                </a:solidFill>
                <a:cs typeface="Arial" panose="020B0604020202020204" pitchFamily="34" charset="0"/>
              </a:rPr>
              <a:t>This provides a better option for the company when compared to using a physical asset as a collateral which may be taken over by the financial institution if the company finds it difficult to repay the loan. </a:t>
            </a:r>
          </a:p>
        </p:txBody>
      </p:sp>
      <p:sp>
        <p:nvSpPr>
          <p:cNvPr id="7" name="TextBox 6"/>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19</a:t>
            </a:fld>
            <a:endParaRPr lang="en-US" sz="1600" dirty="0">
              <a:solidFill>
                <a:srgbClr val="181838"/>
              </a:solidFill>
              <a:latin typeface="Arial"/>
              <a:cs typeface="Arial"/>
            </a:endParaRPr>
          </a:p>
        </p:txBody>
      </p:sp>
      <p:sp>
        <p:nvSpPr>
          <p:cNvPr id="8" name="Title 1"/>
          <p:cNvSpPr txBox="1">
            <a:spLocks/>
          </p:cNvSpPr>
          <p:nvPr/>
        </p:nvSpPr>
        <p:spPr>
          <a:xfrm>
            <a:off x="0" y="0"/>
            <a:ext cx="9144000" cy="618979"/>
          </a:xfrm>
          <a:prstGeom prst="rect">
            <a:avLst/>
          </a:prstGeom>
        </p:spPr>
        <p:txBody>
          <a:bodyPr vert="horz" lIns="0" tIns="0" rIns="0" bIns="0" rtlCol="0" anchor="t" anchorCtr="0">
            <a:normAutofit fontScale="85000" lnSpcReduction="2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800" b="1" dirty="0">
                <a:solidFill>
                  <a:srgbClr val="181838"/>
                </a:solidFill>
                <a:latin typeface="+mj-lt"/>
                <a:ea typeface="+mj-ea"/>
                <a:cs typeface="Arial MT Bd"/>
              </a:rPr>
              <a:t> How Life Insurance Can be Used as a Protection Mechanism for Food Producers (Cont’d)</a:t>
            </a:r>
            <a:endParaRPr kumimoji="0" lang="en-US" sz="2800" b="0" i="0" u="none" strike="noStrike" kern="1200" cap="none" spc="0" normalizeH="0" baseline="0" noProof="0" dirty="0">
              <a:ln>
                <a:noFill/>
              </a:ln>
              <a:solidFill>
                <a:srgbClr val="181838"/>
              </a:solidFill>
              <a:effectLst/>
              <a:uLnTx/>
              <a:uFillTx/>
              <a:latin typeface="+mj-lt"/>
              <a:ea typeface="+mj-ea"/>
              <a:cs typeface="Arial MT Bd"/>
            </a:endParaRPr>
          </a:p>
        </p:txBody>
      </p:sp>
      <p:pic>
        <p:nvPicPr>
          <p:cNvPr id="13" name="Picture 12" descr="Africa-Re-Logo-MONO-MASTER-2.png"/>
          <p:cNvPicPr>
            <a:picLocks noChangeAspect="1"/>
          </p:cNvPicPr>
          <p:nvPr/>
        </p:nvPicPr>
        <p:blipFill>
          <a:blip r:embed="rId2"/>
          <a:stretch>
            <a:fillRect/>
          </a:stretch>
        </p:blipFill>
        <p:spPr>
          <a:xfrm>
            <a:off x="6170912" y="6280802"/>
            <a:ext cx="1847356" cy="394103"/>
          </a:xfrm>
          <a:prstGeom prst="rect">
            <a:avLst/>
          </a:prstGeom>
        </p:spPr>
      </p:pic>
      <p:cxnSp>
        <p:nvCxnSpPr>
          <p:cNvPr id="2" name="Straight Connector 1">
            <a:extLst>
              <a:ext uri="{FF2B5EF4-FFF2-40B4-BE49-F238E27FC236}">
                <a16:creationId xmlns:a16="http://schemas.microsoft.com/office/drawing/2014/main" id="{CB608039-34FE-DAE7-3257-5BF6DA7297F1}"/>
              </a:ext>
            </a:extLst>
          </p:cNvPr>
          <p:cNvCxnSpPr/>
          <p:nvPr/>
        </p:nvCxnSpPr>
        <p:spPr>
          <a:xfrm>
            <a:off x="95250" y="666957"/>
            <a:ext cx="8877300" cy="0"/>
          </a:xfrm>
          <a:prstGeom prst="line">
            <a:avLst/>
          </a:prstGeom>
          <a:ln>
            <a:solidFill>
              <a:schemeClr val="tx1">
                <a:lumMod val="75000"/>
                <a:lumOff val="25000"/>
              </a:schemeClr>
            </a:solidFill>
          </a:ln>
        </p:spPr>
        <p:style>
          <a:lnRef idx="3">
            <a:schemeClr val="dk1"/>
          </a:lnRef>
          <a:fillRef idx="0">
            <a:schemeClr val="dk1"/>
          </a:fillRef>
          <a:effectRef idx="2">
            <a:schemeClr val="dk1"/>
          </a:effectRef>
          <a:fontRef idx="minor">
            <a:schemeClr val="tx1"/>
          </a:fontRef>
        </p:style>
      </p:cxnSp>
      <p:pic>
        <p:nvPicPr>
          <p:cNvPr id="9" name="Picture 8" descr="A picture containing symbol, logo, circle&#10;&#10;Description automatically generated">
            <a:extLst>
              <a:ext uri="{FF2B5EF4-FFF2-40B4-BE49-F238E27FC236}">
                <a16:creationId xmlns:a16="http://schemas.microsoft.com/office/drawing/2014/main" id="{8064F808-882A-405A-96EC-A81525DDD638}"/>
              </a:ext>
            </a:extLst>
          </p:cNvPr>
          <p:cNvPicPr>
            <a:picLocks noChangeAspect="1"/>
          </p:cNvPicPr>
          <p:nvPr/>
        </p:nvPicPr>
        <p:blipFill>
          <a:blip r:embed="rId3"/>
          <a:stretch>
            <a:fillRect/>
          </a:stretch>
        </p:blipFill>
        <p:spPr>
          <a:xfrm>
            <a:off x="95250" y="6127152"/>
            <a:ext cx="870857" cy="761999"/>
          </a:xfrm>
          <a:prstGeom prst="rect">
            <a:avLst/>
          </a:prstGeom>
        </p:spPr>
      </p:pic>
    </p:spTree>
    <p:extLst>
      <p:ext uri="{BB962C8B-B14F-4D97-AF65-F5344CB8AC3E}">
        <p14:creationId xmlns:p14="http://schemas.microsoft.com/office/powerpoint/2010/main" val="3753636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81838"/>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3709851"/>
            <a:ext cx="9144000" cy="2004977"/>
          </a:xfrm>
        </p:spPr>
        <p:txBody>
          <a:bodyPr lIns="0" tIns="0" rIns="0" bIns="0" anchor="b" anchorCtr="0">
            <a:noAutofit/>
          </a:bodyPr>
          <a:lstStyle/>
          <a:p>
            <a:pPr>
              <a:spcAft>
                <a:spcPts val="13800"/>
              </a:spcAft>
            </a:pPr>
            <a:r>
              <a:rPr lang="en-US" sz="2400" b="1" dirty="0">
                <a:solidFill>
                  <a:schemeClr val="bg1"/>
                </a:solidFill>
                <a:cs typeface="Arial MT Bd"/>
              </a:rPr>
              <a:t>INCORPORATION OF LIFE INSURANCE AS A PROTECTION MECHANISM FOR FOOD PRODUCERS</a:t>
            </a:r>
            <a:br>
              <a:rPr lang="en-US" sz="2400" b="1" dirty="0">
                <a:solidFill>
                  <a:schemeClr val="bg1"/>
                </a:solidFill>
                <a:cs typeface="Arial MT Bd"/>
              </a:rPr>
            </a:br>
            <a:br>
              <a:rPr lang="en-US" sz="2400" b="1" dirty="0">
                <a:solidFill>
                  <a:schemeClr val="bg1"/>
                </a:solidFill>
                <a:cs typeface="Arial MT Bd"/>
              </a:rPr>
            </a:br>
            <a:br>
              <a:rPr lang="en-US" sz="2400" b="1" dirty="0">
                <a:solidFill>
                  <a:schemeClr val="bg1"/>
                </a:solidFill>
                <a:cs typeface="Arial MT Bd"/>
              </a:rPr>
            </a:br>
            <a:r>
              <a:rPr lang="en-US" sz="2400" b="1" dirty="0">
                <a:solidFill>
                  <a:schemeClr val="bg1"/>
                </a:solidFill>
                <a:cs typeface="Arial MT Bd"/>
              </a:rPr>
              <a:t>2023 AIO CONFERENCE </a:t>
            </a:r>
            <a:br>
              <a:rPr lang="en-US" sz="2400" b="1" dirty="0">
                <a:solidFill>
                  <a:schemeClr val="bg1"/>
                </a:solidFill>
                <a:cs typeface="Arial MT Bd"/>
              </a:rPr>
            </a:br>
            <a:br>
              <a:rPr lang="en-US" sz="2400" b="1" dirty="0">
                <a:solidFill>
                  <a:schemeClr val="bg1"/>
                </a:solidFill>
                <a:cs typeface="Arial MT Bd"/>
              </a:rPr>
            </a:br>
            <a:r>
              <a:rPr lang="en-US" sz="2400" b="1" dirty="0">
                <a:solidFill>
                  <a:schemeClr val="bg1"/>
                </a:solidFill>
                <a:cs typeface="Arial MT Bd"/>
              </a:rPr>
              <a:t>BY</a:t>
            </a:r>
            <a:br>
              <a:rPr lang="en-US" sz="2400" b="1" dirty="0">
                <a:solidFill>
                  <a:schemeClr val="bg1"/>
                </a:solidFill>
                <a:cs typeface="Arial MT Bd"/>
              </a:rPr>
            </a:br>
            <a:br>
              <a:rPr lang="en-US" sz="2400" b="1" dirty="0">
                <a:solidFill>
                  <a:schemeClr val="bg1"/>
                </a:solidFill>
                <a:cs typeface="Arial MT Bd"/>
              </a:rPr>
            </a:br>
            <a:r>
              <a:rPr lang="en-US" sz="2400" b="1" dirty="0">
                <a:solidFill>
                  <a:schemeClr val="bg1"/>
                </a:solidFill>
                <a:cs typeface="Arial MT Bd"/>
              </a:rPr>
              <a:t>ABDUL-RASHEED A. AKOLADE, FIIN</a:t>
            </a:r>
            <a:br>
              <a:rPr lang="en-US" sz="2400" b="1" dirty="0">
                <a:solidFill>
                  <a:schemeClr val="bg1"/>
                </a:solidFill>
                <a:cs typeface="Arial MT Bd"/>
              </a:rPr>
            </a:br>
            <a:r>
              <a:rPr lang="en-US" sz="2400" b="1" dirty="0">
                <a:solidFill>
                  <a:schemeClr val="bg1"/>
                </a:solidFill>
                <a:cs typeface="Arial MT Bd"/>
              </a:rPr>
              <a:t>ASSISTANT DIRECTOR, UNDERWRITING &amp; MARKETING </a:t>
            </a:r>
            <a:br>
              <a:rPr lang="en-US" sz="2400" b="1" dirty="0">
                <a:solidFill>
                  <a:schemeClr val="bg1"/>
                </a:solidFill>
                <a:cs typeface="Arial MT Bd"/>
              </a:rPr>
            </a:br>
            <a:r>
              <a:rPr lang="en-US" sz="2400" b="1" dirty="0">
                <a:solidFill>
                  <a:schemeClr val="bg1"/>
                </a:solidFill>
                <a:cs typeface="Arial MT Bd"/>
              </a:rPr>
              <a:t>(LIFE OPERATIONS)</a:t>
            </a:r>
            <a:br>
              <a:rPr lang="en-US" sz="2400" b="1" dirty="0">
                <a:solidFill>
                  <a:schemeClr val="bg1"/>
                </a:solidFill>
                <a:cs typeface="Arial MT Bd"/>
              </a:rPr>
            </a:br>
            <a:br>
              <a:rPr lang="en-US" sz="2400" b="1" dirty="0">
                <a:solidFill>
                  <a:schemeClr val="bg1"/>
                </a:solidFill>
                <a:cs typeface="Arial MT Bd"/>
              </a:rPr>
            </a:br>
            <a:endParaRPr lang="en-US" sz="2400" b="1" dirty="0">
              <a:solidFill>
                <a:schemeClr val="bg1"/>
              </a:solidFill>
              <a:cs typeface="Arial MT Bd"/>
            </a:endParaRPr>
          </a:p>
        </p:txBody>
      </p:sp>
      <p:sp>
        <p:nvSpPr>
          <p:cNvPr id="6" name="Rectangle 5"/>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descr="Africa Re Logo MASTER.png"/>
          <p:cNvPicPr>
            <a:picLocks noChangeAspect="1"/>
          </p:cNvPicPr>
          <p:nvPr/>
        </p:nvPicPr>
        <p:blipFill>
          <a:blip r:embed="rId2"/>
          <a:stretch>
            <a:fillRect/>
          </a:stretch>
        </p:blipFill>
        <p:spPr>
          <a:xfrm>
            <a:off x="6070584" y="295657"/>
            <a:ext cx="2634728" cy="557133"/>
          </a:xfrm>
          <a:prstGeom prst="rect">
            <a:avLst/>
          </a:prstGeom>
        </p:spPr>
      </p:pic>
      <p:pic>
        <p:nvPicPr>
          <p:cNvPr id="7" name="Picture 6" descr="A picture containing symbol, logo, circle&#10;&#10;Description automatically generated">
            <a:extLst>
              <a:ext uri="{FF2B5EF4-FFF2-40B4-BE49-F238E27FC236}">
                <a16:creationId xmlns:a16="http://schemas.microsoft.com/office/drawing/2014/main" id="{7E273019-819F-4C2A-98D3-DF9B3B43F643}"/>
              </a:ext>
            </a:extLst>
          </p:cNvPr>
          <p:cNvPicPr>
            <a:picLocks noChangeAspect="1"/>
          </p:cNvPicPr>
          <p:nvPr/>
        </p:nvPicPr>
        <p:blipFill>
          <a:blip r:embed="rId3"/>
          <a:stretch>
            <a:fillRect/>
          </a:stretch>
        </p:blipFill>
        <p:spPr>
          <a:xfrm>
            <a:off x="133643" y="193225"/>
            <a:ext cx="870857" cy="761999"/>
          </a:xfrm>
          <a:prstGeom prst="rect">
            <a:avLst/>
          </a:prstGeom>
        </p:spPr>
      </p:pic>
    </p:spTree>
    <p:extLst>
      <p:ext uri="{BB962C8B-B14F-4D97-AF65-F5344CB8AC3E}">
        <p14:creationId xmlns:p14="http://schemas.microsoft.com/office/powerpoint/2010/main" val="15839304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0" y="798943"/>
            <a:ext cx="9144000" cy="5117341"/>
          </a:xfrm>
          <a:prstGeom prst="rect">
            <a:avLst/>
          </a:prstGeom>
        </p:spPr>
        <p:txBody>
          <a:bodyPr vert="horz" lIns="0" tIns="0" rIns="0" bIns="0" rtlCol="0" anchor="t" anchorCtr="0">
            <a:noAutofit/>
          </a:bodyPr>
          <a:lstStyle/>
          <a:p>
            <a:pPr marL="342900" lvl="0" indent="-342900" defTabSz="914400" eaLnBrk="0" fontAlgn="base" hangingPunct="0">
              <a:spcBef>
                <a:spcPct val="20000"/>
              </a:spcBef>
              <a:spcAft>
                <a:spcPct val="0"/>
              </a:spcAft>
              <a:buFont typeface="Arial" panose="020B0604020202020204" pitchFamily="34" charset="0"/>
              <a:buChar char="•"/>
            </a:pPr>
            <a:r>
              <a:rPr lang="en-US" altLang="en-US" sz="2800" b="1" dirty="0">
                <a:solidFill>
                  <a:srgbClr val="0070C0"/>
                </a:solidFill>
                <a:cs typeface="Arial" panose="020B0604020202020204" pitchFamily="34" charset="0"/>
              </a:rPr>
              <a:t>Thus, life assurance would adequately protect the business entity and financial institution (i.e. lender) from potential financial burdens which may emanate from the loan transaction due to the death of the debt/borrower. </a:t>
            </a:r>
          </a:p>
          <a:p>
            <a:pPr marL="342900" lvl="0" indent="-342900" defTabSz="914400" eaLnBrk="0" fontAlgn="base" hangingPunct="0">
              <a:spcBef>
                <a:spcPct val="20000"/>
              </a:spcBef>
              <a:spcAft>
                <a:spcPct val="0"/>
              </a:spcAft>
              <a:buFont typeface="Arial" panose="020B0604020202020204" pitchFamily="34" charset="0"/>
              <a:buChar char="•"/>
            </a:pPr>
            <a:endParaRPr lang="en-US" altLang="en-US" sz="2800" b="1" dirty="0">
              <a:solidFill>
                <a:srgbClr val="0070C0"/>
              </a:solidFill>
              <a:cs typeface="Arial" panose="020B0604020202020204" pitchFamily="34" charset="0"/>
            </a:endParaRPr>
          </a:p>
          <a:p>
            <a:pPr marL="342900" lvl="0" indent="-342900" defTabSz="914400" eaLnBrk="0" fontAlgn="base" hangingPunct="0">
              <a:spcBef>
                <a:spcPct val="20000"/>
              </a:spcBef>
              <a:spcAft>
                <a:spcPct val="0"/>
              </a:spcAft>
              <a:buFont typeface="Arial" panose="020B0604020202020204" pitchFamily="34" charset="0"/>
              <a:buChar char="•"/>
            </a:pPr>
            <a:r>
              <a:rPr lang="en-US" altLang="en-US" sz="2800" b="1" dirty="0">
                <a:solidFill>
                  <a:srgbClr val="0070C0"/>
                </a:solidFill>
                <a:cs typeface="Arial" panose="020B0604020202020204" pitchFamily="34" charset="0"/>
              </a:rPr>
              <a:t>The main life insurance product to serve as a protection mechanism for Loan Protection/Debt Repayment for the food producers is – EITHER A TERM (DECREASING OR LEVEL TERM) OR CREDIT LIFE ASSURANCE</a:t>
            </a:r>
          </a:p>
          <a:p>
            <a:pPr lvl="0" defTabSz="914400" eaLnBrk="0" fontAlgn="base" hangingPunct="0">
              <a:spcBef>
                <a:spcPct val="20000"/>
              </a:spcBef>
              <a:spcAft>
                <a:spcPct val="0"/>
              </a:spcAft>
            </a:pPr>
            <a:r>
              <a:rPr lang="en-US" altLang="en-US" sz="2800" b="1" dirty="0">
                <a:solidFill>
                  <a:srgbClr val="0070C0"/>
                </a:solidFill>
                <a:cs typeface="Arial" panose="020B0604020202020204" pitchFamily="34" charset="0"/>
              </a:rPr>
              <a:t> </a:t>
            </a:r>
          </a:p>
          <a:p>
            <a:pPr marL="342900" lvl="0" indent="-342900" defTabSz="914400" eaLnBrk="0" fontAlgn="base" hangingPunct="0">
              <a:spcBef>
                <a:spcPct val="20000"/>
              </a:spcBef>
              <a:spcAft>
                <a:spcPct val="0"/>
              </a:spcAft>
              <a:buFont typeface="Arial" panose="020B0604020202020204" pitchFamily="34" charset="0"/>
              <a:buChar char="•"/>
            </a:pPr>
            <a:endParaRPr lang="en-US" altLang="en-US" sz="2800" b="1" dirty="0">
              <a:solidFill>
                <a:srgbClr val="0070C0"/>
              </a:solidFill>
              <a:cs typeface="Arial" panose="020B0604020202020204" pitchFamily="34" charset="0"/>
            </a:endParaRPr>
          </a:p>
        </p:txBody>
      </p:sp>
      <p:sp>
        <p:nvSpPr>
          <p:cNvPr id="7" name="TextBox 6"/>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20</a:t>
            </a:fld>
            <a:endParaRPr lang="en-US" sz="1600" dirty="0">
              <a:solidFill>
                <a:srgbClr val="181838"/>
              </a:solidFill>
              <a:latin typeface="Arial"/>
              <a:cs typeface="Arial"/>
            </a:endParaRPr>
          </a:p>
        </p:txBody>
      </p:sp>
      <p:sp>
        <p:nvSpPr>
          <p:cNvPr id="8" name="Title 1"/>
          <p:cNvSpPr txBox="1">
            <a:spLocks/>
          </p:cNvSpPr>
          <p:nvPr/>
        </p:nvSpPr>
        <p:spPr>
          <a:xfrm>
            <a:off x="0" y="0"/>
            <a:ext cx="9144000" cy="618979"/>
          </a:xfrm>
          <a:prstGeom prst="rect">
            <a:avLst/>
          </a:prstGeom>
        </p:spPr>
        <p:txBody>
          <a:bodyPr vert="horz" lIns="0" tIns="0" rIns="0" bIns="0" rtlCol="0" anchor="t" anchorCtr="0">
            <a:normAutofit fontScale="62500" lnSpcReduction="2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800" b="1" dirty="0">
                <a:solidFill>
                  <a:srgbClr val="181838"/>
                </a:solidFill>
                <a:latin typeface="+mj-lt"/>
                <a:ea typeface="+mj-ea"/>
                <a:cs typeface="Arial MT Bd"/>
              </a:rPr>
              <a:t>  </a:t>
            </a:r>
            <a:r>
              <a:rPr lang="en-US" sz="4000" b="1" dirty="0">
                <a:solidFill>
                  <a:srgbClr val="181838"/>
                </a:solidFill>
                <a:latin typeface="+mj-lt"/>
                <a:ea typeface="+mj-ea"/>
                <a:cs typeface="Arial MT Bd"/>
              </a:rPr>
              <a:t> How Life Insurance Can be Used as a Protection Mechanism for Food Producers (Cont’d)</a:t>
            </a:r>
            <a:endParaRPr kumimoji="0" lang="en-US" sz="4000" b="0" i="0" u="none" strike="noStrike" kern="1200" cap="none" spc="0" normalizeH="0" baseline="0" noProof="0" dirty="0">
              <a:ln>
                <a:noFill/>
              </a:ln>
              <a:solidFill>
                <a:srgbClr val="181838"/>
              </a:solidFill>
              <a:effectLst/>
              <a:uLnTx/>
              <a:uFillTx/>
              <a:latin typeface="+mj-lt"/>
              <a:ea typeface="+mj-ea"/>
              <a:cs typeface="Arial MT Bd"/>
            </a:endParaRPr>
          </a:p>
        </p:txBody>
      </p:sp>
      <p:pic>
        <p:nvPicPr>
          <p:cNvPr id="13" name="Picture 12" descr="Africa-Re-Logo-MONO-MASTER-2.png"/>
          <p:cNvPicPr>
            <a:picLocks noChangeAspect="1"/>
          </p:cNvPicPr>
          <p:nvPr/>
        </p:nvPicPr>
        <p:blipFill>
          <a:blip r:embed="rId2"/>
          <a:stretch>
            <a:fillRect/>
          </a:stretch>
        </p:blipFill>
        <p:spPr>
          <a:xfrm>
            <a:off x="6170912" y="6308577"/>
            <a:ext cx="1847356" cy="394103"/>
          </a:xfrm>
          <a:prstGeom prst="rect">
            <a:avLst/>
          </a:prstGeom>
        </p:spPr>
      </p:pic>
      <p:cxnSp>
        <p:nvCxnSpPr>
          <p:cNvPr id="2" name="Straight Connector 1">
            <a:extLst>
              <a:ext uri="{FF2B5EF4-FFF2-40B4-BE49-F238E27FC236}">
                <a16:creationId xmlns:a16="http://schemas.microsoft.com/office/drawing/2014/main" id="{214A0283-6927-1FBC-8AD2-99EF324E4A4F}"/>
              </a:ext>
            </a:extLst>
          </p:cNvPr>
          <p:cNvCxnSpPr/>
          <p:nvPr/>
        </p:nvCxnSpPr>
        <p:spPr>
          <a:xfrm>
            <a:off x="95250" y="666957"/>
            <a:ext cx="8877300" cy="0"/>
          </a:xfrm>
          <a:prstGeom prst="line">
            <a:avLst/>
          </a:prstGeom>
          <a:ln>
            <a:solidFill>
              <a:schemeClr val="tx1">
                <a:lumMod val="75000"/>
                <a:lumOff val="25000"/>
              </a:schemeClr>
            </a:solidFill>
          </a:ln>
        </p:spPr>
        <p:style>
          <a:lnRef idx="3">
            <a:schemeClr val="dk1"/>
          </a:lnRef>
          <a:fillRef idx="0">
            <a:schemeClr val="dk1"/>
          </a:fillRef>
          <a:effectRef idx="2">
            <a:schemeClr val="dk1"/>
          </a:effectRef>
          <a:fontRef idx="minor">
            <a:schemeClr val="tx1"/>
          </a:fontRef>
        </p:style>
      </p:cxnSp>
      <p:pic>
        <p:nvPicPr>
          <p:cNvPr id="9" name="Picture 8" descr="A picture containing symbol, logo, circle&#10;&#10;Description automatically generated">
            <a:extLst>
              <a:ext uri="{FF2B5EF4-FFF2-40B4-BE49-F238E27FC236}">
                <a16:creationId xmlns:a16="http://schemas.microsoft.com/office/drawing/2014/main" id="{5119A76D-AB88-4833-81F9-A160611B6A1D}"/>
              </a:ext>
            </a:extLst>
          </p:cNvPr>
          <p:cNvPicPr>
            <a:picLocks noChangeAspect="1"/>
          </p:cNvPicPr>
          <p:nvPr/>
        </p:nvPicPr>
        <p:blipFill>
          <a:blip r:embed="rId3"/>
          <a:stretch>
            <a:fillRect/>
          </a:stretch>
        </p:blipFill>
        <p:spPr>
          <a:xfrm>
            <a:off x="109001" y="6048269"/>
            <a:ext cx="870857" cy="761999"/>
          </a:xfrm>
          <a:prstGeom prst="rect">
            <a:avLst/>
          </a:prstGeom>
        </p:spPr>
      </p:pic>
    </p:spTree>
    <p:extLst>
      <p:ext uri="{BB962C8B-B14F-4D97-AF65-F5344CB8AC3E}">
        <p14:creationId xmlns:p14="http://schemas.microsoft.com/office/powerpoint/2010/main" val="7189989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0" y="798943"/>
            <a:ext cx="9144000" cy="5297305"/>
          </a:xfrm>
          <a:prstGeom prst="rect">
            <a:avLst/>
          </a:prstGeom>
        </p:spPr>
        <p:txBody>
          <a:bodyPr vert="horz" lIns="0" tIns="0" rIns="0" bIns="0" rtlCol="0" anchor="t" anchorCtr="0">
            <a:noAutofit/>
          </a:bodyPr>
          <a:lstStyle/>
          <a:p>
            <a:pPr marL="342900" lvl="0" indent="-342900" defTabSz="914400" eaLnBrk="0" fontAlgn="base" hangingPunct="0">
              <a:spcBef>
                <a:spcPct val="20000"/>
              </a:spcBef>
              <a:spcAft>
                <a:spcPct val="0"/>
              </a:spcAft>
              <a:buFont typeface="Arial" panose="020B0604020202020204" pitchFamily="34" charset="0"/>
              <a:buChar char="•"/>
            </a:pPr>
            <a:r>
              <a:rPr lang="en-US" sz="2400" b="1" dirty="0">
                <a:solidFill>
                  <a:srgbClr val="0070C0"/>
                </a:solidFill>
                <a:effectLst/>
                <a:ea typeface="Times New Roman" panose="02020603050405020304" pitchFamily="18" charset="0"/>
              </a:rPr>
              <a:t>In a term assurance, the sum assured is payable only if the life assured dies within the policy duration. </a:t>
            </a:r>
          </a:p>
          <a:p>
            <a:pPr marL="342900" lvl="0" indent="-342900" defTabSz="914400" eaLnBrk="0" fontAlgn="base" hangingPunct="0">
              <a:spcBef>
                <a:spcPct val="20000"/>
              </a:spcBef>
              <a:spcAft>
                <a:spcPct val="0"/>
              </a:spcAft>
              <a:buFont typeface="Arial" panose="020B0604020202020204" pitchFamily="34" charset="0"/>
              <a:buChar char="•"/>
            </a:pPr>
            <a:endParaRPr lang="en-US" sz="2400" b="1" dirty="0">
              <a:solidFill>
                <a:srgbClr val="0070C0"/>
              </a:solidFill>
              <a:ea typeface="Times New Roman" panose="02020603050405020304" pitchFamily="18" charset="0"/>
            </a:endParaRPr>
          </a:p>
          <a:p>
            <a:pPr marL="342900" lvl="0" indent="-342900" defTabSz="914400" eaLnBrk="0" fontAlgn="base" hangingPunct="0">
              <a:spcBef>
                <a:spcPct val="20000"/>
              </a:spcBef>
              <a:spcAft>
                <a:spcPct val="0"/>
              </a:spcAft>
              <a:buFont typeface="Arial" panose="020B0604020202020204" pitchFamily="34" charset="0"/>
              <a:buChar char="•"/>
            </a:pPr>
            <a:r>
              <a:rPr lang="en-US" sz="2400" b="1" dirty="0">
                <a:solidFill>
                  <a:srgbClr val="0070C0"/>
                </a:solidFill>
                <a:effectLst/>
                <a:ea typeface="Times New Roman" panose="02020603050405020304" pitchFamily="18" charset="0"/>
              </a:rPr>
              <a:t>Thus, if the life assured survives the policy duration, no sum assured is payable. </a:t>
            </a:r>
          </a:p>
          <a:p>
            <a:pPr marL="342900" lvl="0" indent="-342900" defTabSz="914400" eaLnBrk="0" fontAlgn="base" hangingPunct="0">
              <a:spcBef>
                <a:spcPct val="20000"/>
              </a:spcBef>
              <a:spcAft>
                <a:spcPct val="0"/>
              </a:spcAft>
              <a:buFont typeface="Arial" panose="020B0604020202020204" pitchFamily="34" charset="0"/>
              <a:buChar char="•"/>
            </a:pPr>
            <a:endParaRPr lang="en-US" sz="2400" b="1" dirty="0">
              <a:solidFill>
                <a:srgbClr val="0070C0"/>
              </a:solidFill>
              <a:ea typeface="Times New Roman" panose="02020603050405020304" pitchFamily="18" charset="0"/>
            </a:endParaRPr>
          </a:p>
          <a:p>
            <a:pPr marL="342900" lvl="0" indent="-342900" defTabSz="914400" eaLnBrk="0" fontAlgn="base" hangingPunct="0">
              <a:spcBef>
                <a:spcPct val="20000"/>
              </a:spcBef>
              <a:spcAft>
                <a:spcPct val="0"/>
              </a:spcAft>
              <a:buFont typeface="Arial" panose="020B0604020202020204" pitchFamily="34" charset="0"/>
              <a:buChar char="•"/>
            </a:pPr>
            <a:r>
              <a:rPr lang="en-US" sz="2400" b="1" dirty="0">
                <a:solidFill>
                  <a:srgbClr val="0070C0"/>
                </a:solidFill>
                <a:effectLst/>
                <a:ea typeface="Times New Roman" panose="02020603050405020304" pitchFamily="18" charset="0"/>
              </a:rPr>
              <a:t>A term assurance has no element of investment and as such it is always effected without participation in the profit of the company. </a:t>
            </a:r>
          </a:p>
          <a:p>
            <a:pPr marL="342900" lvl="0" indent="-342900" defTabSz="914400" eaLnBrk="0" fontAlgn="base" hangingPunct="0">
              <a:spcBef>
                <a:spcPct val="20000"/>
              </a:spcBef>
              <a:spcAft>
                <a:spcPct val="0"/>
              </a:spcAft>
              <a:buFont typeface="Arial" panose="020B0604020202020204" pitchFamily="34" charset="0"/>
              <a:buChar char="•"/>
            </a:pPr>
            <a:endParaRPr lang="en-US" sz="2400" b="1" dirty="0">
              <a:solidFill>
                <a:srgbClr val="0070C0"/>
              </a:solidFill>
              <a:ea typeface="Times New Roman" panose="02020603050405020304" pitchFamily="18" charset="0"/>
            </a:endParaRPr>
          </a:p>
          <a:p>
            <a:pPr marL="342900" lvl="0" indent="-342900" defTabSz="914400" eaLnBrk="0" fontAlgn="base" hangingPunct="0">
              <a:spcBef>
                <a:spcPct val="20000"/>
              </a:spcBef>
              <a:spcAft>
                <a:spcPct val="0"/>
              </a:spcAft>
              <a:buFont typeface="Arial" panose="020B0604020202020204" pitchFamily="34" charset="0"/>
              <a:buChar char="•"/>
            </a:pPr>
            <a:r>
              <a:rPr lang="en-US" sz="2400" b="1" dirty="0">
                <a:solidFill>
                  <a:srgbClr val="0070C0"/>
                </a:solidFill>
                <a:effectLst/>
                <a:ea typeface="Times New Roman" panose="02020603050405020304" pitchFamily="18" charset="0"/>
              </a:rPr>
              <a:t>Term assurance policies are mostly effected as a collateral in relation to  loan transactions, but may often be effected for life protection purpose by individuals for the benefit of his or her family.</a:t>
            </a:r>
          </a:p>
          <a:p>
            <a:pPr marL="342900" lvl="0" indent="-342900" defTabSz="914400" eaLnBrk="0" fontAlgn="base" hangingPunct="0">
              <a:spcBef>
                <a:spcPct val="20000"/>
              </a:spcBef>
              <a:spcAft>
                <a:spcPct val="0"/>
              </a:spcAft>
              <a:buFont typeface="Arial" panose="020B0604020202020204" pitchFamily="34" charset="0"/>
              <a:buChar char="•"/>
            </a:pPr>
            <a:endParaRPr lang="en-US" altLang="en-US" sz="2400" b="1" dirty="0">
              <a:solidFill>
                <a:srgbClr val="0070C0"/>
              </a:solidFill>
              <a:cs typeface="Arial" panose="020B0604020202020204" pitchFamily="34" charset="0"/>
            </a:endParaRPr>
          </a:p>
        </p:txBody>
      </p:sp>
      <p:sp>
        <p:nvSpPr>
          <p:cNvPr id="7" name="TextBox 6"/>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21</a:t>
            </a:fld>
            <a:endParaRPr lang="en-US" sz="1600" dirty="0">
              <a:solidFill>
                <a:srgbClr val="181838"/>
              </a:solidFill>
              <a:latin typeface="Arial"/>
              <a:cs typeface="Arial"/>
            </a:endParaRPr>
          </a:p>
        </p:txBody>
      </p:sp>
      <p:sp>
        <p:nvSpPr>
          <p:cNvPr id="8" name="Title 1"/>
          <p:cNvSpPr txBox="1">
            <a:spLocks/>
          </p:cNvSpPr>
          <p:nvPr/>
        </p:nvSpPr>
        <p:spPr>
          <a:xfrm>
            <a:off x="0" y="0"/>
            <a:ext cx="9144000" cy="618979"/>
          </a:xfrm>
          <a:prstGeom prst="rect">
            <a:avLst/>
          </a:prstGeom>
        </p:spPr>
        <p:txBody>
          <a:bodyPr vert="horz" lIns="0" tIns="0" rIns="0" bIns="0" rtlCol="0" anchor="t" anchorCtr="0">
            <a:normAutofit fontScale="85000" lnSpcReduction="2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800" b="1" dirty="0">
                <a:solidFill>
                  <a:srgbClr val="181838"/>
                </a:solidFill>
                <a:latin typeface="+mj-lt"/>
                <a:ea typeface="+mj-ea"/>
                <a:cs typeface="Arial MT Bd"/>
              </a:rPr>
              <a:t> How Life Insurance Can be Used as a Protection Mechanism for Food Producers (Cont’d)</a:t>
            </a:r>
            <a:endParaRPr kumimoji="0" lang="en-US" sz="2800" b="0" i="0" u="none" strike="noStrike" kern="1200" cap="none" spc="0" normalizeH="0" baseline="0" noProof="0" dirty="0">
              <a:ln>
                <a:noFill/>
              </a:ln>
              <a:solidFill>
                <a:srgbClr val="181838"/>
              </a:solidFill>
              <a:effectLst/>
              <a:uLnTx/>
              <a:uFillTx/>
              <a:latin typeface="+mj-lt"/>
              <a:ea typeface="+mj-ea"/>
              <a:cs typeface="Arial MT Bd"/>
            </a:endParaRPr>
          </a:p>
        </p:txBody>
      </p:sp>
      <p:pic>
        <p:nvPicPr>
          <p:cNvPr id="13" name="Picture 12" descr="Africa-Re-Logo-MONO-MASTER-2.png"/>
          <p:cNvPicPr>
            <a:picLocks noChangeAspect="1"/>
          </p:cNvPicPr>
          <p:nvPr/>
        </p:nvPicPr>
        <p:blipFill>
          <a:blip r:embed="rId2"/>
          <a:stretch>
            <a:fillRect/>
          </a:stretch>
        </p:blipFill>
        <p:spPr>
          <a:xfrm>
            <a:off x="6101842" y="6372279"/>
            <a:ext cx="1847356" cy="394103"/>
          </a:xfrm>
          <a:prstGeom prst="rect">
            <a:avLst/>
          </a:prstGeom>
        </p:spPr>
      </p:pic>
      <p:cxnSp>
        <p:nvCxnSpPr>
          <p:cNvPr id="2" name="Straight Connector 1">
            <a:extLst>
              <a:ext uri="{FF2B5EF4-FFF2-40B4-BE49-F238E27FC236}">
                <a16:creationId xmlns:a16="http://schemas.microsoft.com/office/drawing/2014/main" id="{AFC26C73-F6A0-BCD7-5448-D50659643D67}"/>
              </a:ext>
            </a:extLst>
          </p:cNvPr>
          <p:cNvCxnSpPr/>
          <p:nvPr/>
        </p:nvCxnSpPr>
        <p:spPr>
          <a:xfrm>
            <a:off x="95250" y="666957"/>
            <a:ext cx="8877300" cy="0"/>
          </a:xfrm>
          <a:prstGeom prst="line">
            <a:avLst/>
          </a:prstGeom>
          <a:ln>
            <a:solidFill>
              <a:schemeClr val="tx1">
                <a:lumMod val="75000"/>
                <a:lumOff val="25000"/>
              </a:schemeClr>
            </a:solidFill>
          </a:ln>
        </p:spPr>
        <p:style>
          <a:lnRef idx="3">
            <a:schemeClr val="dk1"/>
          </a:lnRef>
          <a:fillRef idx="0">
            <a:schemeClr val="dk1"/>
          </a:fillRef>
          <a:effectRef idx="2">
            <a:schemeClr val="dk1"/>
          </a:effectRef>
          <a:fontRef idx="minor">
            <a:schemeClr val="tx1"/>
          </a:fontRef>
        </p:style>
      </p:cxnSp>
      <p:pic>
        <p:nvPicPr>
          <p:cNvPr id="9" name="Picture 8" descr="A picture containing symbol, logo, circle&#10;&#10;Description automatically generated">
            <a:extLst>
              <a:ext uri="{FF2B5EF4-FFF2-40B4-BE49-F238E27FC236}">
                <a16:creationId xmlns:a16="http://schemas.microsoft.com/office/drawing/2014/main" id="{352C334C-C8A4-471C-BC13-4C617EDCDAC4}"/>
              </a:ext>
            </a:extLst>
          </p:cNvPr>
          <p:cNvPicPr>
            <a:picLocks noChangeAspect="1"/>
          </p:cNvPicPr>
          <p:nvPr/>
        </p:nvPicPr>
        <p:blipFill>
          <a:blip r:embed="rId3"/>
          <a:stretch>
            <a:fillRect/>
          </a:stretch>
        </p:blipFill>
        <p:spPr>
          <a:xfrm>
            <a:off x="95250" y="6096854"/>
            <a:ext cx="870857" cy="761999"/>
          </a:xfrm>
          <a:prstGeom prst="rect">
            <a:avLst/>
          </a:prstGeom>
        </p:spPr>
      </p:pic>
    </p:spTree>
    <p:extLst>
      <p:ext uri="{BB962C8B-B14F-4D97-AF65-F5344CB8AC3E}">
        <p14:creationId xmlns:p14="http://schemas.microsoft.com/office/powerpoint/2010/main" val="7284852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0" y="798943"/>
            <a:ext cx="9144000" cy="5328209"/>
          </a:xfrm>
          <a:prstGeom prst="rect">
            <a:avLst/>
          </a:prstGeom>
        </p:spPr>
        <p:txBody>
          <a:bodyPr vert="horz" lIns="0" tIns="0" rIns="0" bIns="0" rtlCol="0" anchor="t" anchorCtr="0">
            <a:noAutofit/>
          </a:bodyPr>
          <a:lstStyle/>
          <a:p>
            <a:pPr marL="342900" lvl="0" indent="-342900" defTabSz="914400" eaLnBrk="0" fontAlgn="base" hangingPunct="0">
              <a:spcBef>
                <a:spcPct val="20000"/>
              </a:spcBef>
              <a:spcAft>
                <a:spcPct val="0"/>
              </a:spcAft>
              <a:buFont typeface="Arial" panose="020B0604020202020204" pitchFamily="34" charset="0"/>
              <a:buChar char="•"/>
            </a:pPr>
            <a:r>
              <a:rPr lang="en-US" sz="2400" b="1" dirty="0">
                <a:solidFill>
                  <a:srgbClr val="0070C0"/>
                </a:solidFill>
                <a:effectLst/>
                <a:ea typeface="Times New Roman" panose="02020603050405020304" pitchFamily="18" charset="0"/>
              </a:rPr>
              <a:t>A credit life assurance makes provision for the payment of the sum assured to the assured on the death of the hirer or debtor/borrower in a hire purchase or credit sales contracts. </a:t>
            </a:r>
          </a:p>
          <a:p>
            <a:pPr marL="342900" lvl="0" indent="-342900" defTabSz="914400" eaLnBrk="0" fontAlgn="base" hangingPunct="0">
              <a:spcBef>
                <a:spcPct val="20000"/>
              </a:spcBef>
              <a:spcAft>
                <a:spcPct val="0"/>
              </a:spcAft>
              <a:buFont typeface="Arial" panose="020B0604020202020204" pitchFamily="34" charset="0"/>
              <a:buChar char="•"/>
            </a:pPr>
            <a:endParaRPr lang="en-US" sz="2400" b="1" dirty="0">
              <a:solidFill>
                <a:srgbClr val="0070C0"/>
              </a:solidFill>
              <a:ea typeface="Times New Roman" panose="02020603050405020304" pitchFamily="18" charset="0"/>
            </a:endParaRPr>
          </a:p>
          <a:p>
            <a:pPr marL="342900" lvl="0" indent="-342900" defTabSz="914400" eaLnBrk="0" fontAlgn="base" hangingPunct="0">
              <a:spcBef>
                <a:spcPct val="20000"/>
              </a:spcBef>
              <a:spcAft>
                <a:spcPct val="0"/>
              </a:spcAft>
              <a:buFont typeface="Arial" panose="020B0604020202020204" pitchFamily="34" charset="0"/>
              <a:buChar char="•"/>
            </a:pPr>
            <a:r>
              <a:rPr lang="en-US" sz="2400" b="1" dirty="0">
                <a:solidFill>
                  <a:srgbClr val="0070C0"/>
                </a:solidFill>
                <a:effectLst/>
                <a:ea typeface="Times New Roman" panose="02020603050405020304" pitchFamily="18" charset="0"/>
              </a:rPr>
              <a:t>The assured of a credit life assurance policy is the lender (i.e. the financial institution that gave out the loan. </a:t>
            </a:r>
          </a:p>
          <a:p>
            <a:pPr marL="342900" lvl="0" indent="-342900" defTabSz="914400" eaLnBrk="0" fontAlgn="base" hangingPunct="0">
              <a:spcBef>
                <a:spcPct val="20000"/>
              </a:spcBef>
              <a:spcAft>
                <a:spcPct val="0"/>
              </a:spcAft>
              <a:buFont typeface="Arial" panose="020B0604020202020204" pitchFamily="34" charset="0"/>
              <a:buChar char="•"/>
            </a:pPr>
            <a:endParaRPr lang="en-US" sz="2400" b="1" dirty="0">
              <a:solidFill>
                <a:srgbClr val="0070C0"/>
              </a:solidFill>
              <a:ea typeface="Times New Roman" panose="02020603050405020304" pitchFamily="18" charset="0"/>
            </a:endParaRPr>
          </a:p>
          <a:p>
            <a:pPr marL="342900" lvl="0" indent="-342900" defTabSz="914400" eaLnBrk="0" fontAlgn="base" hangingPunct="0">
              <a:spcBef>
                <a:spcPct val="20000"/>
              </a:spcBef>
              <a:spcAft>
                <a:spcPct val="0"/>
              </a:spcAft>
              <a:buFont typeface="Arial" panose="020B0604020202020204" pitchFamily="34" charset="0"/>
              <a:buChar char="•"/>
            </a:pPr>
            <a:r>
              <a:rPr lang="en-US" sz="2400" b="1" dirty="0">
                <a:solidFill>
                  <a:srgbClr val="0070C0"/>
                </a:solidFill>
                <a:effectLst/>
                <a:ea typeface="Times New Roman" panose="02020603050405020304" pitchFamily="18" charset="0"/>
              </a:rPr>
              <a:t>Therefore, a credit life assurance policy covers the outstanding debt of the hirer or debtor on the death of the hirer or debtor. </a:t>
            </a:r>
          </a:p>
          <a:p>
            <a:pPr marL="342900" lvl="0" indent="-342900" defTabSz="914400" eaLnBrk="0" fontAlgn="base" hangingPunct="0">
              <a:spcBef>
                <a:spcPct val="20000"/>
              </a:spcBef>
              <a:spcAft>
                <a:spcPct val="0"/>
              </a:spcAft>
              <a:buFont typeface="Arial" panose="020B0604020202020204" pitchFamily="34" charset="0"/>
              <a:buChar char="•"/>
            </a:pPr>
            <a:endParaRPr lang="en-US" sz="2400" b="1" dirty="0">
              <a:solidFill>
                <a:srgbClr val="0070C0"/>
              </a:solidFill>
              <a:ea typeface="Times New Roman" panose="02020603050405020304" pitchFamily="18" charset="0"/>
            </a:endParaRPr>
          </a:p>
          <a:p>
            <a:pPr marL="342900" lvl="0" indent="-342900" defTabSz="914400" eaLnBrk="0" fontAlgn="base" hangingPunct="0">
              <a:spcBef>
                <a:spcPct val="20000"/>
              </a:spcBef>
              <a:spcAft>
                <a:spcPct val="0"/>
              </a:spcAft>
              <a:buFont typeface="Arial" panose="020B0604020202020204" pitchFamily="34" charset="0"/>
              <a:buChar char="•"/>
            </a:pPr>
            <a:r>
              <a:rPr lang="en-US" sz="2400" b="1" dirty="0">
                <a:solidFill>
                  <a:srgbClr val="0070C0"/>
                </a:solidFill>
                <a:effectLst/>
                <a:ea typeface="Times New Roman" panose="02020603050405020304" pitchFamily="18" charset="0"/>
              </a:rPr>
              <a:t>The principle involved is that of a decreasing term assurance in which the sum assured reduces each year as the hirer or debtor repays his loan plus any interest due.</a:t>
            </a:r>
          </a:p>
        </p:txBody>
      </p:sp>
      <p:sp>
        <p:nvSpPr>
          <p:cNvPr id="7" name="TextBox 6"/>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22</a:t>
            </a:fld>
            <a:endParaRPr lang="en-US" sz="1600" dirty="0">
              <a:solidFill>
                <a:srgbClr val="181838"/>
              </a:solidFill>
              <a:latin typeface="Arial"/>
              <a:cs typeface="Arial"/>
            </a:endParaRPr>
          </a:p>
        </p:txBody>
      </p:sp>
      <p:sp>
        <p:nvSpPr>
          <p:cNvPr id="8" name="Title 1"/>
          <p:cNvSpPr txBox="1">
            <a:spLocks/>
          </p:cNvSpPr>
          <p:nvPr/>
        </p:nvSpPr>
        <p:spPr>
          <a:xfrm>
            <a:off x="0" y="0"/>
            <a:ext cx="9144000" cy="618979"/>
          </a:xfrm>
          <a:prstGeom prst="rect">
            <a:avLst/>
          </a:prstGeom>
        </p:spPr>
        <p:txBody>
          <a:bodyPr vert="horz" lIns="0" tIns="0" rIns="0" bIns="0" rtlCol="0" anchor="t" anchorCtr="0">
            <a:normAutofit fontScale="62500" lnSpcReduction="2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800" b="1" dirty="0">
                <a:solidFill>
                  <a:srgbClr val="181838"/>
                </a:solidFill>
                <a:latin typeface="+mj-lt"/>
                <a:ea typeface="+mj-ea"/>
                <a:cs typeface="Arial MT Bd"/>
              </a:rPr>
              <a:t>  </a:t>
            </a:r>
            <a:r>
              <a:rPr lang="en-US" sz="4000" b="1" dirty="0">
                <a:solidFill>
                  <a:srgbClr val="181838"/>
                </a:solidFill>
                <a:latin typeface="+mj-lt"/>
                <a:ea typeface="+mj-ea"/>
                <a:cs typeface="Arial MT Bd"/>
              </a:rPr>
              <a:t> How Life Insurance Can be Used as a Protection Mechanism for Food Producers (Cont’d)</a:t>
            </a:r>
            <a:endParaRPr kumimoji="0" lang="en-US" sz="4000" b="0" i="0" u="none" strike="noStrike" kern="1200" cap="none" spc="0" normalizeH="0" baseline="0" noProof="0" dirty="0">
              <a:ln>
                <a:noFill/>
              </a:ln>
              <a:solidFill>
                <a:srgbClr val="181838"/>
              </a:solidFill>
              <a:effectLst/>
              <a:uLnTx/>
              <a:uFillTx/>
              <a:latin typeface="+mj-lt"/>
              <a:ea typeface="+mj-ea"/>
              <a:cs typeface="Arial MT Bd"/>
            </a:endParaRPr>
          </a:p>
        </p:txBody>
      </p:sp>
      <p:pic>
        <p:nvPicPr>
          <p:cNvPr id="13" name="Picture 12" descr="Africa-Re-Logo-MONO-MASTER-2.png"/>
          <p:cNvPicPr>
            <a:picLocks noChangeAspect="1"/>
          </p:cNvPicPr>
          <p:nvPr/>
        </p:nvPicPr>
        <p:blipFill>
          <a:blip r:embed="rId2"/>
          <a:stretch>
            <a:fillRect/>
          </a:stretch>
        </p:blipFill>
        <p:spPr>
          <a:xfrm>
            <a:off x="6271939" y="6308577"/>
            <a:ext cx="1847356" cy="394103"/>
          </a:xfrm>
          <a:prstGeom prst="rect">
            <a:avLst/>
          </a:prstGeom>
        </p:spPr>
      </p:pic>
      <p:cxnSp>
        <p:nvCxnSpPr>
          <p:cNvPr id="2" name="Straight Connector 1">
            <a:extLst>
              <a:ext uri="{FF2B5EF4-FFF2-40B4-BE49-F238E27FC236}">
                <a16:creationId xmlns:a16="http://schemas.microsoft.com/office/drawing/2014/main" id="{1FB21A8B-B2EA-E383-7317-136E64B94710}"/>
              </a:ext>
            </a:extLst>
          </p:cNvPr>
          <p:cNvCxnSpPr/>
          <p:nvPr/>
        </p:nvCxnSpPr>
        <p:spPr>
          <a:xfrm>
            <a:off x="95250" y="666957"/>
            <a:ext cx="8877300" cy="0"/>
          </a:xfrm>
          <a:prstGeom prst="line">
            <a:avLst/>
          </a:prstGeom>
          <a:ln>
            <a:solidFill>
              <a:schemeClr val="tx1">
                <a:lumMod val="75000"/>
                <a:lumOff val="25000"/>
              </a:schemeClr>
            </a:solidFill>
          </a:ln>
        </p:spPr>
        <p:style>
          <a:lnRef idx="3">
            <a:schemeClr val="dk1"/>
          </a:lnRef>
          <a:fillRef idx="0">
            <a:schemeClr val="dk1"/>
          </a:fillRef>
          <a:effectRef idx="2">
            <a:schemeClr val="dk1"/>
          </a:effectRef>
          <a:fontRef idx="minor">
            <a:schemeClr val="tx1"/>
          </a:fontRef>
        </p:style>
      </p:cxnSp>
      <p:pic>
        <p:nvPicPr>
          <p:cNvPr id="9" name="Picture 8" descr="A picture containing symbol, logo, circle&#10;&#10;Description automatically generated">
            <a:extLst>
              <a:ext uri="{FF2B5EF4-FFF2-40B4-BE49-F238E27FC236}">
                <a16:creationId xmlns:a16="http://schemas.microsoft.com/office/drawing/2014/main" id="{F9BEDFDF-0508-49B6-98D1-6648EC8BD79D}"/>
              </a:ext>
            </a:extLst>
          </p:cNvPr>
          <p:cNvPicPr>
            <a:picLocks noChangeAspect="1"/>
          </p:cNvPicPr>
          <p:nvPr/>
        </p:nvPicPr>
        <p:blipFill>
          <a:blip r:embed="rId3"/>
          <a:stretch>
            <a:fillRect/>
          </a:stretch>
        </p:blipFill>
        <p:spPr>
          <a:xfrm>
            <a:off x="386862" y="6111577"/>
            <a:ext cx="870857" cy="761999"/>
          </a:xfrm>
          <a:prstGeom prst="rect">
            <a:avLst/>
          </a:prstGeom>
        </p:spPr>
      </p:pic>
    </p:spTree>
    <p:extLst>
      <p:ext uri="{BB962C8B-B14F-4D97-AF65-F5344CB8AC3E}">
        <p14:creationId xmlns:p14="http://schemas.microsoft.com/office/powerpoint/2010/main" val="31145847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0" y="618979"/>
            <a:ext cx="9144000" cy="5508173"/>
          </a:xfrm>
          <a:prstGeom prst="rect">
            <a:avLst/>
          </a:prstGeom>
        </p:spPr>
        <p:txBody>
          <a:bodyPr vert="horz" lIns="0" tIns="0" rIns="0" bIns="0" rtlCol="0" anchor="t" anchorCtr="0">
            <a:noAutofit/>
          </a:bodyPr>
          <a:lstStyle/>
          <a:p>
            <a:pPr lvl="0" defTabSz="914400" eaLnBrk="0" fontAlgn="base" hangingPunct="0">
              <a:spcBef>
                <a:spcPct val="20000"/>
              </a:spcBef>
              <a:spcAft>
                <a:spcPct val="0"/>
              </a:spcAft>
            </a:pPr>
            <a:r>
              <a:rPr lang="en-US" altLang="en-US" sz="2400" b="1" dirty="0">
                <a:solidFill>
                  <a:srgbClr val="0070C0"/>
                </a:solidFill>
                <a:cs typeface="Arial" panose="020B0604020202020204" pitchFamily="34" charset="0"/>
              </a:rPr>
              <a:t>C) Financial Security:</a:t>
            </a:r>
          </a:p>
          <a:p>
            <a:pPr marL="342900" lvl="0" indent="-342900" defTabSz="914400" eaLnBrk="0" fontAlgn="base" hangingPunct="0">
              <a:spcBef>
                <a:spcPct val="20000"/>
              </a:spcBef>
              <a:spcAft>
                <a:spcPct val="0"/>
              </a:spcAft>
              <a:buFont typeface="Arial" panose="020B0604020202020204" pitchFamily="34" charset="0"/>
              <a:buChar char="•"/>
            </a:pPr>
            <a:r>
              <a:rPr lang="en-US" altLang="en-US" sz="2400" b="1" dirty="0">
                <a:solidFill>
                  <a:srgbClr val="0070C0"/>
                </a:solidFill>
                <a:cs typeface="Arial" panose="020B0604020202020204" pitchFamily="34" charset="0"/>
              </a:rPr>
              <a:t>Life assurance can generally offer adequate financial protection to the family members of the food producers in the event of premature death of the food producers. </a:t>
            </a:r>
          </a:p>
          <a:p>
            <a:pPr marL="342900" lvl="0" indent="-342900" defTabSz="914400" eaLnBrk="0" fontAlgn="base" hangingPunct="0">
              <a:spcBef>
                <a:spcPct val="20000"/>
              </a:spcBef>
              <a:spcAft>
                <a:spcPct val="0"/>
              </a:spcAft>
              <a:buFont typeface="Arial" panose="020B0604020202020204" pitchFamily="34" charset="0"/>
              <a:buChar char="•"/>
            </a:pPr>
            <a:endParaRPr lang="en-US" altLang="en-US" sz="2400" b="1" dirty="0">
              <a:solidFill>
                <a:srgbClr val="0070C0"/>
              </a:solidFill>
              <a:cs typeface="Arial" panose="020B0604020202020204" pitchFamily="34" charset="0"/>
            </a:endParaRPr>
          </a:p>
          <a:p>
            <a:pPr marL="342900" lvl="0" indent="-342900" defTabSz="914400" eaLnBrk="0" fontAlgn="base" hangingPunct="0">
              <a:spcBef>
                <a:spcPct val="20000"/>
              </a:spcBef>
              <a:spcAft>
                <a:spcPct val="0"/>
              </a:spcAft>
              <a:buFont typeface="Arial" panose="020B0604020202020204" pitchFamily="34" charset="0"/>
              <a:buChar char="•"/>
            </a:pPr>
            <a:r>
              <a:rPr lang="en-US" altLang="en-US" sz="2400" b="1" dirty="0">
                <a:solidFill>
                  <a:srgbClr val="0070C0"/>
                </a:solidFill>
                <a:cs typeface="Arial" panose="020B0604020202020204" pitchFamily="34" charset="0"/>
              </a:rPr>
              <a:t>This will enable the dependents of food producers to have access to funds (i.e. sum assured payable by the life insurance company) to start a new life after the demise of the breadwinners (i.e. food producers). </a:t>
            </a:r>
          </a:p>
          <a:p>
            <a:pPr marL="342900" lvl="0" indent="-342900" defTabSz="914400" eaLnBrk="0" fontAlgn="base" hangingPunct="0">
              <a:spcBef>
                <a:spcPct val="20000"/>
              </a:spcBef>
              <a:spcAft>
                <a:spcPct val="0"/>
              </a:spcAft>
              <a:buFont typeface="Arial" panose="020B0604020202020204" pitchFamily="34" charset="0"/>
              <a:buChar char="•"/>
            </a:pPr>
            <a:endParaRPr lang="en-US" altLang="en-US" sz="2400" b="1" dirty="0">
              <a:solidFill>
                <a:srgbClr val="0070C0"/>
              </a:solidFill>
              <a:cs typeface="Arial" panose="020B0604020202020204" pitchFamily="34" charset="0"/>
            </a:endParaRPr>
          </a:p>
          <a:p>
            <a:pPr marL="342900" indent="-342900" defTabSz="914400" eaLnBrk="0" fontAlgn="base" hangingPunct="0">
              <a:spcBef>
                <a:spcPct val="20000"/>
              </a:spcBef>
              <a:spcAft>
                <a:spcPct val="0"/>
              </a:spcAft>
              <a:buFont typeface="Arial" panose="020B0604020202020204" pitchFamily="34" charset="0"/>
              <a:buChar char="•"/>
            </a:pPr>
            <a:r>
              <a:rPr lang="en-US" altLang="en-US" sz="2400" b="1" dirty="0">
                <a:solidFill>
                  <a:srgbClr val="0070C0"/>
                </a:solidFill>
                <a:cs typeface="Arial" panose="020B0604020202020204" pitchFamily="34" charset="0"/>
              </a:rPr>
              <a:t>The are various life insurance products which may serve as a protection mechanism for financial security for the food producers – ORDINARY TERM, WHOLE LIFE AND FAMILY INCOME LIFE ASSURANCE POLICIES ETC. </a:t>
            </a:r>
          </a:p>
          <a:p>
            <a:pPr defTabSz="914400" eaLnBrk="0" fontAlgn="base" hangingPunct="0">
              <a:spcBef>
                <a:spcPct val="20000"/>
              </a:spcBef>
              <a:spcAft>
                <a:spcPct val="0"/>
              </a:spcAft>
            </a:pPr>
            <a:endParaRPr lang="en-US" altLang="en-US" sz="2400" b="1" dirty="0">
              <a:solidFill>
                <a:srgbClr val="0070C0"/>
              </a:solidFill>
              <a:cs typeface="Arial" panose="020B0604020202020204" pitchFamily="34" charset="0"/>
            </a:endParaRPr>
          </a:p>
          <a:p>
            <a:pPr marL="342900" indent="-342900" defTabSz="914400" eaLnBrk="0" fontAlgn="base" hangingPunct="0">
              <a:spcBef>
                <a:spcPct val="20000"/>
              </a:spcBef>
              <a:spcAft>
                <a:spcPct val="0"/>
              </a:spcAft>
              <a:buFont typeface="Arial" panose="020B0604020202020204" pitchFamily="34" charset="0"/>
              <a:buChar char="•"/>
            </a:pPr>
            <a:endParaRPr lang="en-US" altLang="en-US" sz="2400" b="1" dirty="0">
              <a:solidFill>
                <a:srgbClr val="0070C0"/>
              </a:solidFill>
              <a:cs typeface="Arial" panose="020B0604020202020204" pitchFamily="34" charset="0"/>
            </a:endParaRPr>
          </a:p>
          <a:p>
            <a:pPr marL="342900" lvl="0" indent="-342900" defTabSz="914400" eaLnBrk="0" fontAlgn="base" hangingPunct="0">
              <a:spcBef>
                <a:spcPct val="20000"/>
              </a:spcBef>
              <a:spcAft>
                <a:spcPct val="0"/>
              </a:spcAft>
              <a:buFont typeface="Arial" panose="020B0604020202020204" pitchFamily="34" charset="0"/>
              <a:buChar char="•"/>
            </a:pPr>
            <a:endParaRPr lang="en-US" altLang="en-US" sz="2400" b="1" dirty="0">
              <a:solidFill>
                <a:srgbClr val="0070C0"/>
              </a:solidFill>
              <a:cs typeface="Arial" panose="020B0604020202020204" pitchFamily="34" charset="0"/>
            </a:endParaRPr>
          </a:p>
        </p:txBody>
      </p:sp>
      <p:sp>
        <p:nvSpPr>
          <p:cNvPr id="7" name="TextBox 6"/>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23</a:t>
            </a:fld>
            <a:endParaRPr lang="en-US" sz="1600" dirty="0">
              <a:solidFill>
                <a:srgbClr val="181838"/>
              </a:solidFill>
              <a:latin typeface="Arial"/>
              <a:cs typeface="Arial"/>
            </a:endParaRPr>
          </a:p>
        </p:txBody>
      </p:sp>
      <p:sp>
        <p:nvSpPr>
          <p:cNvPr id="8" name="Title 1"/>
          <p:cNvSpPr txBox="1">
            <a:spLocks/>
          </p:cNvSpPr>
          <p:nvPr/>
        </p:nvSpPr>
        <p:spPr>
          <a:xfrm>
            <a:off x="0" y="0"/>
            <a:ext cx="9144000" cy="618979"/>
          </a:xfrm>
          <a:prstGeom prst="rect">
            <a:avLst/>
          </a:prstGeom>
        </p:spPr>
        <p:txBody>
          <a:bodyPr vert="horz" lIns="0" tIns="0" rIns="0" bIns="0" rtlCol="0" anchor="t" anchorCtr="0">
            <a:normAutofit fontScale="62500" lnSpcReduction="2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800" b="1" dirty="0">
                <a:solidFill>
                  <a:srgbClr val="181838"/>
                </a:solidFill>
                <a:latin typeface="+mj-lt"/>
                <a:ea typeface="+mj-ea"/>
                <a:cs typeface="Arial MT Bd"/>
              </a:rPr>
              <a:t>  </a:t>
            </a:r>
            <a:r>
              <a:rPr lang="en-US" sz="4000" b="1" dirty="0">
                <a:solidFill>
                  <a:srgbClr val="181838"/>
                </a:solidFill>
                <a:latin typeface="+mj-lt"/>
                <a:ea typeface="+mj-ea"/>
                <a:cs typeface="Arial MT Bd"/>
              </a:rPr>
              <a:t> How Life Insurance Can be Used as a Protection Mechanism for Food Producers (Cont’d)</a:t>
            </a:r>
            <a:endParaRPr kumimoji="0" lang="en-US" sz="4000" b="0" i="0" u="none" strike="noStrike" kern="1200" cap="none" spc="0" normalizeH="0" baseline="0" noProof="0" dirty="0">
              <a:ln>
                <a:noFill/>
              </a:ln>
              <a:solidFill>
                <a:srgbClr val="181838"/>
              </a:solidFill>
              <a:effectLst/>
              <a:uLnTx/>
              <a:uFillTx/>
              <a:latin typeface="+mj-lt"/>
              <a:ea typeface="+mj-ea"/>
              <a:cs typeface="Arial MT Bd"/>
            </a:endParaRPr>
          </a:p>
        </p:txBody>
      </p:sp>
      <p:pic>
        <p:nvPicPr>
          <p:cNvPr id="13" name="Picture 12" descr="Africa-Re-Logo-MONO-MASTER-2.png"/>
          <p:cNvPicPr>
            <a:picLocks noChangeAspect="1"/>
          </p:cNvPicPr>
          <p:nvPr/>
        </p:nvPicPr>
        <p:blipFill>
          <a:blip r:embed="rId2"/>
          <a:stretch>
            <a:fillRect/>
          </a:stretch>
        </p:blipFill>
        <p:spPr>
          <a:xfrm>
            <a:off x="6170912" y="6239021"/>
            <a:ext cx="1847356" cy="394103"/>
          </a:xfrm>
          <a:prstGeom prst="rect">
            <a:avLst/>
          </a:prstGeom>
        </p:spPr>
      </p:pic>
      <p:cxnSp>
        <p:nvCxnSpPr>
          <p:cNvPr id="2" name="Straight Connector 1">
            <a:extLst>
              <a:ext uri="{FF2B5EF4-FFF2-40B4-BE49-F238E27FC236}">
                <a16:creationId xmlns:a16="http://schemas.microsoft.com/office/drawing/2014/main" id="{A209C7B0-5693-5517-36A2-81B0CF719740}"/>
              </a:ext>
            </a:extLst>
          </p:cNvPr>
          <p:cNvCxnSpPr/>
          <p:nvPr/>
        </p:nvCxnSpPr>
        <p:spPr>
          <a:xfrm>
            <a:off x="95250" y="666957"/>
            <a:ext cx="8877300" cy="0"/>
          </a:xfrm>
          <a:prstGeom prst="line">
            <a:avLst/>
          </a:prstGeom>
          <a:ln>
            <a:solidFill>
              <a:schemeClr val="tx1">
                <a:lumMod val="75000"/>
                <a:lumOff val="25000"/>
              </a:schemeClr>
            </a:solidFill>
          </a:ln>
        </p:spPr>
        <p:style>
          <a:lnRef idx="3">
            <a:schemeClr val="dk1"/>
          </a:lnRef>
          <a:fillRef idx="0">
            <a:schemeClr val="dk1"/>
          </a:fillRef>
          <a:effectRef idx="2">
            <a:schemeClr val="dk1"/>
          </a:effectRef>
          <a:fontRef idx="minor">
            <a:schemeClr val="tx1"/>
          </a:fontRef>
        </p:style>
      </p:cxnSp>
      <p:pic>
        <p:nvPicPr>
          <p:cNvPr id="9" name="Picture 8" descr="A picture containing symbol, logo, circle&#10;&#10;Description automatically generated">
            <a:extLst>
              <a:ext uri="{FF2B5EF4-FFF2-40B4-BE49-F238E27FC236}">
                <a16:creationId xmlns:a16="http://schemas.microsoft.com/office/drawing/2014/main" id="{9257DD2E-BE0D-4F43-909C-48A2A6D2248A}"/>
              </a:ext>
            </a:extLst>
          </p:cNvPr>
          <p:cNvPicPr>
            <a:picLocks noChangeAspect="1"/>
          </p:cNvPicPr>
          <p:nvPr/>
        </p:nvPicPr>
        <p:blipFill>
          <a:blip r:embed="rId3"/>
          <a:stretch>
            <a:fillRect/>
          </a:stretch>
        </p:blipFill>
        <p:spPr>
          <a:xfrm>
            <a:off x="254875" y="6139712"/>
            <a:ext cx="870857" cy="761999"/>
          </a:xfrm>
          <a:prstGeom prst="rect">
            <a:avLst/>
          </a:prstGeom>
        </p:spPr>
      </p:pic>
    </p:spTree>
    <p:extLst>
      <p:ext uri="{BB962C8B-B14F-4D97-AF65-F5344CB8AC3E}">
        <p14:creationId xmlns:p14="http://schemas.microsoft.com/office/powerpoint/2010/main" val="23265410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0" y="618979"/>
            <a:ext cx="9144000" cy="5508173"/>
          </a:xfrm>
          <a:prstGeom prst="rect">
            <a:avLst/>
          </a:prstGeom>
        </p:spPr>
        <p:txBody>
          <a:bodyPr vert="horz" lIns="0" tIns="0" rIns="0" bIns="0" rtlCol="0" anchor="t" anchorCtr="0">
            <a:noAutofit/>
          </a:bodyPr>
          <a:lstStyle/>
          <a:p>
            <a:pPr marL="342900" indent="-342900" defTabSz="914400" eaLnBrk="0" fontAlgn="base" hangingPunct="0">
              <a:spcBef>
                <a:spcPct val="20000"/>
              </a:spcBef>
              <a:spcAft>
                <a:spcPct val="0"/>
              </a:spcAft>
              <a:buFont typeface="Arial" panose="020B0604020202020204" pitchFamily="34" charset="0"/>
              <a:buChar char="•"/>
            </a:pPr>
            <a:r>
              <a:rPr lang="en-US" altLang="en-US" sz="2400" b="1" dirty="0">
                <a:solidFill>
                  <a:srgbClr val="0070C0"/>
                </a:solidFill>
                <a:cs typeface="Arial" panose="020B0604020202020204" pitchFamily="34" charset="0"/>
              </a:rPr>
              <a:t>Food producers can also make provisions for their retirement income for old age using different life insurance products – Deferred Annuities and Pure Endowments.</a:t>
            </a:r>
          </a:p>
        </p:txBody>
      </p:sp>
      <p:sp>
        <p:nvSpPr>
          <p:cNvPr id="7" name="TextBox 6"/>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24</a:t>
            </a:fld>
            <a:endParaRPr lang="en-US" sz="1600" dirty="0">
              <a:solidFill>
                <a:srgbClr val="181838"/>
              </a:solidFill>
              <a:latin typeface="Arial"/>
              <a:cs typeface="Arial"/>
            </a:endParaRPr>
          </a:p>
        </p:txBody>
      </p:sp>
      <p:sp>
        <p:nvSpPr>
          <p:cNvPr id="8" name="Title 1"/>
          <p:cNvSpPr txBox="1">
            <a:spLocks/>
          </p:cNvSpPr>
          <p:nvPr/>
        </p:nvSpPr>
        <p:spPr>
          <a:xfrm>
            <a:off x="0" y="0"/>
            <a:ext cx="9144000" cy="618979"/>
          </a:xfrm>
          <a:prstGeom prst="rect">
            <a:avLst/>
          </a:prstGeom>
        </p:spPr>
        <p:txBody>
          <a:bodyPr vert="horz" lIns="0" tIns="0" rIns="0" bIns="0" rtlCol="0" anchor="t" anchorCtr="0">
            <a:normAutofit fontScale="62500" lnSpcReduction="2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800" b="1" dirty="0">
                <a:solidFill>
                  <a:srgbClr val="181838"/>
                </a:solidFill>
                <a:latin typeface="+mj-lt"/>
                <a:ea typeface="+mj-ea"/>
                <a:cs typeface="Arial MT Bd"/>
              </a:rPr>
              <a:t>  </a:t>
            </a:r>
            <a:r>
              <a:rPr lang="en-US" sz="4000" b="1" dirty="0">
                <a:solidFill>
                  <a:srgbClr val="181838"/>
                </a:solidFill>
                <a:latin typeface="+mj-lt"/>
                <a:ea typeface="+mj-ea"/>
                <a:cs typeface="Arial MT Bd"/>
              </a:rPr>
              <a:t> How Life Insurance Can be Used as a Protection Mechanism for Food Producers (Cont’d)</a:t>
            </a:r>
            <a:endParaRPr kumimoji="0" lang="en-US" sz="4000" b="0" i="0" u="none" strike="noStrike" kern="1200" cap="none" spc="0" normalizeH="0" baseline="0" noProof="0" dirty="0">
              <a:ln>
                <a:noFill/>
              </a:ln>
              <a:solidFill>
                <a:srgbClr val="181838"/>
              </a:solidFill>
              <a:effectLst/>
              <a:uLnTx/>
              <a:uFillTx/>
              <a:latin typeface="+mj-lt"/>
              <a:ea typeface="+mj-ea"/>
              <a:cs typeface="Arial MT Bd"/>
            </a:endParaRPr>
          </a:p>
        </p:txBody>
      </p:sp>
      <p:pic>
        <p:nvPicPr>
          <p:cNvPr id="13" name="Picture 12" descr="Africa-Re-Logo-MONO-MASTER-2.png"/>
          <p:cNvPicPr>
            <a:picLocks noChangeAspect="1"/>
          </p:cNvPicPr>
          <p:nvPr/>
        </p:nvPicPr>
        <p:blipFill>
          <a:blip r:embed="rId2"/>
          <a:stretch>
            <a:fillRect/>
          </a:stretch>
        </p:blipFill>
        <p:spPr>
          <a:xfrm>
            <a:off x="6271939" y="6238930"/>
            <a:ext cx="1847356" cy="394103"/>
          </a:xfrm>
          <a:prstGeom prst="rect">
            <a:avLst/>
          </a:prstGeom>
        </p:spPr>
      </p:pic>
      <p:cxnSp>
        <p:nvCxnSpPr>
          <p:cNvPr id="2" name="Straight Connector 1">
            <a:extLst>
              <a:ext uri="{FF2B5EF4-FFF2-40B4-BE49-F238E27FC236}">
                <a16:creationId xmlns:a16="http://schemas.microsoft.com/office/drawing/2014/main" id="{A209C7B0-5693-5517-36A2-81B0CF719740}"/>
              </a:ext>
            </a:extLst>
          </p:cNvPr>
          <p:cNvCxnSpPr/>
          <p:nvPr/>
        </p:nvCxnSpPr>
        <p:spPr>
          <a:xfrm>
            <a:off x="95250" y="666957"/>
            <a:ext cx="8877300" cy="0"/>
          </a:xfrm>
          <a:prstGeom prst="line">
            <a:avLst/>
          </a:prstGeom>
          <a:ln>
            <a:solidFill>
              <a:schemeClr val="tx1">
                <a:lumMod val="75000"/>
                <a:lumOff val="25000"/>
              </a:schemeClr>
            </a:solidFill>
          </a:ln>
        </p:spPr>
        <p:style>
          <a:lnRef idx="3">
            <a:schemeClr val="dk1"/>
          </a:lnRef>
          <a:fillRef idx="0">
            <a:schemeClr val="dk1"/>
          </a:fillRef>
          <a:effectRef idx="2">
            <a:schemeClr val="dk1"/>
          </a:effectRef>
          <a:fontRef idx="minor">
            <a:schemeClr val="tx1"/>
          </a:fontRef>
        </p:style>
      </p:cxnSp>
      <p:pic>
        <p:nvPicPr>
          <p:cNvPr id="9" name="Picture 8" descr="A picture containing symbol, logo, circle&#10;&#10;Description automatically generated">
            <a:extLst>
              <a:ext uri="{FF2B5EF4-FFF2-40B4-BE49-F238E27FC236}">
                <a16:creationId xmlns:a16="http://schemas.microsoft.com/office/drawing/2014/main" id="{D49F3B7E-C20B-4D12-AD99-6AFF7E35A136}"/>
              </a:ext>
            </a:extLst>
          </p:cNvPr>
          <p:cNvPicPr>
            <a:picLocks noChangeAspect="1"/>
          </p:cNvPicPr>
          <p:nvPr/>
        </p:nvPicPr>
        <p:blipFill>
          <a:blip r:embed="rId3"/>
          <a:stretch>
            <a:fillRect/>
          </a:stretch>
        </p:blipFill>
        <p:spPr>
          <a:xfrm>
            <a:off x="153848" y="6096854"/>
            <a:ext cx="870857" cy="761999"/>
          </a:xfrm>
          <a:prstGeom prst="rect">
            <a:avLst/>
          </a:prstGeom>
        </p:spPr>
      </p:pic>
    </p:spTree>
    <p:extLst>
      <p:ext uri="{BB962C8B-B14F-4D97-AF65-F5344CB8AC3E}">
        <p14:creationId xmlns:p14="http://schemas.microsoft.com/office/powerpoint/2010/main" val="2832336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0" y="798943"/>
            <a:ext cx="9144000" cy="5508173"/>
          </a:xfrm>
          <a:prstGeom prst="rect">
            <a:avLst/>
          </a:prstGeom>
        </p:spPr>
        <p:txBody>
          <a:bodyPr vert="horz" lIns="0" tIns="0" rIns="0" bIns="0" rtlCol="0" anchor="t" anchorCtr="0">
            <a:noAutofit/>
          </a:bodyPr>
          <a:lstStyle/>
          <a:p>
            <a:pPr lvl="0" defTabSz="914400" eaLnBrk="0" fontAlgn="base" hangingPunct="0">
              <a:spcBef>
                <a:spcPct val="20000"/>
              </a:spcBef>
              <a:spcAft>
                <a:spcPct val="0"/>
              </a:spcAft>
            </a:pPr>
            <a:r>
              <a:rPr lang="en-US" altLang="en-US" sz="2400" b="1" dirty="0">
                <a:solidFill>
                  <a:srgbClr val="0070C0"/>
                </a:solidFill>
                <a:cs typeface="Arial" panose="020B0604020202020204" pitchFamily="34" charset="0"/>
              </a:rPr>
              <a:t>D) Income Replacement:</a:t>
            </a:r>
          </a:p>
          <a:p>
            <a:pPr marL="342900" lvl="0" indent="-342900" defTabSz="914400" eaLnBrk="0" fontAlgn="base" hangingPunct="0">
              <a:spcBef>
                <a:spcPct val="20000"/>
              </a:spcBef>
              <a:spcAft>
                <a:spcPct val="0"/>
              </a:spcAft>
              <a:buFont typeface="Arial" panose="020B0604020202020204" pitchFamily="34" charset="0"/>
              <a:buChar char="•"/>
            </a:pPr>
            <a:endParaRPr lang="en-US" altLang="en-US" sz="2400" b="1" dirty="0">
              <a:solidFill>
                <a:srgbClr val="0070C0"/>
              </a:solidFill>
              <a:cs typeface="Arial" panose="020B0604020202020204" pitchFamily="34" charset="0"/>
            </a:endParaRPr>
          </a:p>
          <a:p>
            <a:pPr marL="342900" lvl="0" indent="-342900" defTabSz="914400" eaLnBrk="0" fontAlgn="base" hangingPunct="0">
              <a:spcBef>
                <a:spcPct val="20000"/>
              </a:spcBef>
              <a:spcAft>
                <a:spcPct val="0"/>
              </a:spcAft>
              <a:buFont typeface="Arial" panose="020B0604020202020204" pitchFamily="34" charset="0"/>
              <a:buChar char="•"/>
            </a:pPr>
            <a:r>
              <a:rPr lang="en-US" altLang="en-US" sz="2400" b="1" dirty="0">
                <a:solidFill>
                  <a:srgbClr val="0070C0"/>
                </a:solidFill>
                <a:cs typeface="Arial" panose="020B0604020202020204" pitchFamily="34" charset="0"/>
              </a:rPr>
              <a:t>Life insurance can serve as a source of income replacement for food producers and/or their members of staff in the event of any of them becoming disabled or </a:t>
            </a:r>
            <a:r>
              <a:rPr lang="en-US" altLang="en-US" sz="2400" b="1" dirty="0" err="1">
                <a:solidFill>
                  <a:srgbClr val="0070C0"/>
                </a:solidFill>
                <a:cs typeface="Arial" panose="020B0604020202020204" pitchFamily="34" charset="0"/>
              </a:rPr>
              <a:t>incapacited</a:t>
            </a:r>
            <a:r>
              <a:rPr lang="en-US" altLang="en-US" sz="2400" b="1" dirty="0">
                <a:solidFill>
                  <a:srgbClr val="0070C0"/>
                </a:solidFill>
                <a:cs typeface="Arial" panose="020B0604020202020204" pitchFamily="34" charset="0"/>
              </a:rPr>
              <a:t> or dead as a result of an accident or certain specified sicknesses or diseases.</a:t>
            </a:r>
          </a:p>
          <a:p>
            <a:pPr marL="342900" indent="-342900" defTabSz="914400" eaLnBrk="0" fontAlgn="base" hangingPunct="0">
              <a:spcBef>
                <a:spcPct val="20000"/>
              </a:spcBef>
              <a:spcAft>
                <a:spcPct val="0"/>
              </a:spcAft>
              <a:buFont typeface="Arial" panose="020B0604020202020204" pitchFamily="34" charset="0"/>
              <a:buChar char="•"/>
            </a:pPr>
            <a:endParaRPr lang="en-US" altLang="en-US" sz="2400" b="1" dirty="0">
              <a:solidFill>
                <a:srgbClr val="7030A0"/>
              </a:solidFill>
              <a:cs typeface="Arial" panose="020B0604020202020204" pitchFamily="34" charset="0"/>
            </a:endParaRPr>
          </a:p>
          <a:p>
            <a:pPr marL="342900" indent="-342900" defTabSz="914400" eaLnBrk="0" fontAlgn="base" hangingPunct="0">
              <a:spcBef>
                <a:spcPct val="20000"/>
              </a:spcBef>
              <a:spcAft>
                <a:spcPct val="0"/>
              </a:spcAft>
              <a:buFont typeface="Arial" panose="020B0604020202020204" pitchFamily="34" charset="0"/>
              <a:buChar char="•"/>
            </a:pPr>
            <a:r>
              <a:rPr lang="en-US" altLang="en-US" sz="2400" b="1" dirty="0">
                <a:solidFill>
                  <a:srgbClr val="0070C0"/>
                </a:solidFill>
                <a:cs typeface="Arial" panose="020B0604020202020204" pitchFamily="34" charset="0"/>
              </a:rPr>
              <a:t>Life Insurance is a good provision for farmers and their employees in case of disability which they are prone to.</a:t>
            </a:r>
          </a:p>
          <a:p>
            <a:pPr lvl="0" defTabSz="914400" eaLnBrk="0" fontAlgn="base" hangingPunct="0">
              <a:spcBef>
                <a:spcPct val="20000"/>
              </a:spcBef>
              <a:spcAft>
                <a:spcPct val="0"/>
              </a:spcAft>
            </a:pPr>
            <a:r>
              <a:rPr lang="en-US" altLang="en-US" sz="2400" b="1" dirty="0">
                <a:solidFill>
                  <a:srgbClr val="0070C0"/>
                </a:solidFill>
                <a:cs typeface="Arial" panose="020B0604020202020204" pitchFamily="34" charset="0"/>
              </a:rPr>
              <a:t> </a:t>
            </a:r>
          </a:p>
          <a:p>
            <a:pPr marL="342900" lvl="0" indent="-342900" defTabSz="914400" eaLnBrk="0" fontAlgn="base" hangingPunct="0">
              <a:spcBef>
                <a:spcPct val="20000"/>
              </a:spcBef>
              <a:spcAft>
                <a:spcPct val="0"/>
              </a:spcAft>
              <a:buFont typeface="Arial" panose="020B0604020202020204" pitchFamily="34" charset="0"/>
              <a:buChar char="•"/>
            </a:pPr>
            <a:r>
              <a:rPr lang="en-US" altLang="en-US" sz="2400" b="1" dirty="0">
                <a:solidFill>
                  <a:srgbClr val="0070C0"/>
                </a:solidFill>
                <a:cs typeface="Arial" panose="020B0604020202020204" pitchFamily="34" charset="0"/>
              </a:rPr>
              <a:t>The main life insurance products to serve as a protection mechanism for the income replacement for the food producers are – PERSONAL ACCIDENT &amp; PERMANENT HEALTH INSURANCE POLICY</a:t>
            </a:r>
          </a:p>
          <a:p>
            <a:pPr marL="342900" lvl="0" indent="-342900" defTabSz="914400" eaLnBrk="0" fontAlgn="base" hangingPunct="0">
              <a:spcBef>
                <a:spcPct val="20000"/>
              </a:spcBef>
              <a:spcAft>
                <a:spcPct val="0"/>
              </a:spcAft>
              <a:buFont typeface="Arial" panose="020B0604020202020204" pitchFamily="34" charset="0"/>
              <a:buChar char="•"/>
            </a:pPr>
            <a:endParaRPr lang="en-US" altLang="en-US" sz="2400" b="1" dirty="0">
              <a:solidFill>
                <a:srgbClr val="0070C0"/>
              </a:solidFill>
              <a:cs typeface="Arial" panose="020B0604020202020204" pitchFamily="34" charset="0"/>
            </a:endParaRPr>
          </a:p>
        </p:txBody>
      </p:sp>
      <p:sp>
        <p:nvSpPr>
          <p:cNvPr id="7" name="TextBox 6"/>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25</a:t>
            </a:fld>
            <a:endParaRPr lang="en-US" sz="1600" dirty="0">
              <a:solidFill>
                <a:srgbClr val="181838"/>
              </a:solidFill>
              <a:latin typeface="Arial"/>
              <a:cs typeface="Arial"/>
            </a:endParaRPr>
          </a:p>
        </p:txBody>
      </p:sp>
      <p:sp>
        <p:nvSpPr>
          <p:cNvPr id="8" name="Title 1"/>
          <p:cNvSpPr txBox="1">
            <a:spLocks/>
          </p:cNvSpPr>
          <p:nvPr/>
        </p:nvSpPr>
        <p:spPr>
          <a:xfrm>
            <a:off x="0" y="0"/>
            <a:ext cx="9144000" cy="618979"/>
          </a:xfrm>
          <a:prstGeom prst="rect">
            <a:avLst/>
          </a:prstGeom>
        </p:spPr>
        <p:txBody>
          <a:bodyPr vert="horz" lIns="0" tIns="0" rIns="0" bIns="0" rtlCol="0" anchor="t" anchorCtr="0">
            <a:normAutofit fontScale="85000" lnSpcReduction="2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800" b="1" dirty="0">
                <a:solidFill>
                  <a:srgbClr val="181838"/>
                </a:solidFill>
                <a:latin typeface="+mj-lt"/>
                <a:ea typeface="+mj-ea"/>
                <a:cs typeface="Arial MT Bd"/>
              </a:rPr>
              <a:t> How Life Insurance Can be Used as a Protection Mechanism for Food Producers (Cont’d)</a:t>
            </a:r>
            <a:endParaRPr kumimoji="0" lang="en-US" sz="2800" b="0" i="0" u="none" strike="noStrike" kern="1200" cap="none" spc="0" normalizeH="0" baseline="0" noProof="0" dirty="0">
              <a:ln>
                <a:noFill/>
              </a:ln>
              <a:solidFill>
                <a:srgbClr val="181838"/>
              </a:solidFill>
              <a:effectLst/>
              <a:uLnTx/>
              <a:uFillTx/>
              <a:latin typeface="+mj-lt"/>
              <a:ea typeface="+mj-ea"/>
              <a:cs typeface="Arial MT Bd"/>
            </a:endParaRPr>
          </a:p>
        </p:txBody>
      </p:sp>
      <p:pic>
        <p:nvPicPr>
          <p:cNvPr id="13" name="Picture 12" descr="Africa-Re-Logo-MONO-MASTER-2.png"/>
          <p:cNvPicPr>
            <a:picLocks noChangeAspect="1"/>
          </p:cNvPicPr>
          <p:nvPr/>
        </p:nvPicPr>
        <p:blipFill>
          <a:blip r:embed="rId2"/>
          <a:stretch>
            <a:fillRect/>
          </a:stretch>
        </p:blipFill>
        <p:spPr>
          <a:xfrm>
            <a:off x="6170912" y="6280802"/>
            <a:ext cx="1847356" cy="394103"/>
          </a:xfrm>
          <a:prstGeom prst="rect">
            <a:avLst/>
          </a:prstGeom>
        </p:spPr>
      </p:pic>
      <p:cxnSp>
        <p:nvCxnSpPr>
          <p:cNvPr id="2" name="Straight Connector 1">
            <a:extLst>
              <a:ext uri="{FF2B5EF4-FFF2-40B4-BE49-F238E27FC236}">
                <a16:creationId xmlns:a16="http://schemas.microsoft.com/office/drawing/2014/main" id="{844C698D-5343-F575-1E38-A830495E1D11}"/>
              </a:ext>
            </a:extLst>
          </p:cNvPr>
          <p:cNvCxnSpPr/>
          <p:nvPr/>
        </p:nvCxnSpPr>
        <p:spPr>
          <a:xfrm>
            <a:off x="95250" y="666957"/>
            <a:ext cx="8877300" cy="0"/>
          </a:xfrm>
          <a:prstGeom prst="line">
            <a:avLst/>
          </a:prstGeom>
          <a:ln>
            <a:solidFill>
              <a:schemeClr val="tx1">
                <a:lumMod val="75000"/>
                <a:lumOff val="25000"/>
              </a:schemeClr>
            </a:solidFill>
          </a:ln>
        </p:spPr>
        <p:style>
          <a:lnRef idx="3">
            <a:schemeClr val="dk1"/>
          </a:lnRef>
          <a:fillRef idx="0">
            <a:schemeClr val="dk1"/>
          </a:fillRef>
          <a:effectRef idx="2">
            <a:schemeClr val="dk1"/>
          </a:effectRef>
          <a:fontRef idx="minor">
            <a:schemeClr val="tx1"/>
          </a:fontRef>
        </p:style>
      </p:cxnSp>
      <p:pic>
        <p:nvPicPr>
          <p:cNvPr id="9" name="Picture 8" descr="A picture containing symbol, logo, circle&#10;&#10;Description automatically generated">
            <a:extLst>
              <a:ext uri="{FF2B5EF4-FFF2-40B4-BE49-F238E27FC236}">
                <a16:creationId xmlns:a16="http://schemas.microsoft.com/office/drawing/2014/main" id="{A73256ED-7E90-4BD8-8BEC-2A72EF76D2CA}"/>
              </a:ext>
            </a:extLst>
          </p:cNvPr>
          <p:cNvPicPr>
            <a:picLocks noChangeAspect="1"/>
          </p:cNvPicPr>
          <p:nvPr/>
        </p:nvPicPr>
        <p:blipFill>
          <a:blip r:embed="rId3"/>
          <a:stretch>
            <a:fillRect/>
          </a:stretch>
        </p:blipFill>
        <p:spPr>
          <a:xfrm>
            <a:off x="254875" y="6115800"/>
            <a:ext cx="870857" cy="761999"/>
          </a:xfrm>
          <a:prstGeom prst="rect">
            <a:avLst/>
          </a:prstGeom>
        </p:spPr>
      </p:pic>
    </p:spTree>
    <p:extLst>
      <p:ext uri="{BB962C8B-B14F-4D97-AF65-F5344CB8AC3E}">
        <p14:creationId xmlns:p14="http://schemas.microsoft.com/office/powerpoint/2010/main" val="36914365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0" y="789717"/>
            <a:ext cx="9144000" cy="5688137"/>
          </a:xfrm>
          <a:prstGeom prst="rect">
            <a:avLst/>
          </a:prstGeom>
        </p:spPr>
        <p:txBody>
          <a:bodyPr vert="horz" lIns="0" tIns="0" rIns="0" bIns="0" rtlCol="0" anchor="t" anchorCtr="0">
            <a:noAutofit/>
          </a:bodyPr>
          <a:lstStyle/>
          <a:p>
            <a:pPr marL="342900" lvl="0" indent="-342900" defTabSz="914400" eaLnBrk="0" fontAlgn="base" hangingPunct="0">
              <a:spcBef>
                <a:spcPct val="20000"/>
              </a:spcBef>
              <a:spcAft>
                <a:spcPct val="0"/>
              </a:spcAft>
              <a:buFont typeface="Arial" panose="020B0604020202020204" pitchFamily="34" charset="0"/>
              <a:buChar char="•"/>
            </a:pPr>
            <a:r>
              <a:rPr lang="en-US" altLang="en-US" sz="2200" b="1" dirty="0">
                <a:solidFill>
                  <a:srgbClr val="0070C0"/>
                </a:solidFill>
                <a:cs typeface="Arial" panose="020B0604020202020204" pitchFamily="34" charset="0"/>
              </a:rPr>
              <a:t>A</a:t>
            </a:r>
            <a:r>
              <a:rPr lang="en-US" sz="2200" b="1" dirty="0">
                <a:solidFill>
                  <a:srgbClr val="0070C0"/>
                </a:solidFill>
                <a:effectLst/>
                <a:ea typeface="Times New Roman" panose="02020603050405020304" pitchFamily="18" charset="0"/>
              </a:rPr>
              <a:t> personal accident insurance policy makes provision for the payment of a certain sum of money in benefit to the insured person or his legal personal representative in the event of the insured person becoming disabled (bodily injuries inclusive) or dead as a result of an accident as being defined in the policy document. </a:t>
            </a:r>
          </a:p>
          <a:p>
            <a:pPr marL="342900" lvl="0" indent="-342900" defTabSz="914400" eaLnBrk="0" fontAlgn="base" hangingPunct="0">
              <a:spcBef>
                <a:spcPct val="20000"/>
              </a:spcBef>
              <a:spcAft>
                <a:spcPct val="0"/>
              </a:spcAft>
              <a:buFont typeface="Arial" panose="020B0604020202020204" pitchFamily="34" charset="0"/>
              <a:buChar char="•"/>
            </a:pPr>
            <a:endParaRPr lang="en-US" sz="2200" b="1" dirty="0">
              <a:solidFill>
                <a:srgbClr val="0070C0"/>
              </a:solidFill>
              <a:ea typeface="Times New Roman" panose="02020603050405020304" pitchFamily="18" charset="0"/>
            </a:endParaRPr>
          </a:p>
          <a:p>
            <a:pPr marL="342900" lvl="0" indent="-342900" defTabSz="914400" eaLnBrk="0" fontAlgn="base" hangingPunct="0">
              <a:spcBef>
                <a:spcPct val="20000"/>
              </a:spcBef>
              <a:spcAft>
                <a:spcPct val="0"/>
              </a:spcAft>
              <a:buFont typeface="Arial" panose="020B0604020202020204" pitchFamily="34" charset="0"/>
              <a:buChar char="•"/>
            </a:pPr>
            <a:r>
              <a:rPr lang="en-US" sz="2200" b="1" dirty="0">
                <a:solidFill>
                  <a:srgbClr val="0070C0"/>
                </a:solidFill>
                <a:effectLst/>
                <a:ea typeface="Times New Roman" panose="02020603050405020304" pitchFamily="18" charset="0"/>
              </a:rPr>
              <a:t>In the case of disablement by an accident, the benefit in a personal accident policy is payable to the insured person (say as a weekly benefit or lump sum of money depending on the nature of the disablement).</a:t>
            </a:r>
          </a:p>
          <a:p>
            <a:pPr marL="342900" lvl="0" indent="-342900" defTabSz="914400" eaLnBrk="0" fontAlgn="base" hangingPunct="0">
              <a:spcBef>
                <a:spcPct val="20000"/>
              </a:spcBef>
              <a:spcAft>
                <a:spcPct val="0"/>
              </a:spcAft>
              <a:buFont typeface="Arial" panose="020B0604020202020204" pitchFamily="34" charset="0"/>
              <a:buChar char="•"/>
            </a:pPr>
            <a:endParaRPr lang="en-US" sz="2200" b="1" dirty="0">
              <a:solidFill>
                <a:srgbClr val="0070C0"/>
              </a:solidFill>
              <a:effectLst/>
              <a:ea typeface="Times New Roman" panose="02020603050405020304" pitchFamily="18" charset="0"/>
            </a:endParaRPr>
          </a:p>
          <a:p>
            <a:pPr marL="342900" lvl="0" indent="-342900" defTabSz="914400" eaLnBrk="0" fontAlgn="base" hangingPunct="0">
              <a:spcBef>
                <a:spcPct val="20000"/>
              </a:spcBef>
              <a:spcAft>
                <a:spcPct val="0"/>
              </a:spcAft>
              <a:buFont typeface="Arial" panose="020B0604020202020204" pitchFamily="34" charset="0"/>
              <a:buChar char="•"/>
            </a:pPr>
            <a:r>
              <a:rPr lang="en-US" sz="2200" b="1" dirty="0">
                <a:solidFill>
                  <a:srgbClr val="0070C0"/>
                </a:solidFill>
                <a:ea typeface="Times New Roman" panose="02020603050405020304" pitchFamily="18" charset="0"/>
              </a:rPr>
              <a:t>B</a:t>
            </a:r>
            <a:r>
              <a:rPr lang="en-US" sz="2200" b="1" dirty="0">
                <a:solidFill>
                  <a:srgbClr val="0070C0"/>
                </a:solidFill>
                <a:effectLst/>
                <a:ea typeface="Times New Roman" panose="02020603050405020304" pitchFamily="18" charset="0"/>
              </a:rPr>
              <a:t>ut in the case of the accident leading to the death of the insured person within the policy stipulated period, then the benefit is payable as a lump sum to the insured person’s legal personal representative.  </a:t>
            </a:r>
          </a:p>
        </p:txBody>
      </p:sp>
      <p:sp>
        <p:nvSpPr>
          <p:cNvPr id="7" name="TextBox 6"/>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26</a:t>
            </a:fld>
            <a:endParaRPr lang="en-US" sz="1600" dirty="0">
              <a:solidFill>
                <a:srgbClr val="181838"/>
              </a:solidFill>
              <a:latin typeface="Arial"/>
              <a:cs typeface="Arial"/>
            </a:endParaRPr>
          </a:p>
        </p:txBody>
      </p:sp>
      <p:sp>
        <p:nvSpPr>
          <p:cNvPr id="8" name="Title 1"/>
          <p:cNvSpPr txBox="1">
            <a:spLocks/>
          </p:cNvSpPr>
          <p:nvPr/>
        </p:nvSpPr>
        <p:spPr>
          <a:xfrm>
            <a:off x="0" y="0"/>
            <a:ext cx="9144000" cy="618979"/>
          </a:xfrm>
          <a:prstGeom prst="rect">
            <a:avLst/>
          </a:prstGeom>
        </p:spPr>
        <p:txBody>
          <a:bodyPr vert="horz" lIns="0" tIns="0" rIns="0" bIns="0" rtlCol="0" anchor="t" anchorCtr="0">
            <a:normAutofit fontScale="62500" lnSpcReduction="2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800" b="1" dirty="0">
                <a:solidFill>
                  <a:srgbClr val="181838"/>
                </a:solidFill>
                <a:latin typeface="+mj-lt"/>
                <a:ea typeface="+mj-ea"/>
                <a:cs typeface="Arial MT Bd"/>
              </a:rPr>
              <a:t>  </a:t>
            </a:r>
            <a:r>
              <a:rPr lang="en-US" sz="4000" b="1" dirty="0">
                <a:solidFill>
                  <a:srgbClr val="181838"/>
                </a:solidFill>
                <a:latin typeface="+mj-lt"/>
                <a:ea typeface="+mj-ea"/>
                <a:cs typeface="Arial MT Bd"/>
              </a:rPr>
              <a:t> How Life Insurance Can be Used as a Protection Mechanism for Food Producers (Cont’d)</a:t>
            </a:r>
            <a:endParaRPr kumimoji="0" lang="en-US" sz="4000" b="0" i="0" u="none" strike="noStrike" kern="1200" cap="none" spc="0" normalizeH="0" baseline="0" noProof="0" dirty="0">
              <a:ln>
                <a:noFill/>
              </a:ln>
              <a:solidFill>
                <a:srgbClr val="181838"/>
              </a:solidFill>
              <a:effectLst/>
              <a:uLnTx/>
              <a:uFillTx/>
              <a:latin typeface="+mj-lt"/>
              <a:ea typeface="+mj-ea"/>
              <a:cs typeface="Arial MT Bd"/>
            </a:endParaRPr>
          </a:p>
        </p:txBody>
      </p:sp>
      <p:pic>
        <p:nvPicPr>
          <p:cNvPr id="13" name="Picture 12" descr="Africa-Re-Logo-MONO-MASTER-2.png"/>
          <p:cNvPicPr>
            <a:picLocks noChangeAspect="1"/>
          </p:cNvPicPr>
          <p:nvPr/>
        </p:nvPicPr>
        <p:blipFill>
          <a:blip r:embed="rId2"/>
          <a:stretch>
            <a:fillRect/>
          </a:stretch>
        </p:blipFill>
        <p:spPr>
          <a:xfrm>
            <a:off x="6271939" y="6253028"/>
            <a:ext cx="1847356" cy="394103"/>
          </a:xfrm>
          <a:prstGeom prst="rect">
            <a:avLst/>
          </a:prstGeom>
        </p:spPr>
      </p:pic>
      <p:cxnSp>
        <p:nvCxnSpPr>
          <p:cNvPr id="2" name="Straight Connector 1">
            <a:extLst>
              <a:ext uri="{FF2B5EF4-FFF2-40B4-BE49-F238E27FC236}">
                <a16:creationId xmlns:a16="http://schemas.microsoft.com/office/drawing/2014/main" id="{EC6271E4-33F4-D741-8BE6-AE27F659E98A}"/>
              </a:ext>
            </a:extLst>
          </p:cNvPr>
          <p:cNvCxnSpPr/>
          <p:nvPr/>
        </p:nvCxnSpPr>
        <p:spPr>
          <a:xfrm>
            <a:off x="95250" y="666957"/>
            <a:ext cx="8877300" cy="0"/>
          </a:xfrm>
          <a:prstGeom prst="line">
            <a:avLst/>
          </a:prstGeom>
          <a:ln>
            <a:solidFill>
              <a:schemeClr val="tx1">
                <a:lumMod val="75000"/>
                <a:lumOff val="25000"/>
              </a:schemeClr>
            </a:solidFill>
          </a:ln>
        </p:spPr>
        <p:style>
          <a:lnRef idx="3">
            <a:schemeClr val="dk1"/>
          </a:lnRef>
          <a:fillRef idx="0">
            <a:schemeClr val="dk1"/>
          </a:fillRef>
          <a:effectRef idx="2">
            <a:schemeClr val="dk1"/>
          </a:effectRef>
          <a:fontRef idx="minor">
            <a:schemeClr val="tx1"/>
          </a:fontRef>
        </p:style>
      </p:cxnSp>
      <p:pic>
        <p:nvPicPr>
          <p:cNvPr id="9" name="Picture 8" descr="A picture containing symbol, logo, circle&#10;&#10;Description automatically generated">
            <a:extLst>
              <a:ext uri="{FF2B5EF4-FFF2-40B4-BE49-F238E27FC236}">
                <a16:creationId xmlns:a16="http://schemas.microsoft.com/office/drawing/2014/main" id="{A556F2CB-E9B4-49CA-9835-D9D19CC46BE8}"/>
              </a:ext>
            </a:extLst>
          </p:cNvPr>
          <p:cNvPicPr>
            <a:picLocks noChangeAspect="1"/>
          </p:cNvPicPr>
          <p:nvPr/>
        </p:nvPicPr>
        <p:blipFill>
          <a:blip r:embed="rId3"/>
          <a:stretch>
            <a:fillRect/>
          </a:stretch>
        </p:blipFill>
        <p:spPr>
          <a:xfrm>
            <a:off x="344659" y="6249082"/>
            <a:ext cx="969417" cy="457543"/>
          </a:xfrm>
          <a:prstGeom prst="rect">
            <a:avLst/>
          </a:prstGeom>
        </p:spPr>
      </p:pic>
    </p:spTree>
    <p:extLst>
      <p:ext uri="{BB962C8B-B14F-4D97-AF65-F5344CB8AC3E}">
        <p14:creationId xmlns:p14="http://schemas.microsoft.com/office/powerpoint/2010/main" val="11485158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0" y="618979"/>
            <a:ext cx="9144000" cy="5688137"/>
          </a:xfrm>
          <a:prstGeom prst="rect">
            <a:avLst/>
          </a:prstGeom>
        </p:spPr>
        <p:txBody>
          <a:bodyPr vert="horz" lIns="0" tIns="0" rIns="0" bIns="0" rtlCol="0" anchor="t" anchorCtr="0">
            <a:noAutofit/>
          </a:bodyPr>
          <a:lstStyle/>
          <a:p>
            <a:pPr marL="342900" lvl="0" indent="-342900" defTabSz="914400" eaLnBrk="0" fontAlgn="base" hangingPunct="0">
              <a:spcBef>
                <a:spcPct val="20000"/>
              </a:spcBef>
              <a:spcAft>
                <a:spcPct val="0"/>
              </a:spcAft>
              <a:buFont typeface="Arial" panose="020B0604020202020204" pitchFamily="34" charset="0"/>
              <a:buChar char="•"/>
            </a:pPr>
            <a:r>
              <a:rPr lang="en-US" sz="2400" b="1" dirty="0">
                <a:solidFill>
                  <a:srgbClr val="0070C0"/>
                </a:solidFill>
                <a:ea typeface="Times New Roman" panose="02020603050405020304" pitchFamily="18" charset="0"/>
              </a:rPr>
              <a:t>A unique feature of a </a:t>
            </a:r>
            <a:r>
              <a:rPr lang="en-US" sz="2400" b="1" dirty="0">
                <a:solidFill>
                  <a:srgbClr val="0070C0"/>
                </a:solidFill>
                <a:effectLst/>
                <a:ea typeface="Times New Roman" panose="02020603050405020304" pitchFamily="18" charset="0"/>
              </a:rPr>
              <a:t>personal accident policy is that it is usually an annual contract and thus, may be renewable by the life office if the claims experience is not very bad.</a:t>
            </a:r>
          </a:p>
          <a:p>
            <a:pPr marL="342900" lvl="0" indent="-342900" defTabSz="914400" eaLnBrk="0" fontAlgn="base" hangingPunct="0">
              <a:spcBef>
                <a:spcPct val="20000"/>
              </a:spcBef>
              <a:spcAft>
                <a:spcPct val="0"/>
              </a:spcAft>
              <a:buFont typeface="Arial" panose="020B0604020202020204" pitchFamily="34" charset="0"/>
              <a:buChar char="•"/>
            </a:pPr>
            <a:endParaRPr lang="en-US" sz="2400" b="1" dirty="0">
              <a:solidFill>
                <a:srgbClr val="0070C0"/>
              </a:solidFill>
              <a:effectLst/>
              <a:ea typeface="Times New Roman" panose="02020603050405020304" pitchFamily="18" charset="0"/>
            </a:endParaRPr>
          </a:p>
          <a:p>
            <a:pPr marL="342900" lvl="0" indent="-342900" defTabSz="914400" eaLnBrk="0" fontAlgn="base" hangingPunct="0">
              <a:spcBef>
                <a:spcPct val="20000"/>
              </a:spcBef>
              <a:spcAft>
                <a:spcPct val="0"/>
              </a:spcAft>
              <a:buFont typeface="Arial" panose="020B0604020202020204" pitchFamily="34" charset="0"/>
              <a:buChar char="•"/>
            </a:pPr>
            <a:r>
              <a:rPr lang="en-US" sz="2400" b="1" dirty="0">
                <a:solidFill>
                  <a:srgbClr val="0070C0"/>
                </a:solidFill>
                <a:ea typeface="Times New Roman" panose="02020603050405020304" pitchFamily="18" charset="0"/>
              </a:rPr>
              <a:t>Whereas, a</a:t>
            </a:r>
            <a:r>
              <a:rPr lang="en-US" sz="2400" b="1" dirty="0">
                <a:solidFill>
                  <a:srgbClr val="0070C0"/>
                </a:solidFill>
                <a:effectLst/>
                <a:ea typeface="Times New Roman" panose="02020603050405020304" pitchFamily="18" charset="0"/>
              </a:rPr>
              <a:t> permanent health insurance makes provision for the payment of a certain sum of money(which is usually on a weekly basis) to the insured person in the case of disablement or incapacity as a result of an accident or sickness.</a:t>
            </a:r>
          </a:p>
          <a:p>
            <a:pPr marL="342900" lvl="0" indent="-342900" defTabSz="914400" eaLnBrk="0" fontAlgn="base" hangingPunct="0">
              <a:spcBef>
                <a:spcPct val="20000"/>
              </a:spcBef>
              <a:spcAft>
                <a:spcPct val="0"/>
              </a:spcAft>
              <a:buFont typeface="Arial" panose="020B0604020202020204" pitchFamily="34" charset="0"/>
              <a:buChar char="•"/>
            </a:pPr>
            <a:endParaRPr lang="en-US" sz="2400" b="1" dirty="0">
              <a:solidFill>
                <a:srgbClr val="0070C0"/>
              </a:solidFill>
              <a:effectLst/>
              <a:ea typeface="Times New Roman" panose="02020603050405020304" pitchFamily="18" charset="0"/>
            </a:endParaRPr>
          </a:p>
          <a:p>
            <a:pPr marL="342900" lvl="0" indent="-342900" defTabSz="914400" eaLnBrk="0" fontAlgn="base" hangingPunct="0">
              <a:spcBef>
                <a:spcPct val="20000"/>
              </a:spcBef>
              <a:spcAft>
                <a:spcPct val="0"/>
              </a:spcAft>
              <a:buFont typeface="Arial" panose="020B0604020202020204" pitchFamily="34" charset="0"/>
              <a:buChar char="•"/>
            </a:pPr>
            <a:r>
              <a:rPr lang="en-US" sz="2400" b="1" dirty="0">
                <a:solidFill>
                  <a:srgbClr val="0070C0"/>
                </a:solidFill>
                <a:effectLst/>
                <a:ea typeface="Times New Roman" panose="02020603050405020304" pitchFamily="18" charset="0"/>
              </a:rPr>
              <a:t>The payment of the weekly benefit shall continue to be made to the insured person as long as he remains disabled, but will stop when he recovers from the disablement, or dies or at the end of the agreed policy duration or if there is a breach in any of the policy conditions.</a:t>
            </a:r>
          </a:p>
          <a:p>
            <a:pPr marL="342900" lvl="0" indent="-342900" defTabSz="914400" eaLnBrk="0" fontAlgn="base" hangingPunct="0">
              <a:spcBef>
                <a:spcPct val="20000"/>
              </a:spcBef>
              <a:spcAft>
                <a:spcPct val="0"/>
              </a:spcAft>
              <a:buFont typeface="Arial" panose="020B0604020202020204" pitchFamily="34" charset="0"/>
              <a:buChar char="•"/>
            </a:pPr>
            <a:endParaRPr lang="en-US" sz="2400" b="1" dirty="0">
              <a:solidFill>
                <a:srgbClr val="0070C0"/>
              </a:solidFill>
              <a:ea typeface="Times New Roman" panose="02020603050405020304" pitchFamily="18" charset="0"/>
            </a:endParaRPr>
          </a:p>
        </p:txBody>
      </p:sp>
      <p:sp>
        <p:nvSpPr>
          <p:cNvPr id="7" name="TextBox 6"/>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27</a:t>
            </a:fld>
            <a:endParaRPr lang="en-US" sz="1600" dirty="0">
              <a:solidFill>
                <a:srgbClr val="181838"/>
              </a:solidFill>
              <a:latin typeface="Arial"/>
              <a:cs typeface="Arial"/>
            </a:endParaRPr>
          </a:p>
        </p:txBody>
      </p:sp>
      <p:sp>
        <p:nvSpPr>
          <p:cNvPr id="8" name="Title 1"/>
          <p:cNvSpPr txBox="1">
            <a:spLocks/>
          </p:cNvSpPr>
          <p:nvPr/>
        </p:nvSpPr>
        <p:spPr>
          <a:xfrm>
            <a:off x="1" y="0"/>
            <a:ext cx="9144000" cy="618979"/>
          </a:xfrm>
          <a:prstGeom prst="rect">
            <a:avLst/>
          </a:prstGeom>
        </p:spPr>
        <p:txBody>
          <a:bodyPr vert="horz" lIns="0" tIns="0" rIns="0" bIns="0" rtlCol="0" anchor="t" anchorCtr="0">
            <a:normAutofit fontScale="85000" lnSpcReduction="2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800" b="1" dirty="0">
                <a:solidFill>
                  <a:srgbClr val="181838"/>
                </a:solidFill>
                <a:latin typeface="+mj-lt"/>
                <a:ea typeface="+mj-ea"/>
                <a:cs typeface="Arial MT Bd"/>
              </a:rPr>
              <a:t>  How Life Insurance Can be Used as a Protection Mechanism for Food Producers (Cont’d)</a:t>
            </a:r>
            <a:endParaRPr kumimoji="0" lang="en-US" sz="2800" b="0" i="0" u="none" strike="noStrike" kern="1200" cap="none" spc="0" normalizeH="0" baseline="0" noProof="0" dirty="0">
              <a:ln>
                <a:noFill/>
              </a:ln>
              <a:solidFill>
                <a:srgbClr val="181838"/>
              </a:solidFill>
              <a:effectLst/>
              <a:uLnTx/>
              <a:uFillTx/>
              <a:latin typeface="+mj-lt"/>
              <a:ea typeface="+mj-ea"/>
              <a:cs typeface="Arial MT Bd"/>
            </a:endParaRPr>
          </a:p>
        </p:txBody>
      </p:sp>
      <p:pic>
        <p:nvPicPr>
          <p:cNvPr id="13" name="Picture 12" descr="Africa-Re-Logo-MONO-MASTER-2.png"/>
          <p:cNvPicPr>
            <a:picLocks noChangeAspect="1"/>
          </p:cNvPicPr>
          <p:nvPr/>
        </p:nvPicPr>
        <p:blipFill>
          <a:blip r:embed="rId2"/>
          <a:stretch>
            <a:fillRect/>
          </a:stretch>
        </p:blipFill>
        <p:spPr>
          <a:xfrm>
            <a:off x="6271939" y="6239021"/>
            <a:ext cx="1847356" cy="394103"/>
          </a:xfrm>
          <a:prstGeom prst="rect">
            <a:avLst/>
          </a:prstGeom>
        </p:spPr>
      </p:pic>
      <p:cxnSp>
        <p:nvCxnSpPr>
          <p:cNvPr id="2" name="Straight Connector 1">
            <a:extLst>
              <a:ext uri="{FF2B5EF4-FFF2-40B4-BE49-F238E27FC236}">
                <a16:creationId xmlns:a16="http://schemas.microsoft.com/office/drawing/2014/main" id="{E307F7F8-BEA8-4306-8323-422117EC55CC}"/>
              </a:ext>
            </a:extLst>
          </p:cNvPr>
          <p:cNvCxnSpPr/>
          <p:nvPr/>
        </p:nvCxnSpPr>
        <p:spPr>
          <a:xfrm>
            <a:off x="95250" y="666957"/>
            <a:ext cx="8877300" cy="0"/>
          </a:xfrm>
          <a:prstGeom prst="line">
            <a:avLst/>
          </a:prstGeom>
          <a:ln>
            <a:solidFill>
              <a:schemeClr val="tx1">
                <a:lumMod val="75000"/>
                <a:lumOff val="25000"/>
              </a:schemeClr>
            </a:solidFill>
          </a:ln>
        </p:spPr>
        <p:style>
          <a:lnRef idx="3">
            <a:schemeClr val="dk1"/>
          </a:lnRef>
          <a:fillRef idx="0">
            <a:schemeClr val="dk1"/>
          </a:fillRef>
          <a:effectRef idx="2">
            <a:schemeClr val="dk1"/>
          </a:effectRef>
          <a:fontRef idx="minor">
            <a:schemeClr val="tx1"/>
          </a:fontRef>
        </p:style>
      </p:cxnSp>
      <p:pic>
        <p:nvPicPr>
          <p:cNvPr id="9" name="Picture 8" descr="A picture containing symbol, logo, circle&#10;&#10;Description automatically generated">
            <a:extLst>
              <a:ext uri="{FF2B5EF4-FFF2-40B4-BE49-F238E27FC236}">
                <a16:creationId xmlns:a16="http://schemas.microsoft.com/office/drawing/2014/main" id="{CD7CBB3E-5670-4108-8917-6C13E2851DD9}"/>
              </a:ext>
            </a:extLst>
          </p:cNvPr>
          <p:cNvPicPr>
            <a:picLocks noChangeAspect="1"/>
          </p:cNvPicPr>
          <p:nvPr/>
        </p:nvPicPr>
        <p:blipFill>
          <a:blip r:embed="rId3"/>
          <a:stretch>
            <a:fillRect/>
          </a:stretch>
        </p:blipFill>
        <p:spPr>
          <a:xfrm>
            <a:off x="488214" y="6105433"/>
            <a:ext cx="870857" cy="761999"/>
          </a:xfrm>
          <a:prstGeom prst="rect">
            <a:avLst/>
          </a:prstGeom>
        </p:spPr>
      </p:pic>
    </p:spTree>
    <p:extLst>
      <p:ext uri="{BB962C8B-B14F-4D97-AF65-F5344CB8AC3E}">
        <p14:creationId xmlns:p14="http://schemas.microsoft.com/office/powerpoint/2010/main" val="544473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0" y="618979"/>
            <a:ext cx="9144000" cy="5688137"/>
          </a:xfrm>
          <a:prstGeom prst="rect">
            <a:avLst/>
          </a:prstGeom>
        </p:spPr>
        <p:txBody>
          <a:bodyPr vert="horz" lIns="0" tIns="0" rIns="0" bIns="0" rtlCol="0" anchor="t" anchorCtr="0">
            <a:noAutofit/>
          </a:bodyPr>
          <a:lstStyle/>
          <a:p>
            <a:pPr marL="342900" lvl="0" indent="-342900" defTabSz="914400" eaLnBrk="0" fontAlgn="base" hangingPunct="0">
              <a:spcBef>
                <a:spcPct val="20000"/>
              </a:spcBef>
              <a:spcAft>
                <a:spcPct val="0"/>
              </a:spcAft>
              <a:buFont typeface="Arial" panose="020B0604020202020204" pitchFamily="34" charset="0"/>
              <a:buChar char="•"/>
            </a:pPr>
            <a:r>
              <a:rPr lang="en-US" sz="2400" b="1" dirty="0">
                <a:solidFill>
                  <a:srgbClr val="0070C0"/>
                </a:solidFill>
                <a:effectLst/>
                <a:ea typeface="Times New Roman" panose="02020603050405020304" pitchFamily="18" charset="0"/>
              </a:rPr>
              <a:t>It is in this regard that a permanent health insurance is referred to as an income replacement policy as the insured person’s income may reduce or permanently cease when a he becomes disabled following an accident or sickness. </a:t>
            </a:r>
          </a:p>
          <a:p>
            <a:pPr marL="342900" lvl="0" indent="-342900" defTabSz="914400" eaLnBrk="0" fontAlgn="base" hangingPunct="0">
              <a:spcBef>
                <a:spcPct val="20000"/>
              </a:spcBef>
              <a:spcAft>
                <a:spcPct val="0"/>
              </a:spcAft>
              <a:buFont typeface="Arial" panose="020B0604020202020204" pitchFamily="34" charset="0"/>
              <a:buChar char="•"/>
            </a:pPr>
            <a:endParaRPr lang="en-US" sz="2400" b="1" dirty="0">
              <a:solidFill>
                <a:srgbClr val="0070C0"/>
              </a:solidFill>
              <a:ea typeface="Times New Roman" panose="02020603050405020304" pitchFamily="18" charset="0"/>
            </a:endParaRPr>
          </a:p>
          <a:p>
            <a:pPr marL="342900" lvl="0" indent="-342900" defTabSz="914400" eaLnBrk="0" fontAlgn="base" hangingPunct="0">
              <a:spcBef>
                <a:spcPct val="20000"/>
              </a:spcBef>
              <a:spcAft>
                <a:spcPct val="0"/>
              </a:spcAft>
              <a:buFont typeface="Arial" panose="020B0604020202020204" pitchFamily="34" charset="0"/>
              <a:buChar char="•"/>
            </a:pPr>
            <a:r>
              <a:rPr lang="en-US" sz="2400" b="1" dirty="0">
                <a:solidFill>
                  <a:srgbClr val="0070C0"/>
                </a:solidFill>
                <a:effectLst/>
                <a:ea typeface="Times New Roman" panose="02020603050405020304" pitchFamily="18" charset="0"/>
              </a:rPr>
              <a:t>Furthermore, it is possible for a PHI policy to be arranged to provide for a capital sum benefit with or without the weekly benefits cover. </a:t>
            </a:r>
          </a:p>
          <a:p>
            <a:pPr marL="342900" lvl="0" indent="-342900" defTabSz="914400" eaLnBrk="0" fontAlgn="base" hangingPunct="0">
              <a:spcBef>
                <a:spcPct val="20000"/>
              </a:spcBef>
              <a:spcAft>
                <a:spcPct val="0"/>
              </a:spcAft>
              <a:buFont typeface="Arial" panose="020B0604020202020204" pitchFamily="34" charset="0"/>
              <a:buChar char="•"/>
            </a:pPr>
            <a:endParaRPr lang="en-US" sz="2400" b="1" dirty="0">
              <a:solidFill>
                <a:srgbClr val="0070C0"/>
              </a:solidFill>
              <a:ea typeface="Times New Roman" panose="02020603050405020304" pitchFamily="18" charset="0"/>
            </a:endParaRPr>
          </a:p>
          <a:p>
            <a:pPr marL="342900" lvl="0" indent="-342900" defTabSz="914400" eaLnBrk="0" fontAlgn="base" hangingPunct="0">
              <a:spcBef>
                <a:spcPct val="20000"/>
              </a:spcBef>
              <a:spcAft>
                <a:spcPct val="0"/>
              </a:spcAft>
              <a:buFont typeface="Arial" panose="020B0604020202020204" pitchFamily="34" charset="0"/>
              <a:buChar char="•"/>
            </a:pPr>
            <a:r>
              <a:rPr lang="en-US" sz="2400" b="1" dirty="0">
                <a:solidFill>
                  <a:srgbClr val="0070C0"/>
                </a:solidFill>
                <a:effectLst/>
                <a:ea typeface="Times New Roman" panose="02020603050405020304" pitchFamily="18" charset="0"/>
              </a:rPr>
              <a:t>However, unlike a personal accident insurance, a PHI is a long term insurance contract, though renewable annually for the agreed policy duration and renewal must be offered by the life office on original terms once the insured person is not terminating the contract.</a:t>
            </a:r>
          </a:p>
          <a:p>
            <a:pPr marL="0" marR="0">
              <a:spcBef>
                <a:spcPts val="0"/>
              </a:spcBef>
              <a:spcAft>
                <a:spcPts val="0"/>
              </a:spcAft>
            </a:pPr>
            <a:r>
              <a:rPr lang="en-US" sz="2400" b="1" dirty="0">
                <a:solidFill>
                  <a:srgbClr val="0070C0"/>
                </a:solidFill>
                <a:effectLst/>
                <a:ea typeface="Times New Roman" panose="02020603050405020304" pitchFamily="18" charset="0"/>
              </a:rPr>
              <a:t> </a:t>
            </a:r>
          </a:p>
        </p:txBody>
      </p:sp>
      <p:sp>
        <p:nvSpPr>
          <p:cNvPr id="7" name="TextBox 6"/>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28</a:t>
            </a:fld>
            <a:endParaRPr lang="en-US" sz="1600" dirty="0">
              <a:solidFill>
                <a:srgbClr val="181838"/>
              </a:solidFill>
              <a:latin typeface="Arial"/>
              <a:cs typeface="Arial"/>
            </a:endParaRPr>
          </a:p>
        </p:txBody>
      </p:sp>
      <p:sp>
        <p:nvSpPr>
          <p:cNvPr id="8" name="Title 1"/>
          <p:cNvSpPr txBox="1">
            <a:spLocks/>
          </p:cNvSpPr>
          <p:nvPr/>
        </p:nvSpPr>
        <p:spPr>
          <a:xfrm>
            <a:off x="0" y="0"/>
            <a:ext cx="9144000" cy="618979"/>
          </a:xfrm>
          <a:prstGeom prst="rect">
            <a:avLst/>
          </a:prstGeom>
        </p:spPr>
        <p:txBody>
          <a:bodyPr vert="horz" lIns="0" tIns="0" rIns="0" bIns="0" rtlCol="0" anchor="t" anchorCtr="0">
            <a:normAutofit fontScale="85000" lnSpcReduction="2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800" b="1" dirty="0">
                <a:solidFill>
                  <a:srgbClr val="181838"/>
                </a:solidFill>
                <a:latin typeface="+mj-lt"/>
                <a:ea typeface="+mj-ea"/>
                <a:cs typeface="Arial MT Bd"/>
              </a:rPr>
              <a:t> How Life Insurance Can be Used as a Protection Mechanism for Food Producers (Cont’d)</a:t>
            </a:r>
            <a:endParaRPr kumimoji="0" lang="en-US" sz="2800" b="0" i="0" u="none" strike="noStrike" kern="1200" cap="none" spc="0" normalizeH="0" baseline="0" noProof="0" dirty="0">
              <a:ln>
                <a:noFill/>
              </a:ln>
              <a:solidFill>
                <a:srgbClr val="181838"/>
              </a:solidFill>
              <a:effectLst/>
              <a:uLnTx/>
              <a:uFillTx/>
              <a:latin typeface="+mj-lt"/>
              <a:ea typeface="+mj-ea"/>
              <a:cs typeface="Arial MT Bd"/>
            </a:endParaRPr>
          </a:p>
        </p:txBody>
      </p:sp>
      <p:pic>
        <p:nvPicPr>
          <p:cNvPr id="13" name="Picture 12" descr="Africa-Re-Logo-MONO-MASTER-2.png"/>
          <p:cNvPicPr>
            <a:picLocks noChangeAspect="1"/>
          </p:cNvPicPr>
          <p:nvPr/>
        </p:nvPicPr>
        <p:blipFill>
          <a:blip r:embed="rId2"/>
          <a:stretch>
            <a:fillRect/>
          </a:stretch>
        </p:blipFill>
        <p:spPr>
          <a:xfrm>
            <a:off x="6271939" y="6253028"/>
            <a:ext cx="1847356" cy="394103"/>
          </a:xfrm>
          <a:prstGeom prst="rect">
            <a:avLst/>
          </a:prstGeom>
        </p:spPr>
      </p:pic>
      <p:cxnSp>
        <p:nvCxnSpPr>
          <p:cNvPr id="2" name="Straight Connector 1">
            <a:extLst>
              <a:ext uri="{FF2B5EF4-FFF2-40B4-BE49-F238E27FC236}">
                <a16:creationId xmlns:a16="http://schemas.microsoft.com/office/drawing/2014/main" id="{9EB65939-1F27-F0CE-535B-B5A138708D1C}"/>
              </a:ext>
            </a:extLst>
          </p:cNvPr>
          <p:cNvCxnSpPr/>
          <p:nvPr/>
        </p:nvCxnSpPr>
        <p:spPr>
          <a:xfrm>
            <a:off x="95250" y="666957"/>
            <a:ext cx="8877300" cy="0"/>
          </a:xfrm>
          <a:prstGeom prst="line">
            <a:avLst/>
          </a:prstGeom>
          <a:ln>
            <a:solidFill>
              <a:schemeClr val="tx1">
                <a:lumMod val="75000"/>
                <a:lumOff val="25000"/>
              </a:schemeClr>
            </a:solidFill>
          </a:ln>
        </p:spPr>
        <p:style>
          <a:lnRef idx="3">
            <a:schemeClr val="dk1"/>
          </a:lnRef>
          <a:fillRef idx="0">
            <a:schemeClr val="dk1"/>
          </a:fillRef>
          <a:effectRef idx="2">
            <a:schemeClr val="dk1"/>
          </a:effectRef>
          <a:fontRef idx="minor">
            <a:schemeClr val="tx1"/>
          </a:fontRef>
        </p:style>
      </p:cxnSp>
      <p:pic>
        <p:nvPicPr>
          <p:cNvPr id="9" name="Picture 8" descr="A picture containing symbol, logo, circle&#10;&#10;Description automatically generated">
            <a:extLst>
              <a:ext uri="{FF2B5EF4-FFF2-40B4-BE49-F238E27FC236}">
                <a16:creationId xmlns:a16="http://schemas.microsoft.com/office/drawing/2014/main" id="{6C6F98A8-951F-4BF2-9C9B-B44E6069AB7D}"/>
              </a:ext>
            </a:extLst>
          </p:cNvPr>
          <p:cNvPicPr>
            <a:picLocks noChangeAspect="1"/>
          </p:cNvPicPr>
          <p:nvPr/>
        </p:nvPicPr>
        <p:blipFill>
          <a:blip r:embed="rId3"/>
          <a:stretch>
            <a:fillRect/>
          </a:stretch>
        </p:blipFill>
        <p:spPr>
          <a:xfrm>
            <a:off x="330591" y="6069079"/>
            <a:ext cx="870857" cy="761999"/>
          </a:xfrm>
          <a:prstGeom prst="rect">
            <a:avLst/>
          </a:prstGeom>
        </p:spPr>
      </p:pic>
    </p:spTree>
    <p:extLst>
      <p:ext uri="{BB962C8B-B14F-4D97-AF65-F5344CB8AC3E}">
        <p14:creationId xmlns:p14="http://schemas.microsoft.com/office/powerpoint/2010/main" val="26677900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0" y="798943"/>
            <a:ext cx="9144000" cy="5117341"/>
          </a:xfrm>
          <a:prstGeom prst="rect">
            <a:avLst/>
          </a:prstGeom>
        </p:spPr>
        <p:txBody>
          <a:bodyPr vert="horz" lIns="0" tIns="0" rIns="0" bIns="0" rtlCol="0" anchor="t" anchorCtr="0">
            <a:noAutofit/>
          </a:bodyPr>
          <a:lstStyle/>
          <a:p>
            <a:pPr lvl="0" defTabSz="914400" eaLnBrk="0" fontAlgn="base" hangingPunct="0">
              <a:spcBef>
                <a:spcPct val="20000"/>
              </a:spcBef>
              <a:spcAft>
                <a:spcPct val="0"/>
              </a:spcAft>
            </a:pPr>
            <a:r>
              <a:rPr lang="en-US" altLang="en-US" sz="2400" b="1" dirty="0">
                <a:solidFill>
                  <a:srgbClr val="0070C0"/>
                </a:solidFill>
                <a:cs typeface="Arial" panose="020B0604020202020204" pitchFamily="34" charset="0"/>
              </a:rPr>
              <a:t>E) Employee Benefits:</a:t>
            </a:r>
          </a:p>
          <a:p>
            <a:pPr lvl="0" defTabSz="914400" eaLnBrk="0" fontAlgn="base" hangingPunct="0">
              <a:spcBef>
                <a:spcPct val="20000"/>
              </a:spcBef>
              <a:spcAft>
                <a:spcPct val="0"/>
              </a:spcAft>
            </a:pPr>
            <a:r>
              <a:rPr lang="en-US" altLang="en-US" sz="2400" b="1" dirty="0">
                <a:solidFill>
                  <a:srgbClr val="0070C0"/>
                </a:solidFill>
                <a:cs typeface="Arial" panose="020B0604020202020204" pitchFamily="34" charset="0"/>
              </a:rPr>
              <a:t>Food producers may take up group life assurance on their members of staff lives under employee benefits.</a:t>
            </a:r>
          </a:p>
          <a:p>
            <a:pPr marL="342900" lvl="0" indent="-342900" defTabSz="914400" eaLnBrk="0" fontAlgn="base" hangingPunct="0">
              <a:spcBef>
                <a:spcPct val="20000"/>
              </a:spcBef>
              <a:spcAft>
                <a:spcPct val="0"/>
              </a:spcAft>
              <a:buFont typeface="Arial" panose="020B0604020202020204" pitchFamily="34" charset="0"/>
              <a:buChar char="•"/>
            </a:pPr>
            <a:endParaRPr lang="en-US" altLang="en-US" sz="2400" b="1" dirty="0">
              <a:solidFill>
                <a:srgbClr val="0070C0"/>
              </a:solidFill>
              <a:cs typeface="Arial" panose="020B0604020202020204" pitchFamily="34" charset="0"/>
            </a:endParaRPr>
          </a:p>
          <a:p>
            <a:pPr lvl="0" defTabSz="914400" eaLnBrk="0" fontAlgn="base" hangingPunct="0">
              <a:spcBef>
                <a:spcPct val="20000"/>
              </a:spcBef>
              <a:spcAft>
                <a:spcPct val="0"/>
              </a:spcAft>
            </a:pPr>
            <a:r>
              <a:rPr lang="en-US" altLang="en-US" sz="2400" b="1" dirty="0">
                <a:solidFill>
                  <a:srgbClr val="0070C0"/>
                </a:solidFill>
                <a:cs typeface="Arial" panose="020B0604020202020204" pitchFamily="34" charset="0"/>
              </a:rPr>
              <a:t>Some of the </a:t>
            </a:r>
            <a:r>
              <a:rPr lang="en-US" sz="2400" b="1" dirty="0">
                <a:solidFill>
                  <a:srgbClr val="0070C0"/>
                </a:solidFill>
                <a:effectLst/>
                <a:ea typeface="Times New Roman" panose="02020603050405020304" pitchFamily="18" charset="0"/>
              </a:rPr>
              <a:t>main advantages of such an employee benefits scheme in </a:t>
            </a:r>
            <a:r>
              <a:rPr lang="en-US" sz="2400" b="1" dirty="0">
                <a:solidFill>
                  <a:srgbClr val="0070C0"/>
                </a:solidFill>
                <a:ea typeface="Times New Roman" panose="02020603050405020304" pitchFamily="18" charset="0"/>
              </a:rPr>
              <a:t>place include the </a:t>
            </a:r>
            <a:r>
              <a:rPr lang="en-US" sz="2400" b="1" dirty="0">
                <a:solidFill>
                  <a:srgbClr val="0070C0"/>
                </a:solidFill>
                <a:effectLst/>
                <a:ea typeface="Times New Roman" panose="02020603050405020304" pitchFamily="18" charset="0"/>
              </a:rPr>
              <a:t>following:</a:t>
            </a:r>
          </a:p>
          <a:p>
            <a:pPr marL="514350" marR="0" indent="-514350">
              <a:spcBef>
                <a:spcPts val="0"/>
              </a:spcBef>
              <a:spcAft>
                <a:spcPts val="0"/>
              </a:spcAft>
              <a:buFont typeface="+mj-lt"/>
              <a:buAutoNum type="romanLcPeriod"/>
            </a:pPr>
            <a:r>
              <a:rPr lang="en-US" sz="2400" b="1" dirty="0">
                <a:solidFill>
                  <a:srgbClr val="0070C0"/>
                </a:solidFill>
                <a:effectLst/>
                <a:ea typeface="Times New Roman" panose="02020603050405020304" pitchFamily="18" charset="0"/>
              </a:rPr>
              <a:t>It saves the employers (i.e. food producers) the cost of meeting the death benefit which is payable to the employee’s dependent upon the death of each of the employees employed in the business. </a:t>
            </a:r>
          </a:p>
          <a:p>
            <a:pPr marL="514350" marR="0" indent="-514350">
              <a:spcBef>
                <a:spcPts val="0"/>
              </a:spcBef>
              <a:spcAft>
                <a:spcPts val="0"/>
              </a:spcAft>
              <a:buFont typeface="+mj-lt"/>
              <a:buAutoNum type="romanLcPeriod"/>
            </a:pPr>
            <a:r>
              <a:rPr lang="en-US" sz="2400" b="1" dirty="0">
                <a:solidFill>
                  <a:srgbClr val="0070C0"/>
                </a:solidFill>
                <a:effectLst/>
                <a:ea typeface="Times New Roman" panose="02020603050405020304" pitchFamily="18" charset="0"/>
              </a:rPr>
              <a:t>It may be used to attract new, qualified and competent employees.</a:t>
            </a:r>
          </a:p>
          <a:p>
            <a:pPr marL="514350" marR="0" indent="-514350">
              <a:spcBef>
                <a:spcPts val="0"/>
              </a:spcBef>
              <a:spcAft>
                <a:spcPts val="0"/>
              </a:spcAft>
              <a:buFont typeface="+mj-lt"/>
              <a:buAutoNum type="romanLcPeriod"/>
            </a:pPr>
            <a:r>
              <a:rPr lang="en-US" sz="2400" b="1" dirty="0">
                <a:solidFill>
                  <a:srgbClr val="0070C0"/>
                </a:solidFill>
                <a:effectLst/>
                <a:ea typeface="Times New Roman" panose="02020603050405020304" pitchFamily="18" charset="0"/>
              </a:rPr>
              <a:t>It may equally be used to retain qualified and competent employees.</a:t>
            </a:r>
          </a:p>
          <a:p>
            <a:pPr lvl="0" defTabSz="914400" eaLnBrk="0" fontAlgn="base" hangingPunct="0">
              <a:spcBef>
                <a:spcPct val="20000"/>
              </a:spcBef>
              <a:spcAft>
                <a:spcPct val="0"/>
              </a:spcAft>
            </a:pPr>
            <a:endParaRPr lang="en-US" altLang="en-US" sz="2400" b="1" dirty="0">
              <a:solidFill>
                <a:srgbClr val="0070C0"/>
              </a:solidFill>
              <a:cs typeface="Arial" panose="020B0604020202020204" pitchFamily="34" charset="0"/>
            </a:endParaRPr>
          </a:p>
        </p:txBody>
      </p:sp>
      <p:sp>
        <p:nvSpPr>
          <p:cNvPr id="7" name="TextBox 6"/>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29</a:t>
            </a:fld>
            <a:endParaRPr lang="en-US" sz="1600" dirty="0">
              <a:solidFill>
                <a:srgbClr val="181838"/>
              </a:solidFill>
              <a:latin typeface="Arial"/>
              <a:cs typeface="Arial"/>
            </a:endParaRPr>
          </a:p>
        </p:txBody>
      </p:sp>
      <p:sp>
        <p:nvSpPr>
          <p:cNvPr id="8" name="Title 1"/>
          <p:cNvSpPr txBox="1">
            <a:spLocks/>
          </p:cNvSpPr>
          <p:nvPr/>
        </p:nvSpPr>
        <p:spPr>
          <a:xfrm>
            <a:off x="0" y="0"/>
            <a:ext cx="9144000" cy="618979"/>
          </a:xfrm>
          <a:prstGeom prst="rect">
            <a:avLst/>
          </a:prstGeom>
        </p:spPr>
        <p:txBody>
          <a:bodyPr vert="horz" lIns="0" tIns="0" rIns="0" bIns="0" rtlCol="0" anchor="t" anchorCtr="0">
            <a:normAutofit fontScale="62500" lnSpcReduction="2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800" b="1" dirty="0">
                <a:solidFill>
                  <a:srgbClr val="181838"/>
                </a:solidFill>
                <a:latin typeface="+mj-lt"/>
                <a:ea typeface="+mj-ea"/>
                <a:cs typeface="Arial MT Bd"/>
              </a:rPr>
              <a:t>  </a:t>
            </a:r>
            <a:r>
              <a:rPr lang="en-US" sz="4000" b="1" dirty="0">
                <a:solidFill>
                  <a:srgbClr val="181838"/>
                </a:solidFill>
                <a:latin typeface="+mj-lt"/>
                <a:ea typeface="+mj-ea"/>
                <a:cs typeface="Arial MT Bd"/>
              </a:rPr>
              <a:t> How Life Insurance Can be Used as a Protection Mechanism for Food Producers (Cont’d)</a:t>
            </a:r>
            <a:endParaRPr kumimoji="0" lang="en-US" sz="4000" b="0" i="0" u="none" strike="noStrike" kern="1200" cap="none" spc="0" normalizeH="0" baseline="0" noProof="0" dirty="0">
              <a:ln>
                <a:noFill/>
              </a:ln>
              <a:solidFill>
                <a:srgbClr val="181838"/>
              </a:solidFill>
              <a:effectLst/>
              <a:uLnTx/>
              <a:uFillTx/>
              <a:latin typeface="+mj-lt"/>
              <a:ea typeface="+mj-ea"/>
              <a:cs typeface="Arial MT Bd"/>
            </a:endParaRPr>
          </a:p>
        </p:txBody>
      </p:sp>
      <p:pic>
        <p:nvPicPr>
          <p:cNvPr id="13" name="Picture 12" descr="Africa-Re-Logo-MONO-MASTER-2.png"/>
          <p:cNvPicPr>
            <a:picLocks noChangeAspect="1"/>
          </p:cNvPicPr>
          <p:nvPr/>
        </p:nvPicPr>
        <p:blipFill>
          <a:blip r:embed="rId2"/>
          <a:stretch>
            <a:fillRect/>
          </a:stretch>
        </p:blipFill>
        <p:spPr>
          <a:xfrm>
            <a:off x="6170912" y="6280802"/>
            <a:ext cx="1847356" cy="394103"/>
          </a:xfrm>
          <a:prstGeom prst="rect">
            <a:avLst/>
          </a:prstGeom>
        </p:spPr>
      </p:pic>
      <p:cxnSp>
        <p:nvCxnSpPr>
          <p:cNvPr id="2" name="Straight Connector 1">
            <a:extLst>
              <a:ext uri="{FF2B5EF4-FFF2-40B4-BE49-F238E27FC236}">
                <a16:creationId xmlns:a16="http://schemas.microsoft.com/office/drawing/2014/main" id="{6E9A8135-9C38-4179-8369-F8044090696D}"/>
              </a:ext>
            </a:extLst>
          </p:cNvPr>
          <p:cNvCxnSpPr/>
          <p:nvPr/>
        </p:nvCxnSpPr>
        <p:spPr>
          <a:xfrm>
            <a:off x="95250" y="666957"/>
            <a:ext cx="8877300" cy="0"/>
          </a:xfrm>
          <a:prstGeom prst="line">
            <a:avLst/>
          </a:prstGeom>
          <a:ln>
            <a:solidFill>
              <a:schemeClr val="tx1">
                <a:lumMod val="75000"/>
                <a:lumOff val="25000"/>
              </a:schemeClr>
            </a:solidFill>
          </a:ln>
        </p:spPr>
        <p:style>
          <a:lnRef idx="3">
            <a:schemeClr val="dk1"/>
          </a:lnRef>
          <a:fillRef idx="0">
            <a:schemeClr val="dk1"/>
          </a:fillRef>
          <a:effectRef idx="2">
            <a:schemeClr val="dk1"/>
          </a:effectRef>
          <a:fontRef idx="minor">
            <a:schemeClr val="tx1"/>
          </a:fontRef>
        </p:style>
      </p:cxnSp>
      <p:pic>
        <p:nvPicPr>
          <p:cNvPr id="9" name="Picture 8" descr="A picture containing symbol, logo, circle&#10;&#10;Description automatically generated">
            <a:extLst>
              <a:ext uri="{FF2B5EF4-FFF2-40B4-BE49-F238E27FC236}">
                <a16:creationId xmlns:a16="http://schemas.microsoft.com/office/drawing/2014/main" id="{18DB5655-151A-4F99-B66F-EC8137457C1D}"/>
              </a:ext>
            </a:extLst>
          </p:cNvPr>
          <p:cNvPicPr>
            <a:picLocks noChangeAspect="1"/>
          </p:cNvPicPr>
          <p:nvPr/>
        </p:nvPicPr>
        <p:blipFill>
          <a:blip r:embed="rId3"/>
          <a:stretch>
            <a:fillRect/>
          </a:stretch>
        </p:blipFill>
        <p:spPr>
          <a:xfrm>
            <a:off x="243044" y="6111575"/>
            <a:ext cx="870857" cy="761999"/>
          </a:xfrm>
          <a:prstGeom prst="rect">
            <a:avLst/>
          </a:prstGeom>
        </p:spPr>
      </p:pic>
    </p:spTree>
    <p:extLst>
      <p:ext uri="{BB962C8B-B14F-4D97-AF65-F5344CB8AC3E}">
        <p14:creationId xmlns:p14="http://schemas.microsoft.com/office/powerpoint/2010/main" val="3004373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342900" y="1878609"/>
            <a:ext cx="8801100" cy="2162175"/>
          </a:xfrm>
          <a:prstGeom prst="rect">
            <a:avLst/>
          </a:prstGeom>
        </p:spPr>
        <p:txBody>
          <a:bodyPr vert="horz" lIns="0" tIns="0" rIns="0" bIns="0" rtlCol="0" anchor="t" anchorCtr="0">
            <a:noAutofit/>
          </a:bodyPr>
          <a:lstStyle/>
          <a:p>
            <a:pPr algn="ctr" defTabSz="914400" fontAlgn="base">
              <a:spcBef>
                <a:spcPct val="20000"/>
              </a:spcBef>
              <a:spcAft>
                <a:spcPct val="0"/>
              </a:spcAft>
              <a:defRPr/>
            </a:pPr>
            <a:r>
              <a:rPr lang="en-US" sz="3600" dirty="0">
                <a:solidFill>
                  <a:srgbClr val="002060"/>
                </a:solidFill>
                <a:effectLst/>
                <a:ea typeface="Times New Roman" panose="02020603050405020304" pitchFamily="18" charset="0"/>
              </a:rPr>
              <a:t>The main objective of this paper is to demonstrate how life insurance as a protection mechanism can enhance the resilience and sustainability for food producers.</a:t>
            </a:r>
          </a:p>
        </p:txBody>
      </p:sp>
      <p:sp>
        <p:nvSpPr>
          <p:cNvPr id="7" name="TextBox 6"/>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3</a:t>
            </a:fld>
            <a:endParaRPr lang="en-US" sz="1600" dirty="0">
              <a:solidFill>
                <a:srgbClr val="181838"/>
              </a:solidFill>
              <a:latin typeface="Arial"/>
              <a:cs typeface="Arial"/>
            </a:endParaRPr>
          </a:p>
        </p:txBody>
      </p:sp>
      <p:sp>
        <p:nvSpPr>
          <p:cNvPr id="8" name="Title 1"/>
          <p:cNvSpPr txBox="1">
            <a:spLocks/>
          </p:cNvSpPr>
          <p:nvPr/>
        </p:nvSpPr>
        <p:spPr>
          <a:xfrm>
            <a:off x="0" y="0"/>
            <a:ext cx="9144000" cy="689317"/>
          </a:xfrm>
          <a:prstGeom prst="rect">
            <a:avLst/>
          </a:prstGeom>
        </p:spPr>
        <p:txBody>
          <a:bodyPr vert="horz" lIns="0" tIns="0" rIns="0" bIns="0" rtlCol="0" anchor="t" anchorCtr="0">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181838"/>
                </a:solidFill>
                <a:effectLst/>
                <a:uLnTx/>
                <a:uFillTx/>
                <a:latin typeface="+mj-lt"/>
                <a:ea typeface="+mj-ea"/>
                <a:cs typeface="Arial MT Bd"/>
              </a:rPr>
              <a:t>Objective of the Presentation </a:t>
            </a:r>
            <a:endParaRPr kumimoji="0" lang="en-US" sz="3200" b="0" i="0" u="none" strike="noStrike" kern="1200" cap="none" spc="0" normalizeH="0" baseline="0" noProof="0" dirty="0">
              <a:ln>
                <a:noFill/>
              </a:ln>
              <a:solidFill>
                <a:srgbClr val="181838"/>
              </a:solidFill>
              <a:effectLst/>
              <a:uLnTx/>
              <a:uFillTx/>
              <a:latin typeface="+mj-lt"/>
              <a:ea typeface="+mj-ea"/>
              <a:cs typeface="Arial MT Bd"/>
            </a:endParaRPr>
          </a:p>
        </p:txBody>
      </p:sp>
      <p:pic>
        <p:nvPicPr>
          <p:cNvPr id="13" name="Picture 12" descr="Africa-Re-Logo-MONO-MASTER-2.png"/>
          <p:cNvPicPr>
            <a:picLocks noChangeAspect="1"/>
          </p:cNvPicPr>
          <p:nvPr/>
        </p:nvPicPr>
        <p:blipFill>
          <a:blip r:embed="rId3"/>
          <a:stretch>
            <a:fillRect/>
          </a:stretch>
        </p:blipFill>
        <p:spPr>
          <a:xfrm>
            <a:off x="6271939" y="6316479"/>
            <a:ext cx="1847356" cy="394103"/>
          </a:xfrm>
          <a:prstGeom prst="rect">
            <a:avLst/>
          </a:prstGeom>
        </p:spPr>
      </p:pic>
      <p:pic>
        <p:nvPicPr>
          <p:cNvPr id="9" name="Picture 8" descr="A picture containing symbol, logo, circle&#10;&#10;Description automatically generated">
            <a:extLst>
              <a:ext uri="{FF2B5EF4-FFF2-40B4-BE49-F238E27FC236}">
                <a16:creationId xmlns:a16="http://schemas.microsoft.com/office/drawing/2014/main" id="{2DD78D21-F4B8-437B-8F31-C300A0A64B11}"/>
              </a:ext>
            </a:extLst>
          </p:cNvPr>
          <p:cNvPicPr>
            <a:picLocks noChangeAspect="1"/>
          </p:cNvPicPr>
          <p:nvPr/>
        </p:nvPicPr>
        <p:blipFill>
          <a:blip r:embed="rId4"/>
          <a:stretch>
            <a:fillRect/>
          </a:stretch>
        </p:blipFill>
        <p:spPr>
          <a:xfrm>
            <a:off x="166611" y="6096854"/>
            <a:ext cx="870857" cy="761999"/>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0" y="846922"/>
            <a:ext cx="9144000" cy="5069362"/>
          </a:xfrm>
          <a:prstGeom prst="rect">
            <a:avLst/>
          </a:prstGeom>
        </p:spPr>
        <p:txBody>
          <a:bodyPr vert="horz" lIns="0" tIns="0" rIns="0" bIns="0" rtlCol="0" anchor="t" anchorCtr="0">
            <a:noAutofit/>
          </a:bodyPr>
          <a:lstStyle/>
          <a:p>
            <a:pPr marL="342900" lvl="0" indent="-342900" defTabSz="914400" eaLnBrk="0" fontAlgn="base" hangingPunct="0">
              <a:spcBef>
                <a:spcPct val="20000"/>
              </a:spcBef>
              <a:spcAft>
                <a:spcPct val="0"/>
              </a:spcAft>
              <a:buFont typeface="Arial" panose="020B0604020202020204" pitchFamily="34" charset="0"/>
              <a:buChar char="•"/>
            </a:pPr>
            <a:r>
              <a:rPr lang="en-US" altLang="en-US" sz="2400" b="1" dirty="0">
                <a:solidFill>
                  <a:srgbClr val="0070C0"/>
                </a:solidFill>
                <a:cs typeface="Arial" panose="020B0604020202020204" pitchFamily="34" charset="0"/>
              </a:rPr>
              <a:t>The main life insurance product to serve as a protection mechanism for the employee benefits for the food producers is – A GROUP LIFE SCHEME</a:t>
            </a:r>
          </a:p>
          <a:p>
            <a:pPr marL="342900" lvl="0" indent="-342900" defTabSz="914400" eaLnBrk="0" fontAlgn="base" hangingPunct="0">
              <a:spcBef>
                <a:spcPct val="20000"/>
              </a:spcBef>
              <a:spcAft>
                <a:spcPct val="0"/>
              </a:spcAft>
              <a:buFont typeface="Arial" panose="020B0604020202020204" pitchFamily="34" charset="0"/>
              <a:buChar char="•"/>
            </a:pPr>
            <a:endParaRPr lang="en-US" altLang="en-US" sz="2400" b="1" dirty="0">
              <a:solidFill>
                <a:srgbClr val="0070C0"/>
              </a:solidFill>
              <a:cs typeface="Arial" panose="020B0604020202020204" pitchFamily="34" charset="0"/>
            </a:endParaRPr>
          </a:p>
          <a:p>
            <a:pPr marL="342900" lvl="0" indent="-342900" defTabSz="914400" eaLnBrk="0" fontAlgn="base" hangingPunct="0">
              <a:spcBef>
                <a:spcPct val="20000"/>
              </a:spcBef>
              <a:spcAft>
                <a:spcPct val="0"/>
              </a:spcAft>
              <a:buFont typeface="Arial" panose="020B0604020202020204" pitchFamily="34" charset="0"/>
              <a:buChar char="•"/>
            </a:pPr>
            <a:r>
              <a:rPr lang="en-US" altLang="en-US" sz="2400" b="1" dirty="0">
                <a:solidFill>
                  <a:srgbClr val="0070C0"/>
                </a:solidFill>
                <a:cs typeface="Arial" panose="020B0604020202020204" pitchFamily="34" charset="0"/>
              </a:rPr>
              <a:t>A</a:t>
            </a:r>
            <a:r>
              <a:rPr lang="en-US" sz="2400" b="1" dirty="0">
                <a:solidFill>
                  <a:srgbClr val="0070C0"/>
                </a:solidFill>
                <a:effectLst/>
                <a:ea typeface="Times New Roman" panose="02020603050405020304" pitchFamily="18" charset="0"/>
              </a:rPr>
              <a:t> group life assurance policy makes provision for the payment of a certain sum (which is known as the death benefit or sum assured) to the dependents of every employee who may die within the period of the group life cover while still in the services of his employer. </a:t>
            </a:r>
          </a:p>
          <a:p>
            <a:pPr marL="342900" lvl="0" indent="-342900" defTabSz="914400" eaLnBrk="0" fontAlgn="base" hangingPunct="0">
              <a:spcBef>
                <a:spcPct val="20000"/>
              </a:spcBef>
              <a:spcAft>
                <a:spcPct val="0"/>
              </a:spcAft>
              <a:buFont typeface="Arial" panose="020B0604020202020204" pitchFamily="34" charset="0"/>
              <a:buChar char="•"/>
            </a:pPr>
            <a:endParaRPr lang="en-US" sz="2400" b="1" dirty="0">
              <a:solidFill>
                <a:srgbClr val="0070C0"/>
              </a:solidFill>
              <a:ea typeface="Times New Roman" panose="02020603050405020304" pitchFamily="18" charset="0"/>
            </a:endParaRPr>
          </a:p>
          <a:p>
            <a:pPr marL="342900" lvl="0" indent="-342900" defTabSz="914400" eaLnBrk="0" fontAlgn="base" hangingPunct="0">
              <a:spcBef>
                <a:spcPct val="20000"/>
              </a:spcBef>
              <a:spcAft>
                <a:spcPct val="0"/>
              </a:spcAft>
              <a:buFont typeface="Arial" panose="020B0604020202020204" pitchFamily="34" charset="0"/>
              <a:buChar char="•"/>
            </a:pPr>
            <a:r>
              <a:rPr lang="en-US" sz="2400" b="1" dirty="0">
                <a:solidFill>
                  <a:srgbClr val="0070C0"/>
                </a:solidFill>
                <a:effectLst/>
                <a:ea typeface="Times New Roman" panose="02020603050405020304" pitchFamily="18" charset="0"/>
              </a:rPr>
              <a:t>Group life may equally be referred as a group term assurance as the concept involved in a group life assurance is that of a term assurance, but on a group life basis. </a:t>
            </a:r>
          </a:p>
          <a:p>
            <a:pPr marL="342900" lvl="0" indent="-342900" defTabSz="914400" eaLnBrk="0" fontAlgn="base" hangingPunct="0">
              <a:spcBef>
                <a:spcPct val="20000"/>
              </a:spcBef>
              <a:spcAft>
                <a:spcPct val="0"/>
              </a:spcAft>
              <a:buFont typeface="Arial" panose="020B0604020202020204" pitchFamily="34" charset="0"/>
              <a:buChar char="•"/>
            </a:pPr>
            <a:r>
              <a:rPr lang="en-US" sz="2400" b="1" dirty="0">
                <a:solidFill>
                  <a:srgbClr val="0070C0"/>
                </a:solidFill>
                <a:effectLst/>
                <a:ea typeface="Times New Roman" panose="02020603050405020304" pitchFamily="18" charset="0"/>
              </a:rPr>
              <a:t>It is usually a yearly renewable contract. </a:t>
            </a:r>
          </a:p>
          <a:p>
            <a:pPr marL="342900" lvl="0" indent="-342900" defTabSz="914400" eaLnBrk="0" fontAlgn="base" hangingPunct="0">
              <a:spcBef>
                <a:spcPct val="20000"/>
              </a:spcBef>
              <a:spcAft>
                <a:spcPct val="0"/>
              </a:spcAft>
              <a:buFont typeface="Arial" panose="020B0604020202020204" pitchFamily="34" charset="0"/>
              <a:buChar char="•"/>
            </a:pPr>
            <a:endParaRPr lang="en-US" sz="2400" b="1" dirty="0">
              <a:solidFill>
                <a:srgbClr val="0070C0"/>
              </a:solidFill>
              <a:ea typeface="Times New Roman" panose="02020603050405020304" pitchFamily="18" charset="0"/>
            </a:endParaRPr>
          </a:p>
        </p:txBody>
      </p:sp>
      <p:sp>
        <p:nvSpPr>
          <p:cNvPr id="7" name="TextBox 6"/>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30</a:t>
            </a:fld>
            <a:endParaRPr lang="en-US" sz="1600" dirty="0">
              <a:solidFill>
                <a:srgbClr val="181838"/>
              </a:solidFill>
              <a:latin typeface="Arial"/>
              <a:cs typeface="Arial"/>
            </a:endParaRPr>
          </a:p>
        </p:txBody>
      </p:sp>
      <p:sp>
        <p:nvSpPr>
          <p:cNvPr id="8" name="Title 1"/>
          <p:cNvSpPr txBox="1">
            <a:spLocks/>
          </p:cNvSpPr>
          <p:nvPr/>
        </p:nvSpPr>
        <p:spPr>
          <a:xfrm>
            <a:off x="0" y="0"/>
            <a:ext cx="9144000" cy="618979"/>
          </a:xfrm>
          <a:prstGeom prst="rect">
            <a:avLst/>
          </a:prstGeom>
        </p:spPr>
        <p:txBody>
          <a:bodyPr vert="horz" lIns="0" tIns="0" rIns="0" bIns="0" rtlCol="0" anchor="t" anchorCtr="0">
            <a:normAutofit fontScale="85000" lnSpcReduction="2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800" b="1" dirty="0">
                <a:solidFill>
                  <a:srgbClr val="181838"/>
                </a:solidFill>
                <a:latin typeface="+mj-lt"/>
                <a:ea typeface="+mj-ea"/>
                <a:cs typeface="Arial MT Bd"/>
              </a:rPr>
              <a:t> How Life Insurance Can be Used as a Protection Mechanism for Food Producers (Cont’d)</a:t>
            </a:r>
            <a:endParaRPr kumimoji="0" lang="en-US" sz="2800" b="0" i="0" u="none" strike="noStrike" kern="1200" cap="none" spc="0" normalizeH="0" baseline="0" noProof="0" dirty="0">
              <a:ln>
                <a:noFill/>
              </a:ln>
              <a:solidFill>
                <a:srgbClr val="181838"/>
              </a:solidFill>
              <a:effectLst/>
              <a:uLnTx/>
              <a:uFillTx/>
              <a:latin typeface="+mj-lt"/>
              <a:ea typeface="+mj-ea"/>
              <a:cs typeface="Arial MT Bd"/>
            </a:endParaRPr>
          </a:p>
        </p:txBody>
      </p:sp>
      <p:pic>
        <p:nvPicPr>
          <p:cNvPr id="13" name="Picture 12" descr="Africa-Re-Logo-MONO-MASTER-2.png"/>
          <p:cNvPicPr>
            <a:picLocks noChangeAspect="1"/>
          </p:cNvPicPr>
          <p:nvPr/>
        </p:nvPicPr>
        <p:blipFill>
          <a:blip r:embed="rId2"/>
          <a:stretch>
            <a:fillRect/>
          </a:stretch>
        </p:blipFill>
        <p:spPr>
          <a:xfrm>
            <a:off x="6170912" y="6308577"/>
            <a:ext cx="1847356" cy="394103"/>
          </a:xfrm>
          <a:prstGeom prst="rect">
            <a:avLst/>
          </a:prstGeom>
        </p:spPr>
      </p:pic>
      <p:cxnSp>
        <p:nvCxnSpPr>
          <p:cNvPr id="2" name="Straight Connector 1">
            <a:extLst>
              <a:ext uri="{FF2B5EF4-FFF2-40B4-BE49-F238E27FC236}">
                <a16:creationId xmlns:a16="http://schemas.microsoft.com/office/drawing/2014/main" id="{2A9F807B-471B-5211-9CFF-26CAC92912C5}"/>
              </a:ext>
            </a:extLst>
          </p:cNvPr>
          <p:cNvCxnSpPr/>
          <p:nvPr/>
        </p:nvCxnSpPr>
        <p:spPr>
          <a:xfrm>
            <a:off x="95250" y="666957"/>
            <a:ext cx="8877300" cy="0"/>
          </a:xfrm>
          <a:prstGeom prst="line">
            <a:avLst/>
          </a:prstGeom>
          <a:ln>
            <a:solidFill>
              <a:schemeClr val="tx1">
                <a:lumMod val="75000"/>
                <a:lumOff val="25000"/>
              </a:schemeClr>
            </a:solidFill>
          </a:ln>
        </p:spPr>
        <p:style>
          <a:lnRef idx="3">
            <a:schemeClr val="dk1"/>
          </a:lnRef>
          <a:fillRef idx="0">
            <a:schemeClr val="dk1"/>
          </a:fillRef>
          <a:effectRef idx="2">
            <a:schemeClr val="dk1"/>
          </a:effectRef>
          <a:fontRef idx="minor">
            <a:schemeClr val="tx1"/>
          </a:fontRef>
        </p:style>
      </p:cxnSp>
      <p:pic>
        <p:nvPicPr>
          <p:cNvPr id="9" name="Picture 8" descr="A picture containing symbol, logo, circle&#10;&#10;Description automatically generated">
            <a:extLst>
              <a:ext uri="{FF2B5EF4-FFF2-40B4-BE49-F238E27FC236}">
                <a16:creationId xmlns:a16="http://schemas.microsoft.com/office/drawing/2014/main" id="{3B3B2BD0-9DF6-4F7F-88C7-7D1928467DA1}"/>
              </a:ext>
            </a:extLst>
          </p:cNvPr>
          <p:cNvPicPr>
            <a:picLocks noChangeAspect="1"/>
          </p:cNvPicPr>
          <p:nvPr/>
        </p:nvPicPr>
        <p:blipFill>
          <a:blip r:embed="rId3"/>
          <a:stretch>
            <a:fillRect/>
          </a:stretch>
        </p:blipFill>
        <p:spPr>
          <a:xfrm>
            <a:off x="243044" y="6111575"/>
            <a:ext cx="870857" cy="761999"/>
          </a:xfrm>
          <a:prstGeom prst="rect">
            <a:avLst/>
          </a:prstGeom>
        </p:spPr>
      </p:pic>
    </p:spTree>
    <p:extLst>
      <p:ext uri="{BB962C8B-B14F-4D97-AF65-F5344CB8AC3E}">
        <p14:creationId xmlns:p14="http://schemas.microsoft.com/office/powerpoint/2010/main" val="6972578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0" y="846922"/>
            <a:ext cx="9144000" cy="5123448"/>
          </a:xfrm>
          <a:prstGeom prst="rect">
            <a:avLst/>
          </a:prstGeom>
        </p:spPr>
        <p:txBody>
          <a:bodyPr vert="horz" lIns="0" tIns="0" rIns="0" bIns="0" rtlCol="0" anchor="t" anchorCtr="0">
            <a:noAutofit/>
          </a:bodyPr>
          <a:lstStyle/>
          <a:p>
            <a:pPr marL="342900" lvl="0" indent="-342900" defTabSz="914400" eaLnBrk="0" fontAlgn="base" hangingPunct="0">
              <a:spcBef>
                <a:spcPct val="20000"/>
              </a:spcBef>
              <a:spcAft>
                <a:spcPct val="0"/>
              </a:spcAft>
              <a:buFont typeface="Arial" panose="020B0604020202020204" pitchFamily="34" charset="0"/>
              <a:buChar char="•"/>
            </a:pPr>
            <a:r>
              <a:rPr lang="en-US" sz="2400" b="1" dirty="0">
                <a:solidFill>
                  <a:srgbClr val="0070C0"/>
                </a:solidFill>
                <a:effectLst/>
                <a:ea typeface="Times New Roman" panose="02020603050405020304" pitchFamily="18" charset="0"/>
              </a:rPr>
              <a:t>The sum assured for the employees may either be expressed as a multiple of each employee’s total emolument or be fixed per category/level of employees or a flat sum across all categories of employees. </a:t>
            </a:r>
          </a:p>
          <a:p>
            <a:pPr marL="342900" lvl="0" indent="-342900" defTabSz="914400" eaLnBrk="0" fontAlgn="base" hangingPunct="0">
              <a:spcBef>
                <a:spcPct val="20000"/>
              </a:spcBef>
              <a:spcAft>
                <a:spcPct val="0"/>
              </a:spcAft>
              <a:buFont typeface="Arial" panose="020B0604020202020204" pitchFamily="34" charset="0"/>
              <a:buChar char="•"/>
            </a:pPr>
            <a:r>
              <a:rPr lang="en-US" sz="2400" b="1" dirty="0">
                <a:solidFill>
                  <a:srgbClr val="0070C0"/>
                </a:solidFill>
                <a:ea typeface="Times New Roman" panose="02020603050405020304" pitchFamily="18" charset="0"/>
              </a:rPr>
              <a:t>T</a:t>
            </a:r>
            <a:r>
              <a:rPr lang="en-US" sz="2400" b="1" dirty="0">
                <a:solidFill>
                  <a:srgbClr val="0070C0"/>
                </a:solidFill>
                <a:effectLst/>
                <a:ea typeface="Times New Roman" panose="02020603050405020304" pitchFamily="18" charset="0"/>
              </a:rPr>
              <a:t>he premium for the group life scheme is borne by the employer and in few cases (or few countries), both the employer and employees share the cost of the premium.</a:t>
            </a:r>
          </a:p>
          <a:p>
            <a:pPr marL="342900" lvl="0" indent="-342900" defTabSz="914400" eaLnBrk="0" fontAlgn="base" hangingPunct="0">
              <a:spcBef>
                <a:spcPct val="20000"/>
              </a:spcBef>
              <a:spcAft>
                <a:spcPct val="0"/>
              </a:spcAft>
              <a:buFont typeface="Arial" panose="020B0604020202020204" pitchFamily="34" charset="0"/>
              <a:buChar char="•"/>
            </a:pPr>
            <a:endParaRPr lang="en-US" sz="2400" b="1" dirty="0">
              <a:solidFill>
                <a:srgbClr val="0070C0"/>
              </a:solidFill>
              <a:ea typeface="Times New Roman" panose="02020603050405020304" pitchFamily="18" charset="0"/>
            </a:endParaRPr>
          </a:p>
          <a:p>
            <a:pPr marL="342900" lvl="0" indent="-342900" defTabSz="914400" eaLnBrk="0" fontAlgn="base" hangingPunct="0">
              <a:spcBef>
                <a:spcPct val="20000"/>
              </a:spcBef>
              <a:spcAft>
                <a:spcPct val="0"/>
              </a:spcAft>
              <a:buFont typeface="Arial" panose="020B0604020202020204" pitchFamily="34" charset="0"/>
              <a:buChar char="•"/>
            </a:pPr>
            <a:r>
              <a:rPr lang="en-US" sz="2400" b="1" dirty="0">
                <a:solidFill>
                  <a:srgbClr val="0070C0"/>
                </a:solidFill>
                <a:ea typeface="Times New Roman" panose="02020603050405020304" pitchFamily="18" charset="0"/>
              </a:rPr>
              <a:t>In </a:t>
            </a:r>
            <a:r>
              <a:rPr lang="en-US" sz="2400" b="1" dirty="0">
                <a:solidFill>
                  <a:srgbClr val="0070C0"/>
                </a:solidFill>
                <a:effectLst/>
                <a:ea typeface="Times New Roman" panose="02020603050405020304" pitchFamily="18" charset="0"/>
              </a:rPr>
              <a:t>some countries like Nigeria, group life assurance provision for the employees is made compulsory by the legislation .</a:t>
            </a:r>
          </a:p>
          <a:p>
            <a:pPr marL="342900" lvl="0" indent="-342900" defTabSz="914400" eaLnBrk="0" fontAlgn="base" hangingPunct="0">
              <a:spcBef>
                <a:spcPct val="20000"/>
              </a:spcBef>
              <a:spcAft>
                <a:spcPct val="0"/>
              </a:spcAft>
              <a:buFont typeface="Arial" panose="020B0604020202020204" pitchFamily="34" charset="0"/>
              <a:buChar char="•"/>
            </a:pPr>
            <a:r>
              <a:rPr lang="en-US" sz="2400" b="1" dirty="0">
                <a:solidFill>
                  <a:srgbClr val="0070C0"/>
                </a:solidFill>
                <a:effectLst/>
                <a:ea typeface="Times New Roman" panose="02020603050405020304" pitchFamily="18" charset="0"/>
              </a:rPr>
              <a:t>The basic risk covered in a group life is death, though other benefits such as critical illness, terminal illness and disability benefits may come in as riders.</a:t>
            </a:r>
          </a:p>
          <a:p>
            <a:pPr marL="0" marR="0">
              <a:spcBef>
                <a:spcPts val="0"/>
              </a:spcBef>
              <a:spcAft>
                <a:spcPts val="0"/>
              </a:spcAft>
            </a:pPr>
            <a:r>
              <a:rPr lang="en-US" sz="2400" b="1" dirty="0">
                <a:solidFill>
                  <a:srgbClr val="0070C0"/>
                </a:solidFill>
                <a:effectLst/>
                <a:ea typeface="Times New Roman" panose="02020603050405020304" pitchFamily="18" charset="0"/>
              </a:rPr>
              <a:t> </a:t>
            </a:r>
            <a:endParaRPr lang="en-US" altLang="en-US" sz="2400" b="1" dirty="0">
              <a:solidFill>
                <a:srgbClr val="0070C0"/>
              </a:solidFill>
              <a:cs typeface="Arial" panose="020B0604020202020204" pitchFamily="34" charset="0"/>
            </a:endParaRPr>
          </a:p>
        </p:txBody>
      </p:sp>
      <p:sp>
        <p:nvSpPr>
          <p:cNvPr id="7" name="TextBox 6"/>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31</a:t>
            </a:fld>
            <a:endParaRPr lang="en-US" sz="1600" dirty="0">
              <a:solidFill>
                <a:srgbClr val="181838"/>
              </a:solidFill>
              <a:latin typeface="Arial"/>
              <a:cs typeface="Arial"/>
            </a:endParaRPr>
          </a:p>
        </p:txBody>
      </p:sp>
      <p:sp>
        <p:nvSpPr>
          <p:cNvPr id="8" name="Title 1"/>
          <p:cNvSpPr txBox="1">
            <a:spLocks/>
          </p:cNvSpPr>
          <p:nvPr/>
        </p:nvSpPr>
        <p:spPr>
          <a:xfrm>
            <a:off x="0" y="0"/>
            <a:ext cx="9144000" cy="618979"/>
          </a:xfrm>
          <a:prstGeom prst="rect">
            <a:avLst/>
          </a:prstGeom>
        </p:spPr>
        <p:txBody>
          <a:bodyPr vert="horz" lIns="0" tIns="0" rIns="0" bIns="0" rtlCol="0" anchor="t" anchorCtr="0">
            <a:normAutofit fontScale="62500" lnSpcReduction="2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800" b="1" dirty="0">
                <a:solidFill>
                  <a:srgbClr val="181838"/>
                </a:solidFill>
                <a:latin typeface="+mj-lt"/>
                <a:ea typeface="+mj-ea"/>
                <a:cs typeface="Arial MT Bd"/>
              </a:rPr>
              <a:t>  </a:t>
            </a:r>
            <a:r>
              <a:rPr lang="en-US" sz="4000" b="1" dirty="0">
                <a:solidFill>
                  <a:srgbClr val="181838"/>
                </a:solidFill>
                <a:latin typeface="+mj-lt"/>
                <a:ea typeface="+mj-ea"/>
                <a:cs typeface="Arial MT Bd"/>
              </a:rPr>
              <a:t> How Life Insurance Can be Used as a Protection Mechanism for Food Producers (Cont’d)</a:t>
            </a:r>
            <a:endParaRPr kumimoji="0" lang="en-US" sz="4000" b="0" i="0" u="none" strike="noStrike" kern="1200" cap="none" spc="0" normalizeH="0" baseline="0" noProof="0" dirty="0">
              <a:ln>
                <a:noFill/>
              </a:ln>
              <a:solidFill>
                <a:srgbClr val="181838"/>
              </a:solidFill>
              <a:effectLst/>
              <a:uLnTx/>
              <a:uFillTx/>
              <a:latin typeface="+mj-lt"/>
              <a:ea typeface="+mj-ea"/>
              <a:cs typeface="Arial MT Bd"/>
            </a:endParaRPr>
          </a:p>
        </p:txBody>
      </p:sp>
      <p:pic>
        <p:nvPicPr>
          <p:cNvPr id="13" name="Picture 12" descr="Africa-Re-Logo-MONO-MASTER-2.png"/>
          <p:cNvPicPr>
            <a:picLocks noChangeAspect="1"/>
          </p:cNvPicPr>
          <p:nvPr/>
        </p:nvPicPr>
        <p:blipFill>
          <a:blip r:embed="rId2"/>
          <a:stretch>
            <a:fillRect/>
          </a:stretch>
        </p:blipFill>
        <p:spPr>
          <a:xfrm>
            <a:off x="6101842" y="6295523"/>
            <a:ext cx="1847356" cy="394103"/>
          </a:xfrm>
          <a:prstGeom prst="rect">
            <a:avLst/>
          </a:prstGeom>
        </p:spPr>
      </p:pic>
      <p:cxnSp>
        <p:nvCxnSpPr>
          <p:cNvPr id="2" name="Straight Connector 1">
            <a:extLst>
              <a:ext uri="{FF2B5EF4-FFF2-40B4-BE49-F238E27FC236}">
                <a16:creationId xmlns:a16="http://schemas.microsoft.com/office/drawing/2014/main" id="{51D774B2-2F40-6CFF-55C5-2DB6A87F3FB3}"/>
              </a:ext>
            </a:extLst>
          </p:cNvPr>
          <p:cNvCxnSpPr/>
          <p:nvPr/>
        </p:nvCxnSpPr>
        <p:spPr>
          <a:xfrm>
            <a:off x="95250" y="666957"/>
            <a:ext cx="8877300" cy="0"/>
          </a:xfrm>
          <a:prstGeom prst="line">
            <a:avLst/>
          </a:prstGeom>
          <a:ln>
            <a:solidFill>
              <a:schemeClr val="tx1">
                <a:lumMod val="75000"/>
                <a:lumOff val="25000"/>
              </a:schemeClr>
            </a:solidFill>
          </a:ln>
        </p:spPr>
        <p:style>
          <a:lnRef idx="3">
            <a:schemeClr val="dk1"/>
          </a:lnRef>
          <a:fillRef idx="0">
            <a:schemeClr val="dk1"/>
          </a:fillRef>
          <a:effectRef idx="2">
            <a:schemeClr val="dk1"/>
          </a:effectRef>
          <a:fontRef idx="minor">
            <a:schemeClr val="tx1"/>
          </a:fontRef>
        </p:style>
      </p:cxnSp>
      <p:pic>
        <p:nvPicPr>
          <p:cNvPr id="9" name="Picture 8" descr="A picture containing symbol, logo, circle&#10;&#10;Description automatically generated">
            <a:extLst>
              <a:ext uri="{FF2B5EF4-FFF2-40B4-BE49-F238E27FC236}">
                <a16:creationId xmlns:a16="http://schemas.microsoft.com/office/drawing/2014/main" id="{8C6BACE4-2D77-4754-84C4-C86BC9BC0581}"/>
              </a:ext>
            </a:extLst>
          </p:cNvPr>
          <p:cNvPicPr>
            <a:picLocks noChangeAspect="1"/>
          </p:cNvPicPr>
          <p:nvPr/>
        </p:nvPicPr>
        <p:blipFill>
          <a:blip r:embed="rId3"/>
          <a:stretch>
            <a:fillRect/>
          </a:stretch>
        </p:blipFill>
        <p:spPr>
          <a:xfrm>
            <a:off x="243044" y="6111575"/>
            <a:ext cx="870857" cy="761999"/>
          </a:xfrm>
          <a:prstGeom prst="rect">
            <a:avLst/>
          </a:prstGeom>
        </p:spPr>
      </p:pic>
    </p:spTree>
    <p:extLst>
      <p:ext uri="{BB962C8B-B14F-4D97-AF65-F5344CB8AC3E}">
        <p14:creationId xmlns:p14="http://schemas.microsoft.com/office/powerpoint/2010/main" val="3167608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542"/>
            <a:ext cx="9144000" cy="703384"/>
          </a:xfrm>
        </p:spPr>
        <p:txBody>
          <a:bodyPr>
            <a:noAutofit/>
          </a:bodyPr>
          <a:lstStyle/>
          <a:p>
            <a:pPr lvl="0"/>
            <a:r>
              <a:rPr lang="en-US" sz="3600" b="1" dirty="0">
                <a:cs typeface="Arial MT Bd"/>
              </a:rPr>
              <a:t>A Case Study Scenario </a:t>
            </a:r>
            <a:endParaRPr lang="en-GB" sz="3600" dirty="0"/>
          </a:p>
        </p:txBody>
      </p:sp>
      <p:graphicFrame>
        <p:nvGraphicFramePr>
          <p:cNvPr id="8" name="Content Placeholder 7">
            <a:extLst>
              <a:ext uri="{FF2B5EF4-FFF2-40B4-BE49-F238E27FC236}">
                <a16:creationId xmlns:a16="http://schemas.microsoft.com/office/drawing/2014/main" id="{45B11106-6400-4A28-A3E8-2304BF963066}"/>
              </a:ext>
            </a:extLst>
          </p:cNvPr>
          <p:cNvGraphicFramePr>
            <a:graphicFrameLocks noGrp="1"/>
          </p:cNvGraphicFramePr>
          <p:nvPr>
            <p:ph idx="1"/>
            <p:extLst>
              <p:ext uri="{D42A27DB-BD31-4B8C-83A1-F6EECF244321}">
                <p14:modId xmlns:p14="http://schemas.microsoft.com/office/powerpoint/2010/main" val="3083756311"/>
              </p:ext>
            </p:extLst>
          </p:nvPr>
        </p:nvGraphicFramePr>
        <p:xfrm>
          <a:off x="95250" y="705972"/>
          <a:ext cx="8609428" cy="5601144"/>
        </p:xfrm>
        <a:graphic>
          <a:graphicData uri="http://schemas.openxmlformats.org/drawingml/2006/table">
            <a:tbl>
              <a:tblPr>
                <a:tableStyleId>{5C22544A-7EE6-4342-B048-85BDC9FD1C3A}</a:tableStyleId>
              </a:tblPr>
              <a:tblGrid>
                <a:gridCol w="1059621">
                  <a:extLst>
                    <a:ext uri="{9D8B030D-6E8A-4147-A177-3AD203B41FA5}">
                      <a16:colId xmlns:a16="http://schemas.microsoft.com/office/drawing/2014/main" val="2745541591"/>
                    </a:ext>
                  </a:extLst>
                </a:gridCol>
                <a:gridCol w="1771556">
                  <a:extLst>
                    <a:ext uri="{9D8B030D-6E8A-4147-A177-3AD203B41FA5}">
                      <a16:colId xmlns:a16="http://schemas.microsoft.com/office/drawing/2014/main" val="2269003497"/>
                    </a:ext>
                  </a:extLst>
                </a:gridCol>
                <a:gridCol w="2450376">
                  <a:extLst>
                    <a:ext uri="{9D8B030D-6E8A-4147-A177-3AD203B41FA5}">
                      <a16:colId xmlns:a16="http://schemas.microsoft.com/office/drawing/2014/main" val="1871116785"/>
                    </a:ext>
                  </a:extLst>
                </a:gridCol>
                <a:gridCol w="629149">
                  <a:extLst>
                    <a:ext uri="{9D8B030D-6E8A-4147-A177-3AD203B41FA5}">
                      <a16:colId xmlns:a16="http://schemas.microsoft.com/office/drawing/2014/main" val="3083885790"/>
                    </a:ext>
                  </a:extLst>
                </a:gridCol>
                <a:gridCol w="2698726">
                  <a:extLst>
                    <a:ext uri="{9D8B030D-6E8A-4147-A177-3AD203B41FA5}">
                      <a16:colId xmlns:a16="http://schemas.microsoft.com/office/drawing/2014/main" val="2718006423"/>
                    </a:ext>
                  </a:extLst>
                </a:gridCol>
              </a:tblGrid>
              <a:tr h="334031">
                <a:tc>
                  <a:txBody>
                    <a:bodyPr/>
                    <a:lstStyle/>
                    <a:p>
                      <a:pPr algn="l" fontAlgn="b"/>
                      <a:endParaRPr lang="en-US" sz="1600" b="0" i="0" u="none" strike="noStrike">
                        <a:solidFill>
                          <a:srgbClr val="000000"/>
                        </a:solidFill>
                        <a:effectLst/>
                        <a:latin typeface="Calibri" panose="020F0502020204030204" pitchFamily="34" charset="0"/>
                      </a:endParaRPr>
                    </a:p>
                  </a:txBody>
                  <a:tcPr marL="6479" marR="6479" marT="6480" marB="0" anchor="b"/>
                </a:tc>
                <a:tc gridSpan="4">
                  <a:txBody>
                    <a:bodyPr/>
                    <a:lstStyle/>
                    <a:p>
                      <a:pPr algn="l" fontAlgn="b"/>
                      <a:r>
                        <a:rPr lang="en-US" sz="1600" u="none" strike="noStrike" dirty="0">
                          <a:effectLst/>
                        </a:rPr>
                        <a:t>ABC Food Industry Nigeria Limited, Lagos-Nigeria</a:t>
                      </a:r>
                      <a:endParaRPr lang="en-US" sz="1600" b="1" i="0" u="none" strike="noStrike" dirty="0">
                        <a:solidFill>
                          <a:srgbClr val="000000"/>
                        </a:solidFill>
                        <a:effectLst/>
                        <a:latin typeface="Calibri" panose="020F0502020204030204" pitchFamily="34" charset="0"/>
                      </a:endParaRPr>
                    </a:p>
                  </a:txBody>
                  <a:tcPr marL="6479" marR="6479" marT="50292" marB="50292" anchor="b"/>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71892495"/>
                  </a:ext>
                </a:extLst>
              </a:tr>
              <a:tr h="242767">
                <a:tc>
                  <a:txBody>
                    <a:bodyPr/>
                    <a:lstStyle/>
                    <a:p>
                      <a:pPr algn="l" fontAlgn="b"/>
                      <a:r>
                        <a:rPr lang="en-US" sz="1600" u="none" strike="noStrike">
                          <a:effectLst/>
                        </a:rPr>
                        <a:t>           S/N</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Employee Name</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Designation</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Age</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Annual Gross Salary (USD)</a:t>
                      </a:r>
                      <a:endParaRPr lang="en-US" sz="1600" b="0" i="0" u="none" strike="noStrike">
                        <a:solidFill>
                          <a:srgbClr val="000000"/>
                        </a:solidFill>
                        <a:effectLst/>
                        <a:latin typeface="Calibri" panose="020F0502020204030204" pitchFamily="34" charset="0"/>
                      </a:endParaRPr>
                    </a:p>
                  </a:txBody>
                  <a:tcPr marL="6479" marR="6479" marT="6480" marB="0" anchor="b"/>
                </a:tc>
                <a:extLst>
                  <a:ext uri="{0D108BD9-81ED-4DB2-BD59-A6C34878D82A}">
                    <a16:rowId xmlns:a16="http://schemas.microsoft.com/office/drawing/2014/main" val="4154342776"/>
                  </a:ext>
                </a:extLst>
              </a:tr>
              <a:tr h="242767">
                <a:tc>
                  <a:txBody>
                    <a:bodyPr/>
                    <a:lstStyle/>
                    <a:p>
                      <a:pPr algn="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N. Orekan</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MD</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r" fontAlgn="b"/>
                      <a:r>
                        <a:rPr lang="en-US" sz="1600" u="none" strike="noStrike">
                          <a:effectLst/>
                        </a:rPr>
                        <a:t>57</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                              500,000.00 </a:t>
                      </a:r>
                      <a:endParaRPr lang="en-US" sz="1600" b="0" i="0" u="none" strike="noStrike">
                        <a:solidFill>
                          <a:srgbClr val="000000"/>
                        </a:solidFill>
                        <a:effectLst/>
                        <a:latin typeface="Calibri" panose="020F0502020204030204" pitchFamily="34" charset="0"/>
                      </a:endParaRPr>
                    </a:p>
                  </a:txBody>
                  <a:tcPr marL="6479" marR="6479" marT="6480" marB="0" anchor="b"/>
                </a:tc>
                <a:extLst>
                  <a:ext uri="{0D108BD9-81ED-4DB2-BD59-A6C34878D82A}">
                    <a16:rowId xmlns:a16="http://schemas.microsoft.com/office/drawing/2014/main" val="1372713161"/>
                  </a:ext>
                </a:extLst>
              </a:tr>
              <a:tr h="242767">
                <a:tc>
                  <a:txBody>
                    <a:bodyPr/>
                    <a:lstStyle/>
                    <a:p>
                      <a:pPr algn="r" fontAlgn="b"/>
                      <a:r>
                        <a:rPr lang="en-US" sz="1600" u="none" strike="noStrike">
                          <a:effectLst/>
                        </a:rPr>
                        <a:t>2</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dirty="0">
                          <a:effectLst/>
                        </a:rPr>
                        <a:t>B. Whyte</a:t>
                      </a:r>
                      <a:endParaRPr lang="en-US" sz="1600" b="0" i="0" u="none" strike="noStrike" dirty="0">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DMD</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r" fontAlgn="b"/>
                      <a:r>
                        <a:rPr lang="en-US" sz="1600" u="none" strike="noStrike">
                          <a:effectLst/>
                        </a:rPr>
                        <a:t>55</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                              450,000.00 </a:t>
                      </a:r>
                      <a:endParaRPr lang="en-US" sz="1600" b="0" i="0" u="none" strike="noStrike">
                        <a:solidFill>
                          <a:srgbClr val="000000"/>
                        </a:solidFill>
                        <a:effectLst/>
                        <a:latin typeface="Calibri" panose="020F0502020204030204" pitchFamily="34" charset="0"/>
                      </a:endParaRPr>
                    </a:p>
                  </a:txBody>
                  <a:tcPr marL="6479" marR="6479" marT="6480" marB="0" anchor="b"/>
                </a:tc>
                <a:extLst>
                  <a:ext uri="{0D108BD9-81ED-4DB2-BD59-A6C34878D82A}">
                    <a16:rowId xmlns:a16="http://schemas.microsoft.com/office/drawing/2014/main" val="857206057"/>
                  </a:ext>
                </a:extLst>
              </a:tr>
              <a:tr h="242767">
                <a:tc>
                  <a:txBody>
                    <a:bodyPr/>
                    <a:lstStyle/>
                    <a:p>
                      <a:pPr algn="r" fontAlgn="b"/>
                      <a:r>
                        <a:rPr lang="en-US" sz="1600" u="none" strike="noStrike">
                          <a:effectLst/>
                        </a:rPr>
                        <a:t>3</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A. Jola</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ED Operations (North)</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r" fontAlgn="b"/>
                      <a:r>
                        <a:rPr lang="en-US" sz="1600" u="none" strike="noStrike">
                          <a:effectLst/>
                        </a:rPr>
                        <a:t>40</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                              350,000.00 </a:t>
                      </a:r>
                      <a:endParaRPr lang="en-US" sz="1600" b="0" i="0" u="none" strike="noStrike">
                        <a:solidFill>
                          <a:srgbClr val="000000"/>
                        </a:solidFill>
                        <a:effectLst/>
                        <a:latin typeface="Calibri" panose="020F0502020204030204" pitchFamily="34" charset="0"/>
                      </a:endParaRPr>
                    </a:p>
                  </a:txBody>
                  <a:tcPr marL="6479" marR="6479" marT="6480" marB="0" anchor="b"/>
                </a:tc>
                <a:extLst>
                  <a:ext uri="{0D108BD9-81ED-4DB2-BD59-A6C34878D82A}">
                    <a16:rowId xmlns:a16="http://schemas.microsoft.com/office/drawing/2014/main" val="1026740309"/>
                  </a:ext>
                </a:extLst>
              </a:tr>
              <a:tr h="242767">
                <a:tc>
                  <a:txBody>
                    <a:bodyPr/>
                    <a:lstStyle/>
                    <a:p>
                      <a:pPr algn="r" fontAlgn="b"/>
                      <a:r>
                        <a:rPr lang="en-US" sz="1600" u="none" strike="noStrike">
                          <a:effectLst/>
                        </a:rPr>
                        <a:t>4</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W. Tapa</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ED Operations (South</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r" fontAlgn="b"/>
                      <a:r>
                        <a:rPr lang="en-US" sz="1600" u="none" strike="noStrike">
                          <a:effectLst/>
                        </a:rPr>
                        <a:t>42</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                              330,000.00 </a:t>
                      </a:r>
                      <a:endParaRPr lang="en-US" sz="1600" b="0" i="0" u="none" strike="noStrike">
                        <a:solidFill>
                          <a:srgbClr val="000000"/>
                        </a:solidFill>
                        <a:effectLst/>
                        <a:latin typeface="Calibri" panose="020F0502020204030204" pitchFamily="34" charset="0"/>
                      </a:endParaRPr>
                    </a:p>
                  </a:txBody>
                  <a:tcPr marL="6479" marR="6479" marT="6480" marB="0" anchor="b"/>
                </a:tc>
                <a:extLst>
                  <a:ext uri="{0D108BD9-81ED-4DB2-BD59-A6C34878D82A}">
                    <a16:rowId xmlns:a16="http://schemas.microsoft.com/office/drawing/2014/main" val="1608034505"/>
                  </a:ext>
                </a:extLst>
              </a:tr>
              <a:tr h="242767">
                <a:tc>
                  <a:txBody>
                    <a:bodyPr/>
                    <a:lstStyle/>
                    <a:p>
                      <a:pPr algn="r" fontAlgn="b"/>
                      <a:r>
                        <a:rPr lang="en-US" sz="1600" u="none" strike="noStrike">
                          <a:effectLst/>
                        </a:rPr>
                        <a:t>5</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J. Brown</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ED Operations (West)</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r" fontAlgn="b"/>
                      <a:r>
                        <a:rPr lang="en-US" sz="1600" u="none" strike="noStrike">
                          <a:effectLst/>
                        </a:rPr>
                        <a:t>45</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                              325,000.00 </a:t>
                      </a:r>
                      <a:endParaRPr lang="en-US" sz="1600" b="0" i="0" u="none" strike="noStrike">
                        <a:solidFill>
                          <a:srgbClr val="000000"/>
                        </a:solidFill>
                        <a:effectLst/>
                        <a:latin typeface="Calibri" panose="020F0502020204030204" pitchFamily="34" charset="0"/>
                      </a:endParaRPr>
                    </a:p>
                  </a:txBody>
                  <a:tcPr marL="6479" marR="6479" marT="6480" marB="0" anchor="b"/>
                </a:tc>
                <a:extLst>
                  <a:ext uri="{0D108BD9-81ED-4DB2-BD59-A6C34878D82A}">
                    <a16:rowId xmlns:a16="http://schemas.microsoft.com/office/drawing/2014/main" val="1191986402"/>
                  </a:ext>
                </a:extLst>
              </a:tr>
              <a:tr h="242767">
                <a:tc>
                  <a:txBody>
                    <a:bodyPr/>
                    <a:lstStyle/>
                    <a:p>
                      <a:pPr algn="r" fontAlgn="b"/>
                      <a:r>
                        <a:rPr lang="en-US" sz="1600" u="none" strike="noStrike">
                          <a:effectLst/>
                        </a:rPr>
                        <a:t>6</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D. Haruna</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ED Operations (East)</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r" fontAlgn="b"/>
                      <a:r>
                        <a:rPr lang="en-US" sz="1600" u="none" strike="noStrike">
                          <a:effectLst/>
                        </a:rPr>
                        <a:t>46</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                              320,000.00 </a:t>
                      </a:r>
                      <a:endParaRPr lang="en-US" sz="1600" b="0" i="0" u="none" strike="noStrike">
                        <a:solidFill>
                          <a:srgbClr val="000000"/>
                        </a:solidFill>
                        <a:effectLst/>
                        <a:latin typeface="Calibri" panose="020F0502020204030204" pitchFamily="34" charset="0"/>
                      </a:endParaRPr>
                    </a:p>
                  </a:txBody>
                  <a:tcPr marL="6479" marR="6479" marT="6480" marB="0" anchor="b"/>
                </a:tc>
                <a:extLst>
                  <a:ext uri="{0D108BD9-81ED-4DB2-BD59-A6C34878D82A}">
                    <a16:rowId xmlns:a16="http://schemas.microsoft.com/office/drawing/2014/main" val="3100441955"/>
                  </a:ext>
                </a:extLst>
              </a:tr>
              <a:tr h="242767">
                <a:tc>
                  <a:txBody>
                    <a:bodyPr/>
                    <a:lstStyle/>
                    <a:p>
                      <a:pPr algn="r" fontAlgn="b"/>
                      <a:r>
                        <a:rPr lang="en-US" sz="1600" u="none" strike="noStrike">
                          <a:effectLst/>
                        </a:rPr>
                        <a:t>7</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C. Okpara</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GM (Operations)</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r" fontAlgn="b"/>
                      <a:r>
                        <a:rPr lang="en-US" sz="1600" u="none" strike="noStrike">
                          <a:effectLst/>
                        </a:rPr>
                        <a:t>40</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                              270,000.00 </a:t>
                      </a:r>
                      <a:endParaRPr lang="en-US" sz="1600" b="0" i="0" u="none" strike="noStrike">
                        <a:solidFill>
                          <a:srgbClr val="000000"/>
                        </a:solidFill>
                        <a:effectLst/>
                        <a:latin typeface="Calibri" panose="020F0502020204030204" pitchFamily="34" charset="0"/>
                      </a:endParaRPr>
                    </a:p>
                  </a:txBody>
                  <a:tcPr marL="6479" marR="6479" marT="6480" marB="0" anchor="b"/>
                </a:tc>
                <a:extLst>
                  <a:ext uri="{0D108BD9-81ED-4DB2-BD59-A6C34878D82A}">
                    <a16:rowId xmlns:a16="http://schemas.microsoft.com/office/drawing/2014/main" val="28960207"/>
                  </a:ext>
                </a:extLst>
              </a:tr>
              <a:tr h="242767">
                <a:tc>
                  <a:txBody>
                    <a:bodyPr/>
                    <a:lstStyle/>
                    <a:p>
                      <a:pPr algn="r" fontAlgn="b"/>
                      <a:r>
                        <a:rPr lang="en-US" sz="1600" u="none" strike="noStrike">
                          <a:effectLst/>
                        </a:rPr>
                        <a:t>8</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M. Ogoja</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GM (Marketing &amp; Distr.)</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r" fontAlgn="b"/>
                      <a:r>
                        <a:rPr lang="en-US" sz="1600" u="none" strike="noStrike">
                          <a:effectLst/>
                        </a:rPr>
                        <a:t>39</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                              268,000.00 </a:t>
                      </a:r>
                      <a:endParaRPr lang="en-US" sz="1600" b="0" i="0" u="none" strike="noStrike">
                        <a:solidFill>
                          <a:srgbClr val="000000"/>
                        </a:solidFill>
                        <a:effectLst/>
                        <a:latin typeface="Calibri" panose="020F0502020204030204" pitchFamily="34" charset="0"/>
                      </a:endParaRPr>
                    </a:p>
                  </a:txBody>
                  <a:tcPr marL="6479" marR="6479" marT="6480" marB="0" anchor="b"/>
                </a:tc>
                <a:extLst>
                  <a:ext uri="{0D108BD9-81ED-4DB2-BD59-A6C34878D82A}">
                    <a16:rowId xmlns:a16="http://schemas.microsoft.com/office/drawing/2014/main" val="1608841822"/>
                  </a:ext>
                </a:extLst>
              </a:tr>
              <a:tr h="242767">
                <a:tc>
                  <a:txBody>
                    <a:bodyPr/>
                    <a:lstStyle/>
                    <a:p>
                      <a:pPr algn="r" fontAlgn="b"/>
                      <a:r>
                        <a:rPr lang="en-US" sz="1600" u="none" strike="noStrike">
                          <a:effectLst/>
                        </a:rPr>
                        <a:t>9</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J. Clark</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Senior Manager (North)</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r" fontAlgn="b"/>
                      <a:r>
                        <a:rPr lang="en-US" sz="1600" u="none" strike="noStrike">
                          <a:effectLst/>
                        </a:rPr>
                        <a:t>40</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                              200,000.00 </a:t>
                      </a:r>
                      <a:endParaRPr lang="en-US" sz="1600" b="0" i="0" u="none" strike="noStrike">
                        <a:solidFill>
                          <a:srgbClr val="000000"/>
                        </a:solidFill>
                        <a:effectLst/>
                        <a:latin typeface="Calibri" panose="020F0502020204030204" pitchFamily="34" charset="0"/>
                      </a:endParaRPr>
                    </a:p>
                  </a:txBody>
                  <a:tcPr marL="6479" marR="6479" marT="6480" marB="0" anchor="b"/>
                </a:tc>
                <a:extLst>
                  <a:ext uri="{0D108BD9-81ED-4DB2-BD59-A6C34878D82A}">
                    <a16:rowId xmlns:a16="http://schemas.microsoft.com/office/drawing/2014/main" val="2936843552"/>
                  </a:ext>
                </a:extLst>
              </a:tr>
              <a:tr h="242767">
                <a:tc>
                  <a:txBody>
                    <a:bodyPr/>
                    <a:lstStyle/>
                    <a:p>
                      <a:pPr algn="r" fontAlgn="b"/>
                      <a:r>
                        <a:rPr lang="en-US" sz="1600" u="none" strike="noStrike">
                          <a:effectLst/>
                        </a:rPr>
                        <a:t>10</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W. Taylor</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Senior Manager (South)</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r" fontAlgn="b"/>
                      <a:r>
                        <a:rPr lang="en-US" sz="1600" u="none" strike="noStrike">
                          <a:effectLst/>
                        </a:rPr>
                        <a:t>38</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                              200,000.00 </a:t>
                      </a:r>
                      <a:endParaRPr lang="en-US" sz="1600" b="0" i="0" u="none" strike="noStrike">
                        <a:solidFill>
                          <a:srgbClr val="000000"/>
                        </a:solidFill>
                        <a:effectLst/>
                        <a:latin typeface="Calibri" panose="020F0502020204030204" pitchFamily="34" charset="0"/>
                      </a:endParaRPr>
                    </a:p>
                  </a:txBody>
                  <a:tcPr marL="6479" marR="6479" marT="6480" marB="0" anchor="b"/>
                </a:tc>
                <a:extLst>
                  <a:ext uri="{0D108BD9-81ED-4DB2-BD59-A6C34878D82A}">
                    <a16:rowId xmlns:a16="http://schemas.microsoft.com/office/drawing/2014/main" val="3650621672"/>
                  </a:ext>
                </a:extLst>
              </a:tr>
              <a:tr h="242767">
                <a:tc>
                  <a:txBody>
                    <a:bodyPr/>
                    <a:lstStyle/>
                    <a:p>
                      <a:pPr algn="r" fontAlgn="b"/>
                      <a:r>
                        <a:rPr lang="en-US" sz="1600" u="none" strike="noStrike">
                          <a:effectLst/>
                        </a:rPr>
                        <a:t>11</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K. Durojaiye</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Senior Manager (West)</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r" fontAlgn="b"/>
                      <a:r>
                        <a:rPr lang="en-US" sz="1600" u="none" strike="noStrike">
                          <a:effectLst/>
                        </a:rPr>
                        <a:t>40</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                              200,000.00 </a:t>
                      </a:r>
                      <a:endParaRPr lang="en-US" sz="1600" b="0" i="0" u="none" strike="noStrike">
                        <a:solidFill>
                          <a:srgbClr val="000000"/>
                        </a:solidFill>
                        <a:effectLst/>
                        <a:latin typeface="Calibri" panose="020F0502020204030204" pitchFamily="34" charset="0"/>
                      </a:endParaRPr>
                    </a:p>
                  </a:txBody>
                  <a:tcPr marL="6479" marR="6479" marT="6480" marB="0" anchor="b"/>
                </a:tc>
                <a:extLst>
                  <a:ext uri="{0D108BD9-81ED-4DB2-BD59-A6C34878D82A}">
                    <a16:rowId xmlns:a16="http://schemas.microsoft.com/office/drawing/2014/main" val="4040411962"/>
                  </a:ext>
                </a:extLst>
              </a:tr>
              <a:tr h="242767">
                <a:tc>
                  <a:txBody>
                    <a:bodyPr/>
                    <a:lstStyle/>
                    <a:p>
                      <a:pPr algn="r" fontAlgn="b"/>
                      <a:r>
                        <a:rPr lang="en-US" sz="1600" u="none" strike="noStrike">
                          <a:effectLst/>
                        </a:rPr>
                        <a:t>12</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M. Malomo</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Senior Manager (East)</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r" fontAlgn="b"/>
                      <a:r>
                        <a:rPr lang="en-US" sz="1600" u="none" strike="noStrike">
                          <a:effectLst/>
                        </a:rPr>
                        <a:t>43</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                              200,000.00 </a:t>
                      </a:r>
                      <a:endParaRPr lang="en-US" sz="1600" b="0" i="0" u="none" strike="noStrike">
                        <a:solidFill>
                          <a:srgbClr val="000000"/>
                        </a:solidFill>
                        <a:effectLst/>
                        <a:latin typeface="Calibri" panose="020F0502020204030204" pitchFamily="34" charset="0"/>
                      </a:endParaRPr>
                    </a:p>
                  </a:txBody>
                  <a:tcPr marL="6479" marR="6479" marT="6480" marB="0" anchor="b"/>
                </a:tc>
                <a:extLst>
                  <a:ext uri="{0D108BD9-81ED-4DB2-BD59-A6C34878D82A}">
                    <a16:rowId xmlns:a16="http://schemas.microsoft.com/office/drawing/2014/main" val="1501651147"/>
                  </a:ext>
                </a:extLst>
              </a:tr>
              <a:tr h="242767">
                <a:tc>
                  <a:txBody>
                    <a:bodyPr/>
                    <a:lstStyle/>
                    <a:p>
                      <a:pPr algn="r" fontAlgn="b"/>
                      <a:r>
                        <a:rPr lang="en-US" sz="1600" u="none" strike="noStrike">
                          <a:effectLst/>
                        </a:rPr>
                        <a:t>13</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T. Charles</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Senior Manager (HR)</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r" fontAlgn="b"/>
                      <a:r>
                        <a:rPr lang="en-US" sz="1600" u="none" strike="noStrike">
                          <a:effectLst/>
                        </a:rPr>
                        <a:t>48</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                              190,000.00 </a:t>
                      </a:r>
                      <a:endParaRPr lang="en-US" sz="1600" b="0" i="0" u="none" strike="noStrike">
                        <a:solidFill>
                          <a:srgbClr val="000000"/>
                        </a:solidFill>
                        <a:effectLst/>
                        <a:latin typeface="Calibri" panose="020F0502020204030204" pitchFamily="34" charset="0"/>
                      </a:endParaRPr>
                    </a:p>
                  </a:txBody>
                  <a:tcPr marL="6479" marR="6479" marT="6480" marB="0" anchor="b"/>
                </a:tc>
                <a:extLst>
                  <a:ext uri="{0D108BD9-81ED-4DB2-BD59-A6C34878D82A}">
                    <a16:rowId xmlns:a16="http://schemas.microsoft.com/office/drawing/2014/main" val="2655054187"/>
                  </a:ext>
                </a:extLst>
              </a:tr>
              <a:tr h="242767">
                <a:tc>
                  <a:txBody>
                    <a:bodyPr/>
                    <a:lstStyle/>
                    <a:p>
                      <a:pPr algn="r" fontAlgn="b"/>
                      <a:r>
                        <a:rPr lang="en-US" sz="1600" u="none" strike="noStrike">
                          <a:effectLst/>
                        </a:rPr>
                        <a:t>14</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K. Okocha</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Manager (North)</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r" fontAlgn="b"/>
                      <a:r>
                        <a:rPr lang="en-US" sz="1600" u="none" strike="noStrike">
                          <a:effectLst/>
                        </a:rPr>
                        <a:t>35</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                                96,000.00 </a:t>
                      </a:r>
                      <a:endParaRPr lang="en-US" sz="1600" b="0" i="0" u="none" strike="noStrike">
                        <a:solidFill>
                          <a:srgbClr val="000000"/>
                        </a:solidFill>
                        <a:effectLst/>
                        <a:latin typeface="Calibri" panose="020F0502020204030204" pitchFamily="34" charset="0"/>
                      </a:endParaRPr>
                    </a:p>
                  </a:txBody>
                  <a:tcPr marL="6479" marR="6479" marT="6480" marB="0" anchor="b"/>
                </a:tc>
                <a:extLst>
                  <a:ext uri="{0D108BD9-81ED-4DB2-BD59-A6C34878D82A}">
                    <a16:rowId xmlns:a16="http://schemas.microsoft.com/office/drawing/2014/main" val="593094201"/>
                  </a:ext>
                </a:extLst>
              </a:tr>
              <a:tr h="242767">
                <a:tc>
                  <a:txBody>
                    <a:bodyPr/>
                    <a:lstStyle/>
                    <a:p>
                      <a:pPr algn="r" fontAlgn="b"/>
                      <a:r>
                        <a:rPr lang="en-US" sz="1600" u="none" strike="noStrike">
                          <a:effectLst/>
                        </a:rPr>
                        <a:t>15</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T. Danlandi</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Manager (South)</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r" fontAlgn="b"/>
                      <a:r>
                        <a:rPr lang="en-US" sz="1600" u="none" strike="noStrike">
                          <a:effectLst/>
                        </a:rPr>
                        <a:t>36</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                                96,000.00 </a:t>
                      </a:r>
                      <a:endParaRPr lang="en-US" sz="1600" b="0" i="0" u="none" strike="noStrike">
                        <a:solidFill>
                          <a:srgbClr val="000000"/>
                        </a:solidFill>
                        <a:effectLst/>
                        <a:latin typeface="Calibri" panose="020F0502020204030204" pitchFamily="34" charset="0"/>
                      </a:endParaRPr>
                    </a:p>
                  </a:txBody>
                  <a:tcPr marL="6479" marR="6479" marT="6480" marB="0" anchor="b"/>
                </a:tc>
                <a:extLst>
                  <a:ext uri="{0D108BD9-81ED-4DB2-BD59-A6C34878D82A}">
                    <a16:rowId xmlns:a16="http://schemas.microsoft.com/office/drawing/2014/main" val="4087796519"/>
                  </a:ext>
                </a:extLst>
              </a:tr>
              <a:tr h="242767">
                <a:tc>
                  <a:txBody>
                    <a:bodyPr/>
                    <a:lstStyle/>
                    <a:p>
                      <a:pPr algn="r" fontAlgn="b"/>
                      <a:r>
                        <a:rPr lang="en-US" sz="1600" u="none" strike="noStrike">
                          <a:effectLst/>
                        </a:rPr>
                        <a:t>16</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O. Bakko</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Manager (West)</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r" fontAlgn="b"/>
                      <a:r>
                        <a:rPr lang="en-US" sz="1600" u="none" strike="noStrike">
                          <a:effectLst/>
                        </a:rPr>
                        <a:t>37</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                                96,000.00 </a:t>
                      </a:r>
                      <a:endParaRPr lang="en-US" sz="1600" b="0" i="0" u="none" strike="noStrike">
                        <a:solidFill>
                          <a:srgbClr val="000000"/>
                        </a:solidFill>
                        <a:effectLst/>
                        <a:latin typeface="Calibri" panose="020F0502020204030204" pitchFamily="34" charset="0"/>
                      </a:endParaRPr>
                    </a:p>
                  </a:txBody>
                  <a:tcPr marL="6479" marR="6479" marT="6480" marB="0" anchor="b"/>
                </a:tc>
                <a:extLst>
                  <a:ext uri="{0D108BD9-81ED-4DB2-BD59-A6C34878D82A}">
                    <a16:rowId xmlns:a16="http://schemas.microsoft.com/office/drawing/2014/main" val="996228689"/>
                  </a:ext>
                </a:extLst>
              </a:tr>
              <a:tr h="242767">
                <a:tc>
                  <a:txBody>
                    <a:bodyPr/>
                    <a:lstStyle/>
                    <a:p>
                      <a:pPr algn="r" fontAlgn="b"/>
                      <a:r>
                        <a:rPr lang="en-US" sz="1600" u="none" strike="noStrike">
                          <a:effectLst/>
                        </a:rPr>
                        <a:t>17</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C. Chimezie</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Manager (East)</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r" fontAlgn="b"/>
                      <a:r>
                        <a:rPr lang="en-US" sz="1600" u="none" strike="noStrike">
                          <a:effectLst/>
                        </a:rPr>
                        <a:t>33</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                                96,000.00 </a:t>
                      </a:r>
                      <a:endParaRPr lang="en-US" sz="1600" b="0" i="0" u="none" strike="noStrike">
                        <a:solidFill>
                          <a:srgbClr val="000000"/>
                        </a:solidFill>
                        <a:effectLst/>
                        <a:latin typeface="Calibri" panose="020F0502020204030204" pitchFamily="34" charset="0"/>
                      </a:endParaRPr>
                    </a:p>
                  </a:txBody>
                  <a:tcPr marL="6479" marR="6479" marT="6480" marB="0" anchor="b"/>
                </a:tc>
                <a:extLst>
                  <a:ext uri="{0D108BD9-81ED-4DB2-BD59-A6C34878D82A}">
                    <a16:rowId xmlns:a16="http://schemas.microsoft.com/office/drawing/2014/main" val="234190944"/>
                  </a:ext>
                </a:extLst>
              </a:tr>
              <a:tr h="242767">
                <a:tc>
                  <a:txBody>
                    <a:bodyPr/>
                    <a:lstStyle/>
                    <a:p>
                      <a:pPr algn="r" fontAlgn="b"/>
                      <a:r>
                        <a:rPr lang="en-US" sz="1600" u="none" strike="noStrike">
                          <a:effectLst/>
                        </a:rPr>
                        <a:t>18</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K. Bali</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Deputy Manager</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r" fontAlgn="b"/>
                      <a:r>
                        <a:rPr lang="en-US" sz="1600" u="none" strike="noStrike">
                          <a:effectLst/>
                        </a:rPr>
                        <a:t>30</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                                60,000.00 </a:t>
                      </a:r>
                      <a:endParaRPr lang="en-US" sz="1600" b="0" i="0" u="none" strike="noStrike">
                        <a:solidFill>
                          <a:srgbClr val="000000"/>
                        </a:solidFill>
                        <a:effectLst/>
                        <a:latin typeface="Calibri" panose="020F0502020204030204" pitchFamily="34" charset="0"/>
                      </a:endParaRPr>
                    </a:p>
                  </a:txBody>
                  <a:tcPr marL="6479" marR="6479" marT="6480" marB="0" anchor="b"/>
                </a:tc>
                <a:extLst>
                  <a:ext uri="{0D108BD9-81ED-4DB2-BD59-A6C34878D82A}">
                    <a16:rowId xmlns:a16="http://schemas.microsoft.com/office/drawing/2014/main" val="656709275"/>
                  </a:ext>
                </a:extLst>
              </a:tr>
              <a:tr h="242767">
                <a:tc>
                  <a:txBody>
                    <a:bodyPr/>
                    <a:lstStyle/>
                    <a:p>
                      <a:pPr algn="r" fontAlgn="b"/>
                      <a:r>
                        <a:rPr lang="en-US" sz="1600" u="none" strike="noStrike">
                          <a:effectLst/>
                        </a:rPr>
                        <a:t>19</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O. Adewole</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Deputy Manager</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r" fontAlgn="b"/>
                      <a:r>
                        <a:rPr lang="en-US" sz="1600" u="none" strike="noStrike">
                          <a:effectLst/>
                        </a:rPr>
                        <a:t>28</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                                60,000.00 </a:t>
                      </a:r>
                      <a:endParaRPr lang="en-US" sz="1600" b="0" i="0" u="none" strike="noStrike">
                        <a:solidFill>
                          <a:srgbClr val="000000"/>
                        </a:solidFill>
                        <a:effectLst/>
                        <a:latin typeface="Calibri" panose="020F0502020204030204" pitchFamily="34" charset="0"/>
                      </a:endParaRPr>
                    </a:p>
                  </a:txBody>
                  <a:tcPr marL="6479" marR="6479" marT="6480" marB="0" anchor="b"/>
                </a:tc>
                <a:extLst>
                  <a:ext uri="{0D108BD9-81ED-4DB2-BD59-A6C34878D82A}">
                    <a16:rowId xmlns:a16="http://schemas.microsoft.com/office/drawing/2014/main" val="478968211"/>
                  </a:ext>
                </a:extLst>
              </a:tr>
              <a:tr h="242767">
                <a:tc>
                  <a:txBody>
                    <a:bodyPr/>
                    <a:lstStyle/>
                    <a:p>
                      <a:pPr algn="r" fontAlgn="b"/>
                      <a:r>
                        <a:rPr lang="en-US" sz="1600" u="none" strike="noStrike">
                          <a:effectLst/>
                        </a:rPr>
                        <a:t>20</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K. Sylvester</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a:effectLst/>
                        </a:rPr>
                        <a:t>Assistant Manager</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r" fontAlgn="b"/>
                      <a:r>
                        <a:rPr lang="en-US" sz="1600" u="none" strike="noStrike">
                          <a:effectLst/>
                        </a:rPr>
                        <a:t>31</a:t>
                      </a:r>
                      <a:endParaRPr lang="en-US" sz="1600" b="0" i="0" u="none" strike="noStrike">
                        <a:solidFill>
                          <a:srgbClr val="000000"/>
                        </a:solidFill>
                        <a:effectLst/>
                        <a:latin typeface="Calibri" panose="020F0502020204030204" pitchFamily="34" charset="0"/>
                      </a:endParaRPr>
                    </a:p>
                  </a:txBody>
                  <a:tcPr marL="6479" marR="6479" marT="6480" marB="0" anchor="b"/>
                </a:tc>
                <a:tc>
                  <a:txBody>
                    <a:bodyPr/>
                    <a:lstStyle/>
                    <a:p>
                      <a:pPr algn="l" fontAlgn="b"/>
                      <a:r>
                        <a:rPr lang="en-US" sz="1600" u="none" strike="noStrike" dirty="0">
                          <a:effectLst/>
                        </a:rPr>
                        <a:t>                                48,000.00 </a:t>
                      </a:r>
                      <a:endParaRPr lang="en-US" sz="1600" b="0" i="0" u="none" strike="noStrike" dirty="0">
                        <a:solidFill>
                          <a:srgbClr val="000000"/>
                        </a:solidFill>
                        <a:effectLst/>
                        <a:latin typeface="Calibri" panose="020F0502020204030204" pitchFamily="34" charset="0"/>
                      </a:endParaRPr>
                    </a:p>
                  </a:txBody>
                  <a:tcPr marL="6479" marR="6479" marT="6480" marB="0" anchor="b"/>
                </a:tc>
                <a:extLst>
                  <a:ext uri="{0D108BD9-81ED-4DB2-BD59-A6C34878D82A}">
                    <a16:rowId xmlns:a16="http://schemas.microsoft.com/office/drawing/2014/main" val="2255221257"/>
                  </a:ext>
                </a:extLst>
              </a:tr>
            </a:tbl>
          </a:graphicData>
        </a:graphic>
      </p:graphicFrame>
      <p:sp>
        <p:nvSpPr>
          <p:cNvPr id="4" name="Rectangle 3"/>
          <p:cNvSpPr/>
          <p:nvPr/>
        </p:nvSpPr>
        <p:spPr>
          <a:xfrm>
            <a:off x="0" y="6155288"/>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descr="Africa-Re-Logo-MONO-MASTER-2.png"/>
          <p:cNvPicPr>
            <a:picLocks noChangeAspect="1"/>
          </p:cNvPicPr>
          <p:nvPr/>
        </p:nvPicPr>
        <p:blipFill>
          <a:blip r:embed="rId2"/>
          <a:stretch>
            <a:fillRect/>
          </a:stretch>
        </p:blipFill>
        <p:spPr>
          <a:xfrm>
            <a:off x="6170912" y="6346130"/>
            <a:ext cx="1847356" cy="394103"/>
          </a:xfrm>
          <a:prstGeom prst="rect">
            <a:avLst/>
          </a:prstGeom>
        </p:spPr>
      </p:pic>
      <p:sp>
        <p:nvSpPr>
          <p:cNvPr id="6" name="TextBox 5">
            <a:extLst>
              <a:ext uri="{FF2B5EF4-FFF2-40B4-BE49-F238E27FC236}">
                <a16:creationId xmlns:a16="http://schemas.microsoft.com/office/drawing/2014/main" id="{BBB7D9B8-4B07-44B6-B326-9294D8AAC5F7}"/>
              </a:ext>
            </a:extLst>
          </p:cNvPr>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32</a:t>
            </a:fld>
            <a:endParaRPr lang="en-US" sz="1600" dirty="0">
              <a:solidFill>
                <a:srgbClr val="181838"/>
              </a:solidFill>
              <a:latin typeface="Arial"/>
              <a:cs typeface="Arial"/>
            </a:endParaRPr>
          </a:p>
        </p:txBody>
      </p:sp>
      <p:cxnSp>
        <p:nvCxnSpPr>
          <p:cNvPr id="3" name="Straight Connector 2">
            <a:extLst>
              <a:ext uri="{FF2B5EF4-FFF2-40B4-BE49-F238E27FC236}">
                <a16:creationId xmlns:a16="http://schemas.microsoft.com/office/drawing/2014/main" id="{230636BC-330F-7CC6-7A69-8744FB983EF2}"/>
              </a:ext>
            </a:extLst>
          </p:cNvPr>
          <p:cNvCxnSpPr/>
          <p:nvPr/>
        </p:nvCxnSpPr>
        <p:spPr>
          <a:xfrm>
            <a:off x="95250" y="666957"/>
            <a:ext cx="8877300" cy="0"/>
          </a:xfrm>
          <a:prstGeom prst="line">
            <a:avLst/>
          </a:prstGeom>
          <a:ln>
            <a:solidFill>
              <a:schemeClr val="tx1">
                <a:lumMod val="75000"/>
                <a:lumOff val="25000"/>
              </a:schemeClr>
            </a:solidFill>
          </a:ln>
        </p:spPr>
        <p:style>
          <a:lnRef idx="3">
            <a:schemeClr val="dk1"/>
          </a:lnRef>
          <a:fillRef idx="0">
            <a:schemeClr val="dk1"/>
          </a:fillRef>
          <a:effectRef idx="2">
            <a:schemeClr val="dk1"/>
          </a:effectRef>
          <a:fontRef idx="minor">
            <a:schemeClr val="tx1"/>
          </a:fontRef>
        </p:style>
      </p:cxnSp>
      <p:pic>
        <p:nvPicPr>
          <p:cNvPr id="9" name="Picture 8" descr="A picture containing symbol, logo, circle&#10;&#10;Description automatically generated">
            <a:extLst>
              <a:ext uri="{FF2B5EF4-FFF2-40B4-BE49-F238E27FC236}">
                <a16:creationId xmlns:a16="http://schemas.microsoft.com/office/drawing/2014/main" id="{CB2F330D-FF23-45F8-8D3E-F412FD05D7A5}"/>
              </a:ext>
            </a:extLst>
          </p:cNvPr>
          <p:cNvPicPr>
            <a:picLocks noChangeAspect="1"/>
          </p:cNvPicPr>
          <p:nvPr/>
        </p:nvPicPr>
        <p:blipFill>
          <a:blip r:embed="rId3"/>
          <a:stretch>
            <a:fillRect/>
          </a:stretch>
        </p:blipFill>
        <p:spPr>
          <a:xfrm>
            <a:off x="243044" y="6111575"/>
            <a:ext cx="870857" cy="761999"/>
          </a:xfrm>
          <a:prstGeom prst="rect">
            <a:avLst/>
          </a:prstGeom>
        </p:spPr>
      </p:pic>
    </p:spTree>
    <p:extLst>
      <p:ext uri="{BB962C8B-B14F-4D97-AF65-F5344CB8AC3E}">
        <p14:creationId xmlns:p14="http://schemas.microsoft.com/office/powerpoint/2010/main" val="2182864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542"/>
            <a:ext cx="9144000" cy="829994"/>
          </a:xfrm>
        </p:spPr>
        <p:txBody>
          <a:bodyPr>
            <a:noAutofit/>
          </a:bodyPr>
          <a:lstStyle/>
          <a:p>
            <a:pPr lvl="0"/>
            <a:r>
              <a:rPr lang="en-US" sz="3600" b="1" dirty="0">
                <a:cs typeface="Arial MT Bd"/>
              </a:rPr>
              <a:t>A Case Study Scenario (Cont’d)</a:t>
            </a:r>
            <a:endParaRPr lang="en-GB" sz="3600" dirty="0"/>
          </a:p>
        </p:txBody>
      </p:sp>
      <p:sp>
        <p:nvSpPr>
          <p:cNvPr id="3" name="Content Placeholder 2"/>
          <p:cNvSpPr>
            <a:spLocks noGrp="1"/>
          </p:cNvSpPr>
          <p:nvPr>
            <p:ph idx="1"/>
          </p:nvPr>
        </p:nvSpPr>
        <p:spPr>
          <a:xfrm>
            <a:off x="0" y="1095375"/>
            <a:ext cx="9144000" cy="4445572"/>
          </a:xfrm>
        </p:spPr>
        <p:txBody>
          <a:bodyPr>
            <a:normAutofit fontScale="77500" lnSpcReduction="20000"/>
          </a:bodyPr>
          <a:lstStyle/>
          <a:p>
            <a:r>
              <a:rPr lang="en-GB" altLang="en-US" sz="3600" b="1" dirty="0">
                <a:solidFill>
                  <a:srgbClr val="0070C0"/>
                </a:solidFill>
                <a:cs typeface="Arial" panose="020B0604020202020204" pitchFamily="34" charset="0"/>
              </a:rPr>
              <a:t>Six members of staff have been identified as KEY PERSONS in the company – MD, DMD and the four ED’s.</a:t>
            </a:r>
          </a:p>
          <a:p>
            <a:endParaRPr lang="en-GB" altLang="en-US" sz="3600" b="1" dirty="0">
              <a:solidFill>
                <a:srgbClr val="0070C0"/>
              </a:solidFill>
              <a:cs typeface="Arial" panose="020B0604020202020204" pitchFamily="34" charset="0"/>
            </a:endParaRPr>
          </a:p>
          <a:p>
            <a:r>
              <a:rPr lang="en-GB" altLang="en-US" sz="3600" b="1" dirty="0">
                <a:solidFill>
                  <a:srgbClr val="0070C0"/>
                </a:solidFill>
                <a:cs typeface="Arial" panose="020B0604020202020204" pitchFamily="34" charset="0"/>
              </a:rPr>
              <a:t>The company currently has a monthly capacity of 1 million Dairy Powders across each region and it is planning to increase its monthly capacity to 1.5 million. </a:t>
            </a:r>
          </a:p>
          <a:p>
            <a:endParaRPr lang="en-GB" altLang="en-US" sz="3600" b="1" dirty="0">
              <a:solidFill>
                <a:srgbClr val="0070C0"/>
              </a:solidFill>
              <a:cs typeface="Arial" panose="020B0604020202020204" pitchFamily="34" charset="0"/>
            </a:endParaRPr>
          </a:p>
          <a:p>
            <a:r>
              <a:rPr lang="en-GB" altLang="en-US" sz="3600" b="1" dirty="0">
                <a:solidFill>
                  <a:srgbClr val="0070C0"/>
                </a:solidFill>
                <a:cs typeface="Arial" panose="020B0604020202020204" pitchFamily="34" charset="0"/>
              </a:rPr>
              <a:t>The company needs to access a loan facility of USD 3 million to get additional equipment for the additional monthly capacity of 500K Diary Powders.</a:t>
            </a:r>
          </a:p>
          <a:p>
            <a:endParaRPr lang="en-GB" altLang="en-US" sz="3600" b="1" dirty="0">
              <a:solidFill>
                <a:srgbClr val="0070C0"/>
              </a:solidFill>
              <a:cs typeface="Arial" panose="020B0604020202020204" pitchFamily="34" charset="0"/>
            </a:endParaRPr>
          </a:p>
        </p:txBody>
      </p:sp>
      <p:sp>
        <p:nvSpPr>
          <p:cNvPr id="4" name="Rectangle 3"/>
          <p:cNvSpPr/>
          <p:nvPr/>
        </p:nvSpPr>
        <p:spPr>
          <a:xfrm>
            <a:off x="0" y="6155288"/>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descr="Africa-Re-Logo-MONO-MASTER-2.png"/>
          <p:cNvPicPr>
            <a:picLocks noChangeAspect="1"/>
          </p:cNvPicPr>
          <p:nvPr/>
        </p:nvPicPr>
        <p:blipFill>
          <a:blip r:embed="rId2"/>
          <a:stretch>
            <a:fillRect/>
          </a:stretch>
        </p:blipFill>
        <p:spPr>
          <a:xfrm>
            <a:off x="6271939" y="6253028"/>
            <a:ext cx="1847356" cy="394103"/>
          </a:xfrm>
          <a:prstGeom prst="rect">
            <a:avLst/>
          </a:prstGeom>
        </p:spPr>
      </p:pic>
      <p:sp>
        <p:nvSpPr>
          <p:cNvPr id="6" name="TextBox 5">
            <a:extLst>
              <a:ext uri="{FF2B5EF4-FFF2-40B4-BE49-F238E27FC236}">
                <a16:creationId xmlns:a16="http://schemas.microsoft.com/office/drawing/2014/main" id="{BBB7D9B8-4B07-44B6-B326-9294D8AAC5F7}"/>
              </a:ext>
            </a:extLst>
          </p:cNvPr>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33</a:t>
            </a:fld>
            <a:endParaRPr lang="en-US" sz="1600" dirty="0">
              <a:solidFill>
                <a:srgbClr val="181838"/>
              </a:solidFill>
              <a:latin typeface="Arial"/>
              <a:cs typeface="Arial"/>
            </a:endParaRPr>
          </a:p>
        </p:txBody>
      </p:sp>
      <p:cxnSp>
        <p:nvCxnSpPr>
          <p:cNvPr id="7" name="Straight Connector 6">
            <a:extLst>
              <a:ext uri="{FF2B5EF4-FFF2-40B4-BE49-F238E27FC236}">
                <a16:creationId xmlns:a16="http://schemas.microsoft.com/office/drawing/2014/main" id="{72A12604-B13B-F4F8-17B6-C6B99A875907}"/>
              </a:ext>
            </a:extLst>
          </p:cNvPr>
          <p:cNvCxnSpPr/>
          <p:nvPr/>
        </p:nvCxnSpPr>
        <p:spPr>
          <a:xfrm>
            <a:off x="95250" y="666957"/>
            <a:ext cx="8877300" cy="0"/>
          </a:xfrm>
          <a:prstGeom prst="line">
            <a:avLst/>
          </a:prstGeom>
          <a:ln>
            <a:solidFill>
              <a:schemeClr val="tx1">
                <a:lumMod val="75000"/>
                <a:lumOff val="25000"/>
              </a:schemeClr>
            </a:solidFill>
          </a:ln>
        </p:spPr>
        <p:style>
          <a:lnRef idx="3">
            <a:schemeClr val="dk1"/>
          </a:lnRef>
          <a:fillRef idx="0">
            <a:schemeClr val="dk1"/>
          </a:fillRef>
          <a:effectRef idx="2">
            <a:schemeClr val="dk1"/>
          </a:effectRef>
          <a:fontRef idx="minor">
            <a:schemeClr val="tx1"/>
          </a:fontRef>
        </p:style>
      </p:cxnSp>
      <p:pic>
        <p:nvPicPr>
          <p:cNvPr id="8" name="Picture 7" descr="A picture containing symbol, logo, circle&#10;&#10;Description automatically generated">
            <a:extLst>
              <a:ext uri="{FF2B5EF4-FFF2-40B4-BE49-F238E27FC236}">
                <a16:creationId xmlns:a16="http://schemas.microsoft.com/office/drawing/2014/main" id="{E4100E8C-BFE2-4D23-AF4D-CBB14F48B357}"/>
              </a:ext>
            </a:extLst>
          </p:cNvPr>
          <p:cNvPicPr>
            <a:picLocks noChangeAspect="1"/>
          </p:cNvPicPr>
          <p:nvPr/>
        </p:nvPicPr>
        <p:blipFill>
          <a:blip r:embed="rId3"/>
          <a:stretch>
            <a:fillRect/>
          </a:stretch>
        </p:blipFill>
        <p:spPr>
          <a:xfrm>
            <a:off x="243044" y="6111575"/>
            <a:ext cx="870857" cy="761999"/>
          </a:xfrm>
          <a:prstGeom prst="rect">
            <a:avLst/>
          </a:prstGeom>
        </p:spPr>
      </p:pic>
    </p:spTree>
    <p:extLst>
      <p:ext uri="{BB962C8B-B14F-4D97-AF65-F5344CB8AC3E}">
        <p14:creationId xmlns:p14="http://schemas.microsoft.com/office/powerpoint/2010/main" val="36757441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542"/>
            <a:ext cx="9144000" cy="829994"/>
          </a:xfrm>
        </p:spPr>
        <p:txBody>
          <a:bodyPr>
            <a:noAutofit/>
          </a:bodyPr>
          <a:lstStyle/>
          <a:p>
            <a:pPr lvl="0"/>
            <a:r>
              <a:rPr lang="en-US" sz="3600" b="1" dirty="0">
                <a:cs typeface="Arial MT Bd"/>
              </a:rPr>
              <a:t>A Case Study Scenario (Cont’d)</a:t>
            </a:r>
            <a:endParaRPr lang="en-GB" sz="3600" dirty="0"/>
          </a:p>
        </p:txBody>
      </p:sp>
      <p:sp>
        <p:nvSpPr>
          <p:cNvPr id="3" name="Content Placeholder 2"/>
          <p:cNvSpPr>
            <a:spLocks noGrp="1"/>
          </p:cNvSpPr>
          <p:nvPr>
            <p:ph idx="1"/>
          </p:nvPr>
        </p:nvSpPr>
        <p:spPr>
          <a:xfrm>
            <a:off x="0" y="869280"/>
            <a:ext cx="9144000" cy="5286008"/>
          </a:xfrm>
        </p:spPr>
        <p:txBody>
          <a:bodyPr>
            <a:normAutofit fontScale="92500" lnSpcReduction="20000"/>
          </a:bodyPr>
          <a:lstStyle/>
          <a:p>
            <a:pPr marL="0" lvl="0" indent="0" defTabSz="914400" eaLnBrk="0" fontAlgn="base" hangingPunct="0">
              <a:spcBef>
                <a:spcPct val="20000"/>
              </a:spcBef>
              <a:spcAft>
                <a:spcPct val="0"/>
              </a:spcAft>
              <a:buNone/>
            </a:pPr>
            <a:r>
              <a:rPr lang="en-US" altLang="en-US" b="1" dirty="0">
                <a:solidFill>
                  <a:srgbClr val="0070C0"/>
                </a:solidFill>
                <a:cs typeface="Arial" panose="020B0604020202020204" pitchFamily="34" charset="0"/>
              </a:rPr>
              <a:t>In the case of ABC Food Nigeria Industry Limited, all the life products earlier mentioned are needed to be in place:</a:t>
            </a:r>
          </a:p>
          <a:p>
            <a:pPr marL="514350" indent="-514350" defTabSz="914400" eaLnBrk="0" fontAlgn="base" hangingPunct="0">
              <a:spcAft>
                <a:spcPct val="0"/>
              </a:spcAft>
              <a:buFont typeface="+mj-lt"/>
              <a:buAutoNum type="alphaLcParenR"/>
            </a:pPr>
            <a:r>
              <a:rPr lang="en-US" altLang="en-US" b="1" dirty="0">
                <a:solidFill>
                  <a:srgbClr val="0070C0"/>
                </a:solidFill>
                <a:cs typeface="Arial" panose="020B0604020202020204" pitchFamily="34" charset="0"/>
              </a:rPr>
              <a:t>Business Continuity and Succession Planning (Key Persons Assurance).</a:t>
            </a:r>
          </a:p>
          <a:p>
            <a:pPr marL="514350" indent="-514350" defTabSz="914400" eaLnBrk="0" fontAlgn="base" hangingPunct="0">
              <a:spcAft>
                <a:spcPct val="0"/>
              </a:spcAft>
              <a:buFont typeface="+mj-lt"/>
              <a:buAutoNum type="alphaLcParenR"/>
            </a:pPr>
            <a:r>
              <a:rPr lang="en-US" altLang="en-US" b="1" dirty="0">
                <a:solidFill>
                  <a:srgbClr val="0070C0"/>
                </a:solidFill>
                <a:cs typeface="Arial" panose="020B0604020202020204" pitchFamily="34" charset="0"/>
              </a:rPr>
              <a:t>Loan Protection/Debt Repayment (Credit Life Assurance).</a:t>
            </a:r>
          </a:p>
          <a:p>
            <a:pPr marL="514350" indent="-514350" defTabSz="914400" eaLnBrk="0" fontAlgn="base" hangingPunct="0">
              <a:spcAft>
                <a:spcPct val="0"/>
              </a:spcAft>
              <a:buFont typeface="+mj-lt"/>
              <a:buAutoNum type="alphaLcParenR"/>
            </a:pPr>
            <a:r>
              <a:rPr lang="en-US" altLang="en-US" b="1" dirty="0">
                <a:solidFill>
                  <a:srgbClr val="0070C0"/>
                </a:solidFill>
                <a:cs typeface="Arial" panose="020B0604020202020204" pitchFamily="34" charset="0"/>
              </a:rPr>
              <a:t>Financial Security (Individual Life Policies based on the need(s) of each of the employees). </a:t>
            </a:r>
          </a:p>
          <a:p>
            <a:pPr marL="514350" indent="-514350" defTabSz="914400" eaLnBrk="0" fontAlgn="base" hangingPunct="0">
              <a:spcAft>
                <a:spcPct val="0"/>
              </a:spcAft>
              <a:buFont typeface="+mj-lt"/>
              <a:buAutoNum type="alphaLcParenR"/>
            </a:pPr>
            <a:r>
              <a:rPr lang="en-US" altLang="en-US" b="1" dirty="0">
                <a:solidFill>
                  <a:srgbClr val="0070C0"/>
                </a:solidFill>
                <a:cs typeface="Arial" panose="020B0604020202020204" pitchFamily="34" charset="0"/>
              </a:rPr>
              <a:t>Income Replacement (Income Replacement Policies either individually or as a group or both).</a:t>
            </a:r>
          </a:p>
          <a:p>
            <a:pPr marL="514350" indent="-514350" defTabSz="914400" eaLnBrk="0" fontAlgn="base" hangingPunct="0">
              <a:spcAft>
                <a:spcPct val="0"/>
              </a:spcAft>
              <a:buFont typeface="+mj-lt"/>
              <a:buAutoNum type="alphaLcParenR"/>
            </a:pPr>
            <a:r>
              <a:rPr lang="en-US" altLang="en-US" b="1" dirty="0">
                <a:solidFill>
                  <a:srgbClr val="0070C0"/>
                </a:solidFill>
                <a:cs typeface="Arial" panose="020B0604020202020204" pitchFamily="34" charset="0"/>
              </a:rPr>
              <a:t>Employee Benefits  (Group Life Assurance).</a:t>
            </a:r>
          </a:p>
        </p:txBody>
      </p:sp>
      <p:sp>
        <p:nvSpPr>
          <p:cNvPr id="4" name="Rectangle 3"/>
          <p:cNvSpPr/>
          <p:nvPr/>
        </p:nvSpPr>
        <p:spPr>
          <a:xfrm>
            <a:off x="0" y="6155288"/>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descr="Africa-Re-Logo-MONO-MASTER-2.png"/>
          <p:cNvPicPr>
            <a:picLocks noChangeAspect="1"/>
          </p:cNvPicPr>
          <p:nvPr/>
        </p:nvPicPr>
        <p:blipFill>
          <a:blip r:embed="rId2"/>
          <a:stretch>
            <a:fillRect/>
          </a:stretch>
        </p:blipFill>
        <p:spPr>
          <a:xfrm>
            <a:off x="6271939" y="6323660"/>
            <a:ext cx="1847356" cy="394103"/>
          </a:xfrm>
          <a:prstGeom prst="rect">
            <a:avLst/>
          </a:prstGeom>
        </p:spPr>
      </p:pic>
      <p:sp>
        <p:nvSpPr>
          <p:cNvPr id="6" name="TextBox 5">
            <a:extLst>
              <a:ext uri="{FF2B5EF4-FFF2-40B4-BE49-F238E27FC236}">
                <a16:creationId xmlns:a16="http://schemas.microsoft.com/office/drawing/2014/main" id="{BBB7D9B8-4B07-44B6-B326-9294D8AAC5F7}"/>
              </a:ext>
            </a:extLst>
          </p:cNvPr>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34</a:t>
            </a:fld>
            <a:endParaRPr lang="en-US" sz="1600" dirty="0">
              <a:solidFill>
                <a:srgbClr val="181838"/>
              </a:solidFill>
              <a:latin typeface="Arial"/>
              <a:cs typeface="Arial"/>
            </a:endParaRPr>
          </a:p>
        </p:txBody>
      </p:sp>
      <p:cxnSp>
        <p:nvCxnSpPr>
          <p:cNvPr id="7" name="Straight Connector 6">
            <a:extLst>
              <a:ext uri="{FF2B5EF4-FFF2-40B4-BE49-F238E27FC236}">
                <a16:creationId xmlns:a16="http://schemas.microsoft.com/office/drawing/2014/main" id="{8FB23A7E-E77D-A6B1-A63C-8167851AFC04}"/>
              </a:ext>
            </a:extLst>
          </p:cNvPr>
          <p:cNvCxnSpPr/>
          <p:nvPr/>
        </p:nvCxnSpPr>
        <p:spPr>
          <a:xfrm>
            <a:off x="95250" y="666957"/>
            <a:ext cx="8877300" cy="0"/>
          </a:xfrm>
          <a:prstGeom prst="line">
            <a:avLst/>
          </a:prstGeom>
          <a:ln>
            <a:solidFill>
              <a:schemeClr val="tx1">
                <a:lumMod val="75000"/>
                <a:lumOff val="25000"/>
              </a:schemeClr>
            </a:solidFill>
          </a:ln>
        </p:spPr>
        <p:style>
          <a:lnRef idx="3">
            <a:schemeClr val="dk1"/>
          </a:lnRef>
          <a:fillRef idx="0">
            <a:schemeClr val="dk1"/>
          </a:fillRef>
          <a:effectRef idx="2">
            <a:schemeClr val="dk1"/>
          </a:effectRef>
          <a:fontRef idx="minor">
            <a:schemeClr val="tx1"/>
          </a:fontRef>
        </p:style>
      </p:cxnSp>
      <p:pic>
        <p:nvPicPr>
          <p:cNvPr id="8" name="Picture 7" descr="A picture containing symbol, logo, circle&#10;&#10;Description automatically generated">
            <a:extLst>
              <a:ext uri="{FF2B5EF4-FFF2-40B4-BE49-F238E27FC236}">
                <a16:creationId xmlns:a16="http://schemas.microsoft.com/office/drawing/2014/main" id="{129A1937-BC76-461B-9F8D-AF35BC14416D}"/>
              </a:ext>
            </a:extLst>
          </p:cNvPr>
          <p:cNvPicPr>
            <a:picLocks noChangeAspect="1"/>
          </p:cNvPicPr>
          <p:nvPr/>
        </p:nvPicPr>
        <p:blipFill>
          <a:blip r:embed="rId3"/>
          <a:stretch>
            <a:fillRect/>
          </a:stretch>
        </p:blipFill>
        <p:spPr>
          <a:xfrm>
            <a:off x="243044" y="6111575"/>
            <a:ext cx="870857" cy="761999"/>
          </a:xfrm>
          <a:prstGeom prst="rect">
            <a:avLst/>
          </a:prstGeom>
        </p:spPr>
      </p:pic>
    </p:spTree>
    <p:extLst>
      <p:ext uri="{BB962C8B-B14F-4D97-AF65-F5344CB8AC3E}">
        <p14:creationId xmlns:p14="http://schemas.microsoft.com/office/powerpoint/2010/main" val="37094981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542"/>
            <a:ext cx="9144000" cy="1273830"/>
          </a:xfrm>
        </p:spPr>
        <p:txBody>
          <a:bodyPr>
            <a:noAutofit/>
          </a:bodyPr>
          <a:lstStyle/>
          <a:p>
            <a:pPr lvl="0"/>
            <a:r>
              <a:rPr lang="en-US" sz="3600" b="1" dirty="0">
                <a:solidFill>
                  <a:srgbClr val="00B050"/>
                </a:solidFill>
                <a:cs typeface="Arial MT Bd"/>
              </a:rPr>
              <a:t>Conclusion</a:t>
            </a:r>
            <a:br>
              <a:rPr lang="en-US" sz="3600" dirty="0">
                <a:solidFill>
                  <a:srgbClr val="00B050"/>
                </a:solidFill>
                <a:cs typeface="Arial MT Bd"/>
              </a:rPr>
            </a:br>
            <a:endParaRPr lang="en-GB" sz="3600" dirty="0"/>
          </a:p>
        </p:txBody>
      </p:sp>
      <p:sp>
        <p:nvSpPr>
          <p:cNvPr id="3" name="Content Placeholder 2"/>
          <p:cNvSpPr>
            <a:spLocks noGrp="1"/>
          </p:cNvSpPr>
          <p:nvPr>
            <p:ph idx="1"/>
          </p:nvPr>
        </p:nvSpPr>
        <p:spPr>
          <a:xfrm>
            <a:off x="0" y="885827"/>
            <a:ext cx="9144000" cy="4655120"/>
          </a:xfrm>
        </p:spPr>
        <p:txBody>
          <a:bodyPr>
            <a:normAutofit/>
          </a:bodyPr>
          <a:lstStyle/>
          <a:p>
            <a:pPr marL="0" indent="0">
              <a:buNone/>
            </a:pPr>
            <a:r>
              <a:rPr lang="en-GB" altLang="en-US" sz="3600" dirty="0">
                <a:solidFill>
                  <a:srgbClr val="0070C0"/>
                </a:solidFill>
                <a:cs typeface="Arial" panose="020B0604020202020204" pitchFamily="34" charset="0"/>
              </a:rPr>
              <a:t>In conclusion, I will like to submit that incorporating life insurance as a protection mechanism for food producers would definitely assist them towards having business continuity, financial security, income replacement, employee benefits and above all, it would give the food producers the needed comfort when any of the events assured against happens.</a:t>
            </a:r>
          </a:p>
        </p:txBody>
      </p:sp>
      <p:sp>
        <p:nvSpPr>
          <p:cNvPr id="4" name="Rectangle 3"/>
          <p:cNvSpPr/>
          <p:nvPr/>
        </p:nvSpPr>
        <p:spPr>
          <a:xfrm>
            <a:off x="0" y="6155288"/>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descr="Africa-Re-Logo-MONO-MASTER-2.png"/>
          <p:cNvPicPr>
            <a:picLocks noChangeAspect="1"/>
          </p:cNvPicPr>
          <p:nvPr/>
        </p:nvPicPr>
        <p:blipFill>
          <a:blip r:embed="rId2"/>
          <a:stretch>
            <a:fillRect/>
          </a:stretch>
        </p:blipFill>
        <p:spPr>
          <a:xfrm>
            <a:off x="6271939" y="6280802"/>
            <a:ext cx="1847356" cy="394103"/>
          </a:xfrm>
          <a:prstGeom prst="rect">
            <a:avLst/>
          </a:prstGeom>
        </p:spPr>
      </p:pic>
      <p:sp>
        <p:nvSpPr>
          <p:cNvPr id="6" name="TextBox 5">
            <a:extLst>
              <a:ext uri="{FF2B5EF4-FFF2-40B4-BE49-F238E27FC236}">
                <a16:creationId xmlns:a16="http://schemas.microsoft.com/office/drawing/2014/main" id="{BBB7D9B8-4B07-44B6-B326-9294D8AAC5F7}"/>
              </a:ext>
            </a:extLst>
          </p:cNvPr>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35</a:t>
            </a:fld>
            <a:endParaRPr lang="en-US" sz="1600" dirty="0">
              <a:solidFill>
                <a:srgbClr val="181838"/>
              </a:solidFill>
              <a:latin typeface="Arial"/>
              <a:cs typeface="Arial"/>
            </a:endParaRPr>
          </a:p>
        </p:txBody>
      </p:sp>
      <p:cxnSp>
        <p:nvCxnSpPr>
          <p:cNvPr id="7" name="Straight Connector 6">
            <a:extLst>
              <a:ext uri="{FF2B5EF4-FFF2-40B4-BE49-F238E27FC236}">
                <a16:creationId xmlns:a16="http://schemas.microsoft.com/office/drawing/2014/main" id="{26261B42-1F1D-973A-121B-79E12803169D}"/>
              </a:ext>
            </a:extLst>
          </p:cNvPr>
          <p:cNvCxnSpPr/>
          <p:nvPr/>
        </p:nvCxnSpPr>
        <p:spPr>
          <a:xfrm>
            <a:off x="95250" y="666957"/>
            <a:ext cx="8877300" cy="0"/>
          </a:xfrm>
          <a:prstGeom prst="line">
            <a:avLst/>
          </a:prstGeom>
          <a:ln>
            <a:solidFill>
              <a:schemeClr val="tx1">
                <a:lumMod val="75000"/>
                <a:lumOff val="25000"/>
              </a:schemeClr>
            </a:solidFill>
          </a:ln>
        </p:spPr>
        <p:style>
          <a:lnRef idx="3">
            <a:schemeClr val="dk1"/>
          </a:lnRef>
          <a:fillRef idx="0">
            <a:schemeClr val="dk1"/>
          </a:fillRef>
          <a:effectRef idx="2">
            <a:schemeClr val="dk1"/>
          </a:effectRef>
          <a:fontRef idx="minor">
            <a:schemeClr val="tx1"/>
          </a:fontRef>
        </p:style>
      </p:cxnSp>
      <p:pic>
        <p:nvPicPr>
          <p:cNvPr id="8" name="Picture 7" descr="A picture containing symbol, logo, circle&#10;&#10;Description automatically generated">
            <a:extLst>
              <a:ext uri="{FF2B5EF4-FFF2-40B4-BE49-F238E27FC236}">
                <a16:creationId xmlns:a16="http://schemas.microsoft.com/office/drawing/2014/main" id="{26A39215-C80B-4AD8-815B-5A8210EFF58D}"/>
              </a:ext>
            </a:extLst>
          </p:cNvPr>
          <p:cNvPicPr>
            <a:picLocks noChangeAspect="1"/>
          </p:cNvPicPr>
          <p:nvPr/>
        </p:nvPicPr>
        <p:blipFill>
          <a:blip r:embed="rId3"/>
          <a:stretch>
            <a:fillRect/>
          </a:stretch>
        </p:blipFill>
        <p:spPr>
          <a:xfrm>
            <a:off x="243044" y="6111575"/>
            <a:ext cx="870857" cy="761999"/>
          </a:xfrm>
          <a:prstGeom prst="rect">
            <a:avLst/>
          </a:prstGeom>
        </p:spPr>
      </p:pic>
    </p:spTree>
    <p:extLst>
      <p:ext uri="{BB962C8B-B14F-4D97-AF65-F5344CB8AC3E}">
        <p14:creationId xmlns:p14="http://schemas.microsoft.com/office/powerpoint/2010/main" val="17235297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543"/>
            <a:ext cx="9144000" cy="1429595"/>
          </a:xfrm>
        </p:spPr>
        <p:txBody>
          <a:bodyPr>
            <a:noAutofit/>
          </a:bodyPr>
          <a:lstStyle/>
          <a:p>
            <a:pPr lvl="0"/>
            <a:r>
              <a:rPr lang="en-US" sz="3600" b="1" dirty="0">
                <a:cs typeface="Arial MT Bd"/>
              </a:rPr>
              <a:t>Questions and Answers</a:t>
            </a:r>
            <a:br>
              <a:rPr lang="en-US" sz="3600" dirty="0">
                <a:cs typeface="Arial MT Bd"/>
              </a:rPr>
            </a:br>
            <a:endParaRPr lang="en-GB" sz="3600" dirty="0"/>
          </a:p>
        </p:txBody>
      </p:sp>
      <p:sp>
        <p:nvSpPr>
          <p:cNvPr id="3" name="Content Placeholder 2"/>
          <p:cNvSpPr>
            <a:spLocks noGrp="1"/>
          </p:cNvSpPr>
          <p:nvPr>
            <p:ph idx="1"/>
          </p:nvPr>
        </p:nvSpPr>
        <p:spPr>
          <a:xfrm>
            <a:off x="0" y="590842"/>
            <a:ext cx="9144000" cy="4950105"/>
          </a:xfrm>
        </p:spPr>
        <p:txBody>
          <a:bodyPr>
            <a:normAutofit/>
          </a:bodyPr>
          <a:lstStyle/>
          <a:p>
            <a:endParaRPr lang="en-GB" altLang="en-US" sz="3600" dirty="0">
              <a:solidFill>
                <a:srgbClr val="0070C0"/>
              </a:solidFill>
              <a:cs typeface="Arial" panose="020B0604020202020204" pitchFamily="34" charset="0"/>
            </a:endParaRPr>
          </a:p>
          <a:p>
            <a:pPr marL="0" indent="0" algn="ctr">
              <a:buNone/>
            </a:pPr>
            <a:r>
              <a:rPr lang="en-GB" altLang="en-US" sz="3600" dirty="0">
                <a:solidFill>
                  <a:srgbClr val="0070C0"/>
                </a:solidFill>
                <a:cs typeface="Arial" panose="020B0604020202020204" pitchFamily="34" charset="0"/>
              </a:rPr>
              <a:t>Thank you all for your attention</a:t>
            </a:r>
          </a:p>
        </p:txBody>
      </p:sp>
      <p:sp>
        <p:nvSpPr>
          <p:cNvPr id="4" name="Rectangle 3"/>
          <p:cNvSpPr/>
          <p:nvPr/>
        </p:nvSpPr>
        <p:spPr>
          <a:xfrm>
            <a:off x="0" y="6155288"/>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descr="Africa-Re-Logo-MONO-MASTER-2.png"/>
          <p:cNvPicPr>
            <a:picLocks noChangeAspect="1"/>
          </p:cNvPicPr>
          <p:nvPr/>
        </p:nvPicPr>
        <p:blipFill>
          <a:blip r:embed="rId2"/>
          <a:stretch>
            <a:fillRect/>
          </a:stretch>
        </p:blipFill>
        <p:spPr>
          <a:xfrm>
            <a:off x="6271939" y="6307116"/>
            <a:ext cx="1847356" cy="394103"/>
          </a:xfrm>
          <a:prstGeom prst="rect">
            <a:avLst/>
          </a:prstGeom>
        </p:spPr>
      </p:pic>
      <p:sp>
        <p:nvSpPr>
          <p:cNvPr id="6" name="TextBox 5">
            <a:extLst>
              <a:ext uri="{FF2B5EF4-FFF2-40B4-BE49-F238E27FC236}">
                <a16:creationId xmlns:a16="http://schemas.microsoft.com/office/drawing/2014/main" id="{BBB7D9B8-4B07-44B6-B326-9294D8AAC5F7}"/>
              </a:ext>
            </a:extLst>
          </p:cNvPr>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36</a:t>
            </a:fld>
            <a:endParaRPr lang="en-US" sz="1600" dirty="0">
              <a:solidFill>
                <a:srgbClr val="181838"/>
              </a:solidFill>
              <a:latin typeface="Arial"/>
              <a:cs typeface="Arial"/>
            </a:endParaRPr>
          </a:p>
        </p:txBody>
      </p:sp>
      <p:cxnSp>
        <p:nvCxnSpPr>
          <p:cNvPr id="7" name="Straight Connector 6">
            <a:extLst>
              <a:ext uri="{FF2B5EF4-FFF2-40B4-BE49-F238E27FC236}">
                <a16:creationId xmlns:a16="http://schemas.microsoft.com/office/drawing/2014/main" id="{C9EA64DC-C47B-39DD-AE69-12BF79A2B010}"/>
              </a:ext>
            </a:extLst>
          </p:cNvPr>
          <p:cNvCxnSpPr/>
          <p:nvPr/>
        </p:nvCxnSpPr>
        <p:spPr>
          <a:xfrm>
            <a:off x="95250" y="666957"/>
            <a:ext cx="8877300" cy="0"/>
          </a:xfrm>
          <a:prstGeom prst="line">
            <a:avLst/>
          </a:prstGeom>
          <a:ln>
            <a:solidFill>
              <a:schemeClr val="tx1">
                <a:lumMod val="75000"/>
                <a:lumOff val="25000"/>
              </a:schemeClr>
            </a:solidFill>
          </a:ln>
        </p:spPr>
        <p:style>
          <a:lnRef idx="3">
            <a:schemeClr val="dk1"/>
          </a:lnRef>
          <a:fillRef idx="0">
            <a:schemeClr val="dk1"/>
          </a:fillRef>
          <a:effectRef idx="2">
            <a:schemeClr val="dk1"/>
          </a:effectRef>
          <a:fontRef idx="minor">
            <a:schemeClr val="tx1"/>
          </a:fontRef>
        </p:style>
      </p:cxnSp>
      <p:pic>
        <p:nvPicPr>
          <p:cNvPr id="8" name="Picture 7" descr="A picture containing symbol, logo, circle&#10;&#10;Description automatically generated">
            <a:extLst>
              <a:ext uri="{FF2B5EF4-FFF2-40B4-BE49-F238E27FC236}">
                <a16:creationId xmlns:a16="http://schemas.microsoft.com/office/drawing/2014/main" id="{4B93F8B0-DFF9-44E1-B500-01273FBEE07F}"/>
              </a:ext>
            </a:extLst>
          </p:cNvPr>
          <p:cNvPicPr>
            <a:picLocks noChangeAspect="1"/>
          </p:cNvPicPr>
          <p:nvPr/>
        </p:nvPicPr>
        <p:blipFill>
          <a:blip r:embed="rId3"/>
          <a:stretch>
            <a:fillRect/>
          </a:stretch>
        </p:blipFill>
        <p:spPr>
          <a:xfrm>
            <a:off x="243044" y="6111575"/>
            <a:ext cx="870857" cy="761999"/>
          </a:xfrm>
          <a:prstGeom prst="rect">
            <a:avLst/>
          </a:prstGeom>
        </p:spPr>
      </p:pic>
    </p:spTree>
    <p:extLst>
      <p:ext uri="{BB962C8B-B14F-4D97-AF65-F5344CB8AC3E}">
        <p14:creationId xmlns:p14="http://schemas.microsoft.com/office/powerpoint/2010/main" val="42440538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181838"/>
        </a:solidFill>
        <a:effectLst/>
      </p:bgPr>
    </p:bg>
    <p:spTree>
      <p:nvGrpSpPr>
        <p:cNvPr id="1" name=""/>
        <p:cNvGrpSpPr/>
        <p:nvPr/>
      </p:nvGrpSpPr>
      <p:grpSpPr>
        <a:xfrm>
          <a:off x="0" y="0"/>
          <a:ext cx="0" cy="0"/>
          <a:chOff x="0" y="0"/>
          <a:chExt cx="0" cy="0"/>
        </a:xfrm>
      </p:grpSpPr>
      <p:pic>
        <p:nvPicPr>
          <p:cNvPr id="4" name="Picture 3" descr="Africa RE Globe.png"/>
          <p:cNvPicPr>
            <a:picLocks noChangeAspect="1"/>
          </p:cNvPicPr>
          <p:nvPr/>
        </p:nvPicPr>
        <p:blipFill>
          <a:blip r:embed="rId2"/>
          <a:stretch>
            <a:fillRect/>
          </a:stretch>
        </p:blipFill>
        <p:spPr>
          <a:xfrm>
            <a:off x="451000" y="1877305"/>
            <a:ext cx="4992252" cy="4980695"/>
          </a:xfrm>
          <a:prstGeom prst="rect">
            <a:avLst/>
          </a:prstGeom>
        </p:spPr>
      </p:pic>
      <p:pic>
        <p:nvPicPr>
          <p:cNvPr id="5" name="Picture 4" descr="Africa Re Logo MASTER.png"/>
          <p:cNvPicPr>
            <a:picLocks noChangeAspect="1"/>
          </p:cNvPicPr>
          <p:nvPr/>
        </p:nvPicPr>
        <p:blipFill>
          <a:blip r:embed="rId3"/>
          <a:stretch>
            <a:fillRect/>
          </a:stretch>
        </p:blipFill>
        <p:spPr>
          <a:xfrm>
            <a:off x="5811942" y="536351"/>
            <a:ext cx="2634728" cy="557133"/>
          </a:xfrm>
          <a:prstGeom prst="rect">
            <a:avLst/>
          </a:prstGeom>
        </p:spPr>
      </p:pic>
      <p:pic>
        <p:nvPicPr>
          <p:cNvPr id="6" name="Picture 5" descr="A picture containing symbol, logo, circle&#10;&#10;Description automatically generated">
            <a:extLst>
              <a:ext uri="{FF2B5EF4-FFF2-40B4-BE49-F238E27FC236}">
                <a16:creationId xmlns:a16="http://schemas.microsoft.com/office/drawing/2014/main" id="{F23C4784-8FAB-4826-9B75-F33585B91B2B}"/>
              </a:ext>
            </a:extLst>
          </p:cNvPr>
          <p:cNvPicPr>
            <a:picLocks noChangeAspect="1"/>
          </p:cNvPicPr>
          <p:nvPr/>
        </p:nvPicPr>
        <p:blipFill>
          <a:blip r:embed="rId4"/>
          <a:stretch>
            <a:fillRect/>
          </a:stretch>
        </p:blipFill>
        <p:spPr>
          <a:xfrm>
            <a:off x="451000" y="331485"/>
            <a:ext cx="870857" cy="761999"/>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4</a:t>
            </a:fld>
            <a:endParaRPr lang="en-US" sz="1600" dirty="0">
              <a:solidFill>
                <a:srgbClr val="181838"/>
              </a:solidFill>
              <a:latin typeface="Arial"/>
              <a:cs typeface="Arial"/>
            </a:endParaRPr>
          </a:p>
        </p:txBody>
      </p:sp>
      <p:sp>
        <p:nvSpPr>
          <p:cNvPr id="8" name="Title 1"/>
          <p:cNvSpPr txBox="1">
            <a:spLocks/>
          </p:cNvSpPr>
          <p:nvPr/>
        </p:nvSpPr>
        <p:spPr>
          <a:xfrm>
            <a:off x="-1" y="0"/>
            <a:ext cx="9143999" cy="520505"/>
          </a:xfrm>
          <a:prstGeom prst="rect">
            <a:avLst/>
          </a:prstGeom>
        </p:spPr>
        <p:txBody>
          <a:bodyPr vert="horz" lIns="0" tIns="0" rIns="0" bIns="0" rtlCol="0" anchor="t" anchorCtr="0">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181838"/>
                </a:solidFill>
                <a:effectLst/>
                <a:uLnTx/>
                <a:uFillTx/>
                <a:latin typeface="+mj-lt"/>
                <a:ea typeface="+mj-ea"/>
                <a:cs typeface="Arial MT Bd"/>
              </a:rPr>
              <a:t>Agenda</a:t>
            </a:r>
            <a:endParaRPr kumimoji="0" lang="en-US" sz="3200" b="0" i="0" u="none" strike="noStrike" kern="1200" cap="none" spc="0" normalizeH="0" baseline="0" noProof="0" dirty="0">
              <a:ln>
                <a:noFill/>
              </a:ln>
              <a:solidFill>
                <a:srgbClr val="181838"/>
              </a:solidFill>
              <a:effectLst/>
              <a:uLnTx/>
              <a:uFillTx/>
              <a:latin typeface="+mj-lt"/>
              <a:ea typeface="+mj-ea"/>
              <a:cs typeface="Arial MT Bd"/>
            </a:endParaRPr>
          </a:p>
        </p:txBody>
      </p:sp>
      <p:pic>
        <p:nvPicPr>
          <p:cNvPr id="13" name="Picture 12" descr="Africa-Re-Logo-MONO-MASTER-2.png"/>
          <p:cNvPicPr>
            <a:picLocks noChangeAspect="1"/>
          </p:cNvPicPr>
          <p:nvPr/>
        </p:nvPicPr>
        <p:blipFill>
          <a:blip r:embed="rId2"/>
          <a:stretch>
            <a:fillRect/>
          </a:stretch>
        </p:blipFill>
        <p:spPr>
          <a:xfrm>
            <a:off x="6271939" y="6351124"/>
            <a:ext cx="1847356" cy="394103"/>
          </a:xfrm>
          <a:prstGeom prst="rect">
            <a:avLst/>
          </a:prstGeom>
        </p:spPr>
      </p:pic>
      <p:cxnSp>
        <p:nvCxnSpPr>
          <p:cNvPr id="2" name="Straight Connector 1">
            <a:extLst>
              <a:ext uri="{FF2B5EF4-FFF2-40B4-BE49-F238E27FC236}">
                <a16:creationId xmlns:a16="http://schemas.microsoft.com/office/drawing/2014/main" id="{39CCD5C6-FCB9-23C1-7ECB-97CCFBF4505A}"/>
              </a:ext>
            </a:extLst>
          </p:cNvPr>
          <p:cNvCxnSpPr/>
          <p:nvPr/>
        </p:nvCxnSpPr>
        <p:spPr>
          <a:xfrm>
            <a:off x="95250" y="666957"/>
            <a:ext cx="8877300" cy="0"/>
          </a:xfrm>
          <a:prstGeom prst="line">
            <a:avLst/>
          </a:prstGeom>
          <a:ln>
            <a:solidFill>
              <a:schemeClr val="tx1">
                <a:lumMod val="75000"/>
                <a:lumOff val="25000"/>
              </a:schemeClr>
            </a:solidFill>
          </a:ln>
        </p:spPr>
        <p:style>
          <a:lnRef idx="3">
            <a:schemeClr val="dk1"/>
          </a:lnRef>
          <a:fillRef idx="0">
            <a:schemeClr val="dk1"/>
          </a:fillRef>
          <a:effectRef idx="2">
            <a:schemeClr val="dk1"/>
          </a:effectRef>
          <a:fontRef idx="minor">
            <a:schemeClr val="tx1"/>
          </a:fontRef>
        </p:style>
      </p:cxnSp>
      <p:grpSp>
        <p:nvGrpSpPr>
          <p:cNvPr id="9" name="Group 8">
            <a:extLst>
              <a:ext uri="{FF2B5EF4-FFF2-40B4-BE49-F238E27FC236}">
                <a16:creationId xmlns:a16="http://schemas.microsoft.com/office/drawing/2014/main" id="{07118DF3-AE8F-C34C-8DAF-A9CAF25C67F2}"/>
              </a:ext>
            </a:extLst>
          </p:cNvPr>
          <p:cNvGrpSpPr/>
          <p:nvPr/>
        </p:nvGrpSpPr>
        <p:grpSpPr>
          <a:xfrm>
            <a:off x="783218" y="1201587"/>
            <a:ext cx="742500" cy="4060428"/>
            <a:chOff x="4200750" y="1398785"/>
            <a:chExt cx="742500" cy="4060428"/>
          </a:xfrm>
        </p:grpSpPr>
        <p:sp>
          <p:nvSpPr>
            <p:cNvPr id="10" name="Freeform: Shape 9">
              <a:extLst>
                <a:ext uri="{FF2B5EF4-FFF2-40B4-BE49-F238E27FC236}">
                  <a16:creationId xmlns:a16="http://schemas.microsoft.com/office/drawing/2014/main" id="{47005123-D2A2-E46B-D69E-A991B9A69550}"/>
                </a:ext>
              </a:extLst>
            </p:cNvPr>
            <p:cNvSpPr/>
            <p:nvPr/>
          </p:nvSpPr>
          <p:spPr>
            <a:xfrm>
              <a:off x="4200750" y="1398785"/>
              <a:ext cx="742500" cy="780851"/>
            </a:xfrm>
            <a:custGeom>
              <a:avLst/>
              <a:gdLst>
                <a:gd name="connsiteX0" fmla="*/ 0 w 742500"/>
                <a:gd name="connsiteY0" fmla="*/ 0 h 780851"/>
                <a:gd name="connsiteX1" fmla="*/ 742500 w 742500"/>
                <a:gd name="connsiteY1" fmla="*/ 0 h 780851"/>
                <a:gd name="connsiteX2" fmla="*/ 742500 w 742500"/>
                <a:gd name="connsiteY2" fmla="*/ 780851 h 780851"/>
                <a:gd name="connsiteX3" fmla="*/ 0 w 742500"/>
                <a:gd name="connsiteY3" fmla="*/ 780851 h 780851"/>
                <a:gd name="connsiteX4" fmla="*/ 0 w 742500"/>
                <a:gd name="connsiteY4" fmla="*/ 0 h 7808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2500" h="780851">
                  <a:moveTo>
                    <a:pt x="0" y="0"/>
                  </a:moveTo>
                  <a:lnTo>
                    <a:pt x="742500" y="0"/>
                  </a:lnTo>
                  <a:lnTo>
                    <a:pt x="742500" y="780851"/>
                  </a:lnTo>
                  <a:lnTo>
                    <a:pt x="0" y="780851"/>
                  </a:lnTo>
                  <a:lnTo>
                    <a:pt x="0" y="0"/>
                  </a:lnTo>
                  <a:close/>
                </a:path>
              </a:pathLst>
            </a:cu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txBody>
            <a:bodyPr spcFirstLastPara="0" vert="horz" wrap="square" lIns="104140" tIns="104140" rIns="104140" bIns="104140" numCol="1" spcCol="1270" anchor="ctr" anchorCtr="0">
              <a:noAutofit/>
            </a:bodyPr>
            <a:lstStyle/>
            <a:p>
              <a:pPr marL="0" lvl="0" indent="0" algn="ctr" defTabSz="1822450">
                <a:lnSpc>
                  <a:spcPct val="90000"/>
                </a:lnSpc>
                <a:spcBef>
                  <a:spcPct val="0"/>
                </a:spcBef>
                <a:spcAft>
                  <a:spcPct val="35000"/>
                </a:spcAft>
                <a:buNone/>
              </a:pPr>
              <a:r>
                <a:rPr lang="en-US" sz="4100" kern="1200" dirty="0"/>
                <a:t>01</a:t>
              </a:r>
              <a:endParaRPr lang="en-NG" sz="4100" kern="1200" dirty="0"/>
            </a:p>
          </p:txBody>
        </p:sp>
        <p:sp>
          <p:nvSpPr>
            <p:cNvPr id="11" name="Freeform: Shape 10">
              <a:extLst>
                <a:ext uri="{FF2B5EF4-FFF2-40B4-BE49-F238E27FC236}">
                  <a16:creationId xmlns:a16="http://schemas.microsoft.com/office/drawing/2014/main" id="{4EB1CC1D-DACA-FE66-6F4C-EFF9914A543B}"/>
                </a:ext>
              </a:extLst>
            </p:cNvPr>
            <p:cNvSpPr/>
            <p:nvPr/>
          </p:nvSpPr>
          <p:spPr>
            <a:xfrm>
              <a:off x="4200750" y="2218680"/>
              <a:ext cx="742500" cy="780851"/>
            </a:xfrm>
            <a:custGeom>
              <a:avLst/>
              <a:gdLst>
                <a:gd name="connsiteX0" fmla="*/ 0 w 742500"/>
                <a:gd name="connsiteY0" fmla="*/ 0 h 780851"/>
                <a:gd name="connsiteX1" fmla="*/ 742500 w 742500"/>
                <a:gd name="connsiteY1" fmla="*/ 0 h 780851"/>
                <a:gd name="connsiteX2" fmla="*/ 742500 w 742500"/>
                <a:gd name="connsiteY2" fmla="*/ 780851 h 780851"/>
                <a:gd name="connsiteX3" fmla="*/ 0 w 742500"/>
                <a:gd name="connsiteY3" fmla="*/ 780851 h 780851"/>
                <a:gd name="connsiteX4" fmla="*/ 0 w 742500"/>
                <a:gd name="connsiteY4" fmla="*/ 0 h 7808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2500" h="780851">
                  <a:moveTo>
                    <a:pt x="0" y="0"/>
                  </a:moveTo>
                  <a:lnTo>
                    <a:pt x="742500" y="0"/>
                  </a:lnTo>
                  <a:lnTo>
                    <a:pt x="742500" y="780851"/>
                  </a:lnTo>
                  <a:lnTo>
                    <a:pt x="0" y="780851"/>
                  </a:lnTo>
                  <a:lnTo>
                    <a:pt x="0" y="0"/>
                  </a:lnTo>
                  <a:close/>
                </a:path>
              </a:pathLst>
            </a:cu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txBody>
            <a:bodyPr spcFirstLastPara="0" vert="horz" wrap="square" lIns="104140" tIns="104140" rIns="104140" bIns="104140" numCol="1" spcCol="1270" anchor="ctr" anchorCtr="0">
              <a:noAutofit/>
            </a:bodyPr>
            <a:lstStyle/>
            <a:p>
              <a:pPr marL="0" lvl="0" indent="0" algn="ctr" defTabSz="1822450">
                <a:lnSpc>
                  <a:spcPct val="90000"/>
                </a:lnSpc>
                <a:spcBef>
                  <a:spcPct val="0"/>
                </a:spcBef>
                <a:spcAft>
                  <a:spcPct val="35000"/>
                </a:spcAft>
                <a:buNone/>
              </a:pPr>
              <a:r>
                <a:rPr lang="en-US" sz="4100" kern="1200" dirty="0"/>
                <a:t>02</a:t>
              </a:r>
              <a:endParaRPr lang="en-NG" sz="4100" kern="1200" dirty="0"/>
            </a:p>
          </p:txBody>
        </p:sp>
        <p:sp>
          <p:nvSpPr>
            <p:cNvPr id="12" name="Freeform: Shape 11">
              <a:extLst>
                <a:ext uri="{FF2B5EF4-FFF2-40B4-BE49-F238E27FC236}">
                  <a16:creationId xmlns:a16="http://schemas.microsoft.com/office/drawing/2014/main" id="{4ADC8BB7-D237-A458-6EBF-DFE52094F40A}"/>
                </a:ext>
              </a:extLst>
            </p:cNvPr>
            <p:cNvSpPr/>
            <p:nvPr/>
          </p:nvSpPr>
          <p:spPr>
            <a:xfrm>
              <a:off x="4200750" y="3038574"/>
              <a:ext cx="742500" cy="780851"/>
            </a:xfrm>
            <a:custGeom>
              <a:avLst/>
              <a:gdLst>
                <a:gd name="connsiteX0" fmla="*/ 0 w 742500"/>
                <a:gd name="connsiteY0" fmla="*/ 0 h 780851"/>
                <a:gd name="connsiteX1" fmla="*/ 742500 w 742500"/>
                <a:gd name="connsiteY1" fmla="*/ 0 h 780851"/>
                <a:gd name="connsiteX2" fmla="*/ 742500 w 742500"/>
                <a:gd name="connsiteY2" fmla="*/ 780851 h 780851"/>
                <a:gd name="connsiteX3" fmla="*/ 0 w 742500"/>
                <a:gd name="connsiteY3" fmla="*/ 780851 h 780851"/>
                <a:gd name="connsiteX4" fmla="*/ 0 w 742500"/>
                <a:gd name="connsiteY4" fmla="*/ 0 h 7808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2500" h="780851">
                  <a:moveTo>
                    <a:pt x="0" y="0"/>
                  </a:moveTo>
                  <a:lnTo>
                    <a:pt x="742500" y="0"/>
                  </a:lnTo>
                  <a:lnTo>
                    <a:pt x="742500" y="780851"/>
                  </a:lnTo>
                  <a:lnTo>
                    <a:pt x="0" y="780851"/>
                  </a:lnTo>
                  <a:lnTo>
                    <a:pt x="0" y="0"/>
                  </a:lnTo>
                  <a:close/>
                </a:path>
              </a:pathLst>
            </a:cu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txBody>
            <a:bodyPr spcFirstLastPara="0" vert="horz" wrap="square" lIns="104140" tIns="104140" rIns="104140" bIns="104140" numCol="1" spcCol="1270" anchor="ctr" anchorCtr="0">
              <a:noAutofit/>
            </a:bodyPr>
            <a:lstStyle/>
            <a:p>
              <a:pPr marL="0" lvl="0" indent="0" algn="ctr" defTabSz="1822450">
                <a:lnSpc>
                  <a:spcPct val="90000"/>
                </a:lnSpc>
                <a:spcBef>
                  <a:spcPct val="0"/>
                </a:spcBef>
                <a:spcAft>
                  <a:spcPct val="35000"/>
                </a:spcAft>
                <a:buNone/>
              </a:pPr>
              <a:r>
                <a:rPr lang="en-US" sz="4100" kern="1200" dirty="0"/>
                <a:t>03</a:t>
              </a:r>
              <a:endParaRPr lang="en-NG" sz="4100" kern="1200" dirty="0"/>
            </a:p>
          </p:txBody>
        </p:sp>
        <p:sp>
          <p:nvSpPr>
            <p:cNvPr id="14" name="Freeform: Shape 13">
              <a:extLst>
                <a:ext uri="{FF2B5EF4-FFF2-40B4-BE49-F238E27FC236}">
                  <a16:creationId xmlns:a16="http://schemas.microsoft.com/office/drawing/2014/main" id="{63870DD9-B3AA-9A6C-85C9-A11934345B72}"/>
                </a:ext>
              </a:extLst>
            </p:cNvPr>
            <p:cNvSpPr/>
            <p:nvPr/>
          </p:nvSpPr>
          <p:spPr>
            <a:xfrm>
              <a:off x="4200750" y="3858468"/>
              <a:ext cx="742500" cy="780851"/>
            </a:xfrm>
            <a:custGeom>
              <a:avLst/>
              <a:gdLst>
                <a:gd name="connsiteX0" fmla="*/ 0 w 742500"/>
                <a:gd name="connsiteY0" fmla="*/ 0 h 780851"/>
                <a:gd name="connsiteX1" fmla="*/ 742500 w 742500"/>
                <a:gd name="connsiteY1" fmla="*/ 0 h 780851"/>
                <a:gd name="connsiteX2" fmla="*/ 742500 w 742500"/>
                <a:gd name="connsiteY2" fmla="*/ 780851 h 780851"/>
                <a:gd name="connsiteX3" fmla="*/ 0 w 742500"/>
                <a:gd name="connsiteY3" fmla="*/ 780851 h 780851"/>
                <a:gd name="connsiteX4" fmla="*/ 0 w 742500"/>
                <a:gd name="connsiteY4" fmla="*/ 0 h 7808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2500" h="780851">
                  <a:moveTo>
                    <a:pt x="0" y="0"/>
                  </a:moveTo>
                  <a:lnTo>
                    <a:pt x="742500" y="0"/>
                  </a:lnTo>
                  <a:lnTo>
                    <a:pt x="742500" y="780851"/>
                  </a:lnTo>
                  <a:lnTo>
                    <a:pt x="0" y="780851"/>
                  </a:lnTo>
                  <a:lnTo>
                    <a:pt x="0" y="0"/>
                  </a:lnTo>
                  <a:close/>
                </a:path>
              </a:pathLst>
            </a:cu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txBody>
            <a:bodyPr spcFirstLastPara="0" vert="horz" wrap="square" lIns="104140" tIns="104140" rIns="104140" bIns="104140" numCol="1" spcCol="1270" anchor="ctr" anchorCtr="0">
              <a:noAutofit/>
            </a:bodyPr>
            <a:lstStyle/>
            <a:p>
              <a:pPr marL="0" lvl="0" indent="0" algn="ctr" defTabSz="1822450">
                <a:lnSpc>
                  <a:spcPct val="90000"/>
                </a:lnSpc>
                <a:spcBef>
                  <a:spcPct val="0"/>
                </a:spcBef>
                <a:spcAft>
                  <a:spcPct val="35000"/>
                </a:spcAft>
                <a:buNone/>
              </a:pPr>
              <a:r>
                <a:rPr lang="en-US" sz="4100" kern="1200" dirty="0"/>
                <a:t>04</a:t>
              </a:r>
              <a:endParaRPr lang="en-NG" sz="4100" kern="1200" dirty="0"/>
            </a:p>
          </p:txBody>
        </p:sp>
        <p:sp>
          <p:nvSpPr>
            <p:cNvPr id="15" name="Freeform: Shape 14">
              <a:extLst>
                <a:ext uri="{FF2B5EF4-FFF2-40B4-BE49-F238E27FC236}">
                  <a16:creationId xmlns:a16="http://schemas.microsoft.com/office/drawing/2014/main" id="{04326A12-657E-73A9-CB8E-AC93C80D6215}"/>
                </a:ext>
              </a:extLst>
            </p:cNvPr>
            <p:cNvSpPr/>
            <p:nvPr/>
          </p:nvSpPr>
          <p:spPr>
            <a:xfrm>
              <a:off x="4200750" y="4678362"/>
              <a:ext cx="742500" cy="780851"/>
            </a:xfrm>
            <a:custGeom>
              <a:avLst/>
              <a:gdLst>
                <a:gd name="connsiteX0" fmla="*/ 0 w 742500"/>
                <a:gd name="connsiteY0" fmla="*/ 0 h 780851"/>
                <a:gd name="connsiteX1" fmla="*/ 742500 w 742500"/>
                <a:gd name="connsiteY1" fmla="*/ 0 h 780851"/>
                <a:gd name="connsiteX2" fmla="*/ 742500 w 742500"/>
                <a:gd name="connsiteY2" fmla="*/ 780851 h 780851"/>
                <a:gd name="connsiteX3" fmla="*/ 0 w 742500"/>
                <a:gd name="connsiteY3" fmla="*/ 780851 h 780851"/>
                <a:gd name="connsiteX4" fmla="*/ 0 w 742500"/>
                <a:gd name="connsiteY4" fmla="*/ 0 h 7808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2500" h="780851">
                  <a:moveTo>
                    <a:pt x="0" y="0"/>
                  </a:moveTo>
                  <a:lnTo>
                    <a:pt x="742500" y="0"/>
                  </a:lnTo>
                  <a:lnTo>
                    <a:pt x="742500" y="780851"/>
                  </a:lnTo>
                  <a:lnTo>
                    <a:pt x="0" y="780851"/>
                  </a:lnTo>
                  <a:lnTo>
                    <a:pt x="0" y="0"/>
                  </a:lnTo>
                  <a:close/>
                </a:path>
              </a:pathLst>
            </a:cu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txBody>
            <a:bodyPr spcFirstLastPara="0" vert="horz" wrap="square" lIns="104140" tIns="104140" rIns="104140" bIns="104140" numCol="1" spcCol="1270" anchor="ctr" anchorCtr="0">
              <a:noAutofit/>
            </a:bodyPr>
            <a:lstStyle/>
            <a:p>
              <a:pPr marL="0" lvl="0" indent="0" algn="ctr" defTabSz="1822450">
                <a:lnSpc>
                  <a:spcPct val="90000"/>
                </a:lnSpc>
                <a:spcBef>
                  <a:spcPct val="0"/>
                </a:spcBef>
                <a:spcAft>
                  <a:spcPct val="35000"/>
                </a:spcAft>
                <a:buNone/>
              </a:pPr>
              <a:r>
                <a:rPr lang="en-US" sz="4100" kern="1200" dirty="0"/>
                <a:t>05</a:t>
              </a:r>
              <a:endParaRPr lang="en-NG" sz="4100" kern="1200" dirty="0"/>
            </a:p>
          </p:txBody>
        </p:sp>
      </p:grpSp>
      <p:sp>
        <p:nvSpPr>
          <p:cNvPr id="16" name="TextBox 15">
            <a:extLst>
              <a:ext uri="{FF2B5EF4-FFF2-40B4-BE49-F238E27FC236}">
                <a16:creationId xmlns:a16="http://schemas.microsoft.com/office/drawing/2014/main" id="{0B5DEFBC-8000-DB61-3179-1EE7158EE250}"/>
              </a:ext>
            </a:extLst>
          </p:cNvPr>
          <p:cNvSpPr txBox="1"/>
          <p:nvPr/>
        </p:nvSpPr>
        <p:spPr>
          <a:xfrm>
            <a:off x="1771650" y="1434010"/>
            <a:ext cx="5695950" cy="477054"/>
          </a:xfrm>
          <a:prstGeom prst="rect">
            <a:avLst/>
          </a:prstGeom>
          <a:noFill/>
        </p:spPr>
        <p:txBody>
          <a:bodyPr wrap="square" rtlCol="0">
            <a:spAutoFit/>
          </a:bodyPr>
          <a:lstStyle/>
          <a:p>
            <a:r>
              <a:rPr lang="en-US" sz="2500" b="1" dirty="0">
                <a:cs typeface="Arial" panose="020B0604020202020204" pitchFamily="34" charset="0"/>
              </a:rPr>
              <a:t>Introduction</a:t>
            </a:r>
            <a:endParaRPr lang="en-NG" sz="2500" dirty="0"/>
          </a:p>
        </p:txBody>
      </p:sp>
      <p:sp>
        <p:nvSpPr>
          <p:cNvPr id="17" name="TextBox 16">
            <a:extLst>
              <a:ext uri="{FF2B5EF4-FFF2-40B4-BE49-F238E27FC236}">
                <a16:creationId xmlns:a16="http://schemas.microsoft.com/office/drawing/2014/main" id="{2399CC12-9526-273B-E3FE-B8E7C3272607}"/>
              </a:ext>
            </a:extLst>
          </p:cNvPr>
          <p:cNvSpPr txBox="1"/>
          <p:nvPr/>
        </p:nvSpPr>
        <p:spPr>
          <a:xfrm>
            <a:off x="1771649" y="2254429"/>
            <a:ext cx="5695950" cy="477054"/>
          </a:xfrm>
          <a:prstGeom prst="rect">
            <a:avLst/>
          </a:prstGeom>
          <a:noFill/>
        </p:spPr>
        <p:txBody>
          <a:bodyPr wrap="square" rtlCol="0">
            <a:spAutoFit/>
          </a:bodyPr>
          <a:lstStyle/>
          <a:p>
            <a:r>
              <a:rPr lang="en-US" sz="2500" b="1" dirty="0">
                <a:effectLst/>
                <a:ea typeface="Times New Roman" panose="02020603050405020304" pitchFamily="18" charset="0"/>
              </a:rPr>
              <a:t>Risks Faced by Food Producers</a:t>
            </a:r>
            <a:endParaRPr lang="en-NG" sz="2500" dirty="0"/>
          </a:p>
        </p:txBody>
      </p:sp>
      <p:sp>
        <p:nvSpPr>
          <p:cNvPr id="19" name="TextBox 18">
            <a:extLst>
              <a:ext uri="{FF2B5EF4-FFF2-40B4-BE49-F238E27FC236}">
                <a16:creationId xmlns:a16="http://schemas.microsoft.com/office/drawing/2014/main" id="{9817797D-1A33-D699-6D1F-411C4B425F71}"/>
              </a:ext>
            </a:extLst>
          </p:cNvPr>
          <p:cNvSpPr txBox="1"/>
          <p:nvPr/>
        </p:nvSpPr>
        <p:spPr>
          <a:xfrm>
            <a:off x="1676400" y="2874239"/>
            <a:ext cx="7017304" cy="1323439"/>
          </a:xfrm>
          <a:prstGeom prst="rect">
            <a:avLst/>
          </a:prstGeom>
          <a:noFill/>
        </p:spPr>
        <p:txBody>
          <a:bodyPr wrap="square" rtlCol="0">
            <a:spAutoFit/>
          </a:bodyPr>
          <a:lstStyle/>
          <a:p>
            <a:pPr defTabSz="914400" fontAlgn="base">
              <a:spcBef>
                <a:spcPct val="20000"/>
              </a:spcBef>
              <a:spcAft>
                <a:spcPct val="0"/>
              </a:spcAft>
              <a:defRPr/>
            </a:pPr>
            <a:r>
              <a:rPr lang="en-US" sz="2500" b="1" dirty="0">
                <a:ea typeface="+mj-ea"/>
                <a:cs typeface="Arial MT Bd"/>
              </a:rPr>
              <a:t>How Life Insurance Can be Used as a Protection Mechanism for Food Producers</a:t>
            </a:r>
            <a:endParaRPr kumimoji="0" lang="en-US" sz="2800" b="0" i="0" u="none" strike="noStrike" kern="1200" cap="none" spc="0" normalizeH="0" baseline="0" noProof="0" dirty="0">
              <a:ln>
                <a:noFill/>
              </a:ln>
              <a:solidFill>
                <a:srgbClr val="181838"/>
              </a:solidFill>
              <a:effectLst/>
              <a:uLnTx/>
              <a:uFillTx/>
              <a:latin typeface="+mj-lt"/>
              <a:ea typeface="+mj-ea"/>
              <a:cs typeface="Arial MT Bd"/>
            </a:endParaRPr>
          </a:p>
          <a:p>
            <a:pPr lvl="0" defTabSz="914400" fontAlgn="base">
              <a:spcBef>
                <a:spcPct val="20000"/>
              </a:spcBef>
              <a:spcAft>
                <a:spcPct val="0"/>
              </a:spcAft>
              <a:defRPr/>
            </a:pPr>
            <a:endParaRPr lang="en-US" sz="2500" b="1" dirty="0">
              <a:ea typeface="+mj-ea"/>
              <a:cs typeface="Arial MT Bd"/>
            </a:endParaRPr>
          </a:p>
        </p:txBody>
      </p:sp>
      <p:sp>
        <p:nvSpPr>
          <p:cNvPr id="20" name="TextBox 19">
            <a:extLst>
              <a:ext uri="{FF2B5EF4-FFF2-40B4-BE49-F238E27FC236}">
                <a16:creationId xmlns:a16="http://schemas.microsoft.com/office/drawing/2014/main" id="{9DCC0673-A617-F1B8-14B8-BD6EE8798C3F}"/>
              </a:ext>
            </a:extLst>
          </p:cNvPr>
          <p:cNvSpPr txBox="1"/>
          <p:nvPr/>
        </p:nvSpPr>
        <p:spPr>
          <a:xfrm>
            <a:off x="1771650" y="3860391"/>
            <a:ext cx="5695950" cy="477054"/>
          </a:xfrm>
          <a:prstGeom prst="rect">
            <a:avLst/>
          </a:prstGeom>
          <a:noFill/>
        </p:spPr>
        <p:txBody>
          <a:bodyPr wrap="square" rtlCol="0">
            <a:spAutoFit/>
          </a:bodyPr>
          <a:lstStyle/>
          <a:p>
            <a:pPr lvl="0" defTabSz="914400" fontAlgn="base">
              <a:spcBef>
                <a:spcPct val="20000"/>
              </a:spcBef>
              <a:spcAft>
                <a:spcPct val="0"/>
              </a:spcAft>
              <a:defRPr/>
            </a:pPr>
            <a:r>
              <a:rPr lang="en-US" sz="2500" b="1" dirty="0">
                <a:ea typeface="+mj-ea"/>
                <a:cs typeface="Arial MT Bd"/>
              </a:rPr>
              <a:t>A Case Study Scenario</a:t>
            </a:r>
          </a:p>
        </p:txBody>
      </p:sp>
      <p:sp>
        <p:nvSpPr>
          <p:cNvPr id="21" name="TextBox 20">
            <a:extLst>
              <a:ext uri="{FF2B5EF4-FFF2-40B4-BE49-F238E27FC236}">
                <a16:creationId xmlns:a16="http://schemas.microsoft.com/office/drawing/2014/main" id="{3D9991E7-19E3-B637-3899-FD36B2152574}"/>
              </a:ext>
            </a:extLst>
          </p:cNvPr>
          <p:cNvSpPr txBox="1"/>
          <p:nvPr/>
        </p:nvSpPr>
        <p:spPr>
          <a:xfrm>
            <a:off x="1771650" y="4686923"/>
            <a:ext cx="5695950" cy="477054"/>
          </a:xfrm>
          <a:prstGeom prst="rect">
            <a:avLst/>
          </a:prstGeom>
          <a:noFill/>
        </p:spPr>
        <p:txBody>
          <a:bodyPr wrap="square" rtlCol="0">
            <a:spAutoFit/>
          </a:bodyPr>
          <a:lstStyle/>
          <a:p>
            <a:r>
              <a:rPr lang="en-US" sz="2500" b="1" dirty="0">
                <a:cs typeface="Arial" panose="020B0604020202020204" pitchFamily="34" charset="0"/>
              </a:rPr>
              <a:t>Conclusion</a:t>
            </a:r>
            <a:endParaRPr lang="en-NG" sz="2500" dirty="0"/>
          </a:p>
        </p:txBody>
      </p:sp>
      <p:pic>
        <p:nvPicPr>
          <p:cNvPr id="18" name="Picture 17" descr="A picture containing symbol, logo, circle&#10;&#10;Description automatically generated">
            <a:extLst>
              <a:ext uri="{FF2B5EF4-FFF2-40B4-BE49-F238E27FC236}">
                <a16:creationId xmlns:a16="http://schemas.microsoft.com/office/drawing/2014/main" id="{74002E49-0695-4CA1-B1C0-ACCA00A6C3C7}"/>
              </a:ext>
            </a:extLst>
          </p:cNvPr>
          <p:cNvPicPr>
            <a:picLocks noChangeAspect="1"/>
          </p:cNvPicPr>
          <p:nvPr/>
        </p:nvPicPr>
        <p:blipFill>
          <a:blip r:embed="rId3"/>
          <a:stretch>
            <a:fillRect/>
          </a:stretch>
        </p:blipFill>
        <p:spPr>
          <a:xfrm>
            <a:off x="283611" y="6083801"/>
            <a:ext cx="870857" cy="761999"/>
          </a:xfrm>
          <a:prstGeom prst="rect">
            <a:avLst/>
          </a:prstGeom>
        </p:spPr>
      </p:pic>
    </p:spTree>
    <p:extLst>
      <p:ext uri="{BB962C8B-B14F-4D97-AF65-F5344CB8AC3E}">
        <p14:creationId xmlns:p14="http://schemas.microsoft.com/office/powerpoint/2010/main" val="1725545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0" y="666957"/>
            <a:ext cx="9144000" cy="5429292"/>
          </a:xfrm>
          <a:prstGeom prst="rect">
            <a:avLst/>
          </a:prstGeom>
        </p:spPr>
        <p:txBody>
          <a:bodyPr vert="horz" lIns="0" tIns="0" rIns="0" bIns="0" rtlCol="0" anchor="t" anchorCtr="0">
            <a:noAutofit/>
          </a:bodyPr>
          <a:lstStyle/>
          <a:p>
            <a:pPr marL="342900" lvl="0" indent="-342900" defTabSz="914400" eaLnBrk="0" fontAlgn="base" hangingPunct="0">
              <a:spcBef>
                <a:spcPct val="20000"/>
              </a:spcBef>
              <a:spcAft>
                <a:spcPct val="0"/>
              </a:spcAft>
              <a:buFont typeface="Arial" panose="020B0604020202020204" pitchFamily="34" charset="0"/>
              <a:buChar char="•"/>
            </a:pPr>
            <a:r>
              <a:rPr lang="en-US" altLang="en-US" sz="2400" b="1" dirty="0">
                <a:solidFill>
                  <a:srgbClr val="0070C0"/>
                </a:solidFill>
                <a:cs typeface="Arial" panose="020B0604020202020204" pitchFamily="34" charset="0"/>
              </a:rPr>
              <a:t>T</a:t>
            </a:r>
            <a:r>
              <a:rPr lang="en-US" sz="2400" b="1" dirty="0">
                <a:solidFill>
                  <a:srgbClr val="0070C0"/>
                </a:solidFill>
                <a:effectLst/>
                <a:ea typeface="Times New Roman" panose="02020603050405020304" pitchFamily="18" charset="0"/>
              </a:rPr>
              <a:t>he food producers under the umbrella of food production industry do play a vital role in every nation by ensuring that there is availability of food for the people living in each country. </a:t>
            </a:r>
          </a:p>
          <a:p>
            <a:pPr marL="342900" lvl="0" indent="-342900" defTabSz="914400" eaLnBrk="0" fontAlgn="base" hangingPunct="0">
              <a:spcBef>
                <a:spcPct val="20000"/>
              </a:spcBef>
              <a:spcAft>
                <a:spcPct val="0"/>
              </a:spcAft>
              <a:buFont typeface="Arial" panose="020B0604020202020204" pitchFamily="34" charset="0"/>
              <a:buChar char="•"/>
            </a:pPr>
            <a:endParaRPr lang="en-US" sz="2400" b="1" dirty="0">
              <a:solidFill>
                <a:srgbClr val="0070C0"/>
              </a:solidFill>
              <a:effectLst/>
              <a:ea typeface="Times New Roman" panose="02020603050405020304" pitchFamily="18" charset="0"/>
            </a:endParaRPr>
          </a:p>
          <a:p>
            <a:pPr marL="342900" lvl="0" indent="-342900" defTabSz="914400" eaLnBrk="0" fontAlgn="base" hangingPunct="0">
              <a:spcBef>
                <a:spcPct val="20000"/>
              </a:spcBef>
              <a:spcAft>
                <a:spcPct val="0"/>
              </a:spcAft>
              <a:buFont typeface="Arial" panose="020B0604020202020204" pitchFamily="34" charset="0"/>
              <a:buChar char="•"/>
            </a:pPr>
            <a:r>
              <a:rPr lang="en-US" sz="2400" b="1" dirty="0">
                <a:solidFill>
                  <a:srgbClr val="0070C0"/>
                </a:solidFill>
                <a:effectLst/>
                <a:ea typeface="Times New Roman" panose="02020603050405020304" pitchFamily="18" charset="0"/>
              </a:rPr>
              <a:t>They do face several risks and challenges, which if not properly managed and mitigated, may have serious implications (financial and non-financial) for their livelihood and the overall food chain supply.</a:t>
            </a:r>
          </a:p>
          <a:p>
            <a:pPr marL="342900" lvl="0" indent="-342900" defTabSz="914400" eaLnBrk="0" fontAlgn="base" hangingPunct="0">
              <a:spcBef>
                <a:spcPct val="20000"/>
              </a:spcBef>
              <a:spcAft>
                <a:spcPct val="0"/>
              </a:spcAft>
              <a:buFont typeface="Arial" panose="020B0604020202020204" pitchFamily="34" charset="0"/>
              <a:buChar char="•"/>
            </a:pPr>
            <a:endParaRPr lang="en-US" sz="2400" b="1" dirty="0">
              <a:solidFill>
                <a:srgbClr val="0070C0"/>
              </a:solidFill>
              <a:ea typeface="Times New Roman" panose="02020603050405020304" pitchFamily="18" charset="0"/>
            </a:endParaRPr>
          </a:p>
          <a:p>
            <a:pPr marL="342900" indent="-342900" defTabSz="914400" eaLnBrk="0" fontAlgn="base" hangingPunct="0">
              <a:spcBef>
                <a:spcPct val="20000"/>
              </a:spcBef>
              <a:spcAft>
                <a:spcPct val="0"/>
              </a:spcAft>
              <a:buFont typeface="Arial" panose="020B0604020202020204" pitchFamily="34" charset="0"/>
              <a:buChar char="•"/>
            </a:pPr>
            <a:r>
              <a:rPr lang="en-US" sz="2400" b="1" dirty="0">
                <a:solidFill>
                  <a:srgbClr val="0070C0"/>
                </a:solidFill>
                <a:effectLst/>
                <a:ea typeface="Times New Roman" panose="02020603050405020304" pitchFamily="18" charset="0"/>
              </a:rPr>
              <a:t>As an example, the death of a farmer and/or other key persons of a food production entity may have serious adverse financial implications for the business organization such as lost of revenue, increased costs and potential disruptions to the food supply chain.</a:t>
            </a:r>
          </a:p>
        </p:txBody>
      </p:sp>
      <p:sp>
        <p:nvSpPr>
          <p:cNvPr id="7" name="TextBox 6"/>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5</a:t>
            </a:fld>
            <a:endParaRPr lang="en-US" sz="1600" dirty="0">
              <a:solidFill>
                <a:srgbClr val="181838"/>
              </a:solidFill>
              <a:latin typeface="Arial"/>
              <a:cs typeface="Arial"/>
            </a:endParaRPr>
          </a:p>
        </p:txBody>
      </p:sp>
      <p:sp>
        <p:nvSpPr>
          <p:cNvPr id="8" name="Title 1"/>
          <p:cNvSpPr txBox="1">
            <a:spLocks/>
          </p:cNvSpPr>
          <p:nvPr/>
        </p:nvSpPr>
        <p:spPr>
          <a:xfrm>
            <a:off x="0" y="0"/>
            <a:ext cx="9143999" cy="666957"/>
          </a:xfrm>
          <a:prstGeom prst="rect">
            <a:avLst/>
          </a:prstGeom>
        </p:spPr>
        <p:txBody>
          <a:bodyPr vert="horz" lIns="0" tIns="0" rIns="0" bIns="0" rtlCol="0" anchor="t" anchorCtr="0">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3200" b="1" dirty="0">
                <a:solidFill>
                  <a:srgbClr val="181838"/>
                </a:solidFill>
                <a:latin typeface="+mj-lt"/>
                <a:ea typeface="+mj-ea"/>
                <a:cs typeface="Arial" panose="020B0604020202020204" pitchFamily="34" charset="0"/>
              </a:rPr>
              <a:t>Introduction</a:t>
            </a:r>
            <a:endParaRPr kumimoji="0" lang="en-US" sz="3200" b="0" i="0" u="none" strike="noStrike" kern="1200" cap="none" spc="0" normalizeH="0" baseline="0" noProof="0" dirty="0">
              <a:ln>
                <a:noFill/>
              </a:ln>
              <a:solidFill>
                <a:srgbClr val="181838"/>
              </a:solidFill>
              <a:effectLst/>
              <a:uLnTx/>
              <a:uFillTx/>
              <a:latin typeface="+mj-lt"/>
              <a:ea typeface="+mj-ea"/>
              <a:cs typeface="Arial" panose="020B0604020202020204" pitchFamily="34" charset="0"/>
            </a:endParaRPr>
          </a:p>
        </p:txBody>
      </p:sp>
      <p:pic>
        <p:nvPicPr>
          <p:cNvPr id="13" name="Picture 12" descr="Africa-Re-Logo-MONO-MASTER-2.png"/>
          <p:cNvPicPr>
            <a:picLocks noChangeAspect="1"/>
          </p:cNvPicPr>
          <p:nvPr/>
        </p:nvPicPr>
        <p:blipFill>
          <a:blip r:embed="rId2"/>
          <a:stretch>
            <a:fillRect/>
          </a:stretch>
        </p:blipFill>
        <p:spPr>
          <a:xfrm>
            <a:off x="6271939" y="6253028"/>
            <a:ext cx="1847356" cy="394103"/>
          </a:xfrm>
          <a:prstGeom prst="rect">
            <a:avLst/>
          </a:prstGeom>
        </p:spPr>
      </p:pic>
      <p:cxnSp>
        <p:nvCxnSpPr>
          <p:cNvPr id="3" name="Straight Connector 2">
            <a:extLst>
              <a:ext uri="{FF2B5EF4-FFF2-40B4-BE49-F238E27FC236}">
                <a16:creationId xmlns:a16="http://schemas.microsoft.com/office/drawing/2014/main" id="{13594B81-6BDD-D5FF-3880-EB0B841AF437}"/>
              </a:ext>
            </a:extLst>
          </p:cNvPr>
          <p:cNvCxnSpPr/>
          <p:nvPr/>
        </p:nvCxnSpPr>
        <p:spPr>
          <a:xfrm>
            <a:off x="95250" y="666957"/>
            <a:ext cx="8877300" cy="0"/>
          </a:xfrm>
          <a:prstGeom prst="line">
            <a:avLst/>
          </a:prstGeom>
          <a:ln>
            <a:solidFill>
              <a:schemeClr val="tx1">
                <a:lumMod val="75000"/>
                <a:lumOff val="25000"/>
              </a:schemeClr>
            </a:solidFill>
          </a:ln>
        </p:spPr>
        <p:style>
          <a:lnRef idx="3">
            <a:schemeClr val="dk1"/>
          </a:lnRef>
          <a:fillRef idx="0">
            <a:schemeClr val="dk1"/>
          </a:fillRef>
          <a:effectRef idx="2">
            <a:schemeClr val="dk1"/>
          </a:effectRef>
          <a:fontRef idx="minor">
            <a:schemeClr val="tx1"/>
          </a:fontRef>
        </p:style>
      </p:cxnSp>
      <p:pic>
        <p:nvPicPr>
          <p:cNvPr id="9" name="Picture 8" descr="A picture containing symbol, logo, circle&#10;&#10;Description automatically generated">
            <a:extLst>
              <a:ext uri="{FF2B5EF4-FFF2-40B4-BE49-F238E27FC236}">
                <a16:creationId xmlns:a16="http://schemas.microsoft.com/office/drawing/2014/main" id="{B74DDB6F-6BE8-490B-AB28-65B273FC9BC0}"/>
              </a:ext>
            </a:extLst>
          </p:cNvPr>
          <p:cNvPicPr>
            <a:picLocks noChangeAspect="1"/>
          </p:cNvPicPr>
          <p:nvPr/>
        </p:nvPicPr>
        <p:blipFill>
          <a:blip r:embed="rId3"/>
          <a:stretch>
            <a:fillRect/>
          </a:stretch>
        </p:blipFill>
        <p:spPr>
          <a:xfrm>
            <a:off x="106819" y="6111575"/>
            <a:ext cx="870857" cy="761999"/>
          </a:xfrm>
          <a:prstGeom prst="rect">
            <a:avLst/>
          </a:prstGeom>
        </p:spPr>
      </p:pic>
    </p:spTree>
    <p:extLst>
      <p:ext uri="{BB962C8B-B14F-4D97-AF65-F5344CB8AC3E}">
        <p14:creationId xmlns:p14="http://schemas.microsoft.com/office/powerpoint/2010/main" val="1400095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0" y="890683"/>
            <a:ext cx="9144000" cy="2366865"/>
          </a:xfrm>
          <a:prstGeom prst="rect">
            <a:avLst/>
          </a:prstGeom>
        </p:spPr>
        <p:txBody>
          <a:bodyPr vert="horz" lIns="0" tIns="0" rIns="0" bIns="0" rtlCol="0" anchor="t" anchorCtr="0">
            <a:noAutofit/>
          </a:bodyPr>
          <a:lstStyle/>
          <a:p>
            <a:pPr marL="342900" lvl="0" indent="-342900" defTabSz="914400" eaLnBrk="0" fontAlgn="base" hangingPunct="0">
              <a:spcBef>
                <a:spcPct val="20000"/>
              </a:spcBef>
              <a:spcAft>
                <a:spcPct val="0"/>
              </a:spcAft>
              <a:buFont typeface="Arial" panose="020B0604020202020204" pitchFamily="34" charset="0"/>
              <a:buChar char="•"/>
            </a:pPr>
            <a:r>
              <a:rPr lang="en-US" sz="2800" b="1" dirty="0">
                <a:solidFill>
                  <a:srgbClr val="0070C0"/>
                </a:solidFill>
                <a:effectLst/>
                <a:ea typeface="Times New Roman" panose="02020603050405020304" pitchFamily="18" charset="0"/>
              </a:rPr>
              <a:t>Therefore, putting life insurance protection mechanism for them can help provide adequate financial security and mitigate against the potential adverse effects of the unexpected insurable events.</a:t>
            </a:r>
          </a:p>
        </p:txBody>
      </p:sp>
      <p:sp>
        <p:nvSpPr>
          <p:cNvPr id="7" name="TextBox 6"/>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6</a:t>
            </a:fld>
            <a:endParaRPr lang="en-US" sz="1600" dirty="0">
              <a:solidFill>
                <a:srgbClr val="181838"/>
              </a:solidFill>
              <a:latin typeface="Arial"/>
              <a:cs typeface="Arial"/>
            </a:endParaRPr>
          </a:p>
        </p:txBody>
      </p:sp>
      <p:sp>
        <p:nvSpPr>
          <p:cNvPr id="8" name="Title 1"/>
          <p:cNvSpPr txBox="1">
            <a:spLocks/>
          </p:cNvSpPr>
          <p:nvPr/>
        </p:nvSpPr>
        <p:spPr>
          <a:xfrm>
            <a:off x="0" y="0"/>
            <a:ext cx="9143999" cy="666957"/>
          </a:xfrm>
          <a:prstGeom prst="rect">
            <a:avLst/>
          </a:prstGeom>
        </p:spPr>
        <p:txBody>
          <a:bodyPr vert="horz" lIns="0" tIns="0" rIns="0" bIns="0" rtlCol="0" anchor="t" anchorCtr="0">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3200" b="1" dirty="0">
                <a:solidFill>
                  <a:srgbClr val="181838"/>
                </a:solidFill>
                <a:latin typeface="+mj-lt"/>
                <a:ea typeface="+mj-ea"/>
                <a:cs typeface="Arial" panose="020B0604020202020204" pitchFamily="34" charset="0"/>
              </a:rPr>
              <a:t>Introduction (Cont’d)</a:t>
            </a:r>
            <a:endParaRPr kumimoji="0" lang="en-US" sz="3200" b="0" i="0" u="none" strike="noStrike" kern="1200" cap="none" spc="0" normalizeH="0" baseline="0" noProof="0" dirty="0">
              <a:ln>
                <a:noFill/>
              </a:ln>
              <a:solidFill>
                <a:srgbClr val="181838"/>
              </a:solidFill>
              <a:effectLst/>
              <a:uLnTx/>
              <a:uFillTx/>
              <a:latin typeface="+mj-lt"/>
              <a:ea typeface="+mj-ea"/>
              <a:cs typeface="Arial" panose="020B0604020202020204" pitchFamily="34" charset="0"/>
            </a:endParaRPr>
          </a:p>
        </p:txBody>
      </p:sp>
      <p:pic>
        <p:nvPicPr>
          <p:cNvPr id="13" name="Picture 12" descr="Africa-Re-Logo-MONO-MASTER-2.png"/>
          <p:cNvPicPr>
            <a:picLocks noChangeAspect="1"/>
          </p:cNvPicPr>
          <p:nvPr/>
        </p:nvPicPr>
        <p:blipFill>
          <a:blip r:embed="rId2"/>
          <a:stretch>
            <a:fillRect/>
          </a:stretch>
        </p:blipFill>
        <p:spPr>
          <a:xfrm>
            <a:off x="6271939" y="6268562"/>
            <a:ext cx="1847356" cy="394103"/>
          </a:xfrm>
          <a:prstGeom prst="rect">
            <a:avLst/>
          </a:prstGeom>
        </p:spPr>
      </p:pic>
      <p:cxnSp>
        <p:nvCxnSpPr>
          <p:cNvPr id="2" name="Straight Connector 1">
            <a:extLst>
              <a:ext uri="{FF2B5EF4-FFF2-40B4-BE49-F238E27FC236}">
                <a16:creationId xmlns:a16="http://schemas.microsoft.com/office/drawing/2014/main" id="{9FE72A2F-0691-D936-40B3-D7A6EC5F7E10}"/>
              </a:ext>
            </a:extLst>
          </p:cNvPr>
          <p:cNvCxnSpPr/>
          <p:nvPr/>
        </p:nvCxnSpPr>
        <p:spPr>
          <a:xfrm>
            <a:off x="95250" y="666957"/>
            <a:ext cx="8877300" cy="0"/>
          </a:xfrm>
          <a:prstGeom prst="line">
            <a:avLst/>
          </a:prstGeom>
          <a:ln>
            <a:solidFill>
              <a:schemeClr val="tx1">
                <a:lumMod val="75000"/>
                <a:lumOff val="25000"/>
              </a:schemeClr>
            </a:solidFill>
          </a:ln>
        </p:spPr>
        <p:style>
          <a:lnRef idx="3">
            <a:schemeClr val="dk1"/>
          </a:lnRef>
          <a:fillRef idx="0">
            <a:schemeClr val="dk1"/>
          </a:fillRef>
          <a:effectRef idx="2">
            <a:schemeClr val="dk1"/>
          </a:effectRef>
          <a:fontRef idx="minor">
            <a:schemeClr val="tx1"/>
          </a:fontRef>
        </p:style>
      </p:cxnSp>
      <p:grpSp>
        <p:nvGrpSpPr>
          <p:cNvPr id="6" name="Group 5">
            <a:extLst>
              <a:ext uri="{FF2B5EF4-FFF2-40B4-BE49-F238E27FC236}">
                <a16:creationId xmlns:a16="http://schemas.microsoft.com/office/drawing/2014/main" id="{A45C08CC-7C53-5B4C-CC30-AE8EA24F2F9D}"/>
              </a:ext>
            </a:extLst>
          </p:cNvPr>
          <p:cNvGrpSpPr/>
          <p:nvPr/>
        </p:nvGrpSpPr>
        <p:grpSpPr>
          <a:xfrm>
            <a:off x="2903399" y="3005435"/>
            <a:ext cx="2910193" cy="2961881"/>
            <a:chOff x="3636824" y="3345244"/>
            <a:chExt cx="2910193" cy="2961881"/>
          </a:xfrm>
        </p:grpSpPr>
        <p:sp>
          <p:nvSpPr>
            <p:cNvPr id="9" name="Freeform: Shape 8">
              <a:extLst>
                <a:ext uri="{FF2B5EF4-FFF2-40B4-BE49-F238E27FC236}">
                  <a16:creationId xmlns:a16="http://schemas.microsoft.com/office/drawing/2014/main" id="{0271A085-B4E8-DE8D-F7AC-6390DA4E163A}"/>
                </a:ext>
              </a:extLst>
            </p:cNvPr>
            <p:cNvSpPr/>
            <p:nvPr/>
          </p:nvSpPr>
          <p:spPr>
            <a:xfrm>
              <a:off x="3636824" y="3345244"/>
              <a:ext cx="2013107" cy="2013249"/>
            </a:xfrm>
            <a:custGeom>
              <a:avLst/>
              <a:gdLst>
                <a:gd name="connsiteX0" fmla="*/ 0 w 2013107"/>
                <a:gd name="connsiteY0" fmla="*/ 1006625 h 2013249"/>
                <a:gd name="connsiteX1" fmla="*/ 1006554 w 2013107"/>
                <a:gd name="connsiteY1" fmla="*/ 0 h 2013249"/>
                <a:gd name="connsiteX2" fmla="*/ 2013108 w 2013107"/>
                <a:gd name="connsiteY2" fmla="*/ 1006625 h 2013249"/>
                <a:gd name="connsiteX3" fmla="*/ 1006554 w 2013107"/>
                <a:gd name="connsiteY3" fmla="*/ 2013250 h 2013249"/>
                <a:gd name="connsiteX4" fmla="*/ 0 w 2013107"/>
                <a:gd name="connsiteY4" fmla="*/ 1006625 h 20132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3107" h="2013249">
                  <a:moveTo>
                    <a:pt x="0" y="1006625"/>
                  </a:moveTo>
                  <a:cubicBezTo>
                    <a:pt x="0" y="450681"/>
                    <a:pt x="450650" y="0"/>
                    <a:pt x="1006554" y="0"/>
                  </a:cubicBezTo>
                  <a:cubicBezTo>
                    <a:pt x="1562458" y="0"/>
                    <a:pt x="2013108" y="450681"/>
                    <a:pt x="2013108" y="1006625"/>
                  </a:cubicBezTo>
                  <a:cubicBezTo>
                    <a:pt x="2013108" y="1562569"/>
                    <a:pt x="1562458" y="2013250"/>
                    <a:pt x="1006554" y="2013250"/>
                  </a:cubicBezTo>
                  <a:cubicBezTo>
                    <a:pt x="450650" y="2013250"/>
                    <a:pt x="0" y="1562569"/>
                    <a:pt x="0" y="1006625"/>
                  </a:cubicBezTo>
                  <a:close/>
                </a:path>
              </a:pathLst>
            </a:custGeom>
          </p:spPr>
          <p:style>
            <a:lnRef idx="2">
              <a:schemeClr val="lt1">
                <a:hueOff val="0"/>
                <a:satOff val="0"/>
                <a:lumOff val="0"/>
                <a:alphaOff val="0"/>
              </a:schemeClr>
            </a:lnRef>
            <a:fillRef idx="1">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horz" wrap="square" lIns="374823" tIns="374843" rIns="374823" bIns="374843" numCol="1" spcCol="1270" anchor="ctr" anchorCtr="0">
              <a:noAutofit/>
            </a:bodyPr>
            <a:lstStyle/>
            <a:p>
              <a:pPr marL="0" lvl="0" indent="0" algn="ctr" defTabSz="933450">
                <a:lnSpc>
                  <a:spcPct val="90000"/>
                </a:lnSpc>
                <a:spcBef>
                  <a:spcPct val="0"/>
                </a:spcBef>
                <a:spcAft>
                  <a:spcPct val="35000"/>
                </a:spcAft>
                <a:buNone/>
              </a:pPr>
              <a:r>
                <a:rPr lang="en-US" sz="2100" kern="1200" dirty="0"/>
                <a:t>Life Protection</a:t>
              </a:r>
              <a:endParaRPr lang="en-NG" sz="2100" kern="1200" dirty="0"/>
            </a:p>
          </p:txBody>
        </p:sp>
        <p:sp>
          <p:nvSpPr>
            <p:cNvPr id="10" name="Freeform: Shape 9">
              <a:extLst>
                <a:ext uri="{FF2B5EF4-FFF2-40B4-BE49-F238E27FC236}">
                  <a16:creationId xmlns:a16="http://schemas.microsoft.com/office/drawing/2014/main" id="{458C85EE-B2AA-EE70-44DB-554F2AD421A2}"/>
                </a:ext>
              </a:extLst>
            </p:cNvPr>
            <p:cNvSpPr/>
            <p:nvPr/>
          </p:nvSpPr>
          <p:spPr>
            <a:xfrm>
              <a:off x="4533910" y="4293876"/>
              <a:ext cx="2013107" cy="2013249"/>
            </a:xfrm>
            <a:custGeom>
              <a:avLst/>
              <a:gdLst>
                <a:gd name="connsiteX0" fmla="*/ 0 w 2013107"/>
                <a:gd name="connsiteY0" fmla="*/ 1006625 h 2013249"/>
                <a:gd name="connsiteX1" fmla="*/ 1006554 w 2013107"/>
                <a:gd name="connsiteY1" fmla="*/ 0 h 2013249"/>
                <a:gd name="connsiteX2" fmla="*/ 2013108 w 2013107"/>
                <a:gd name="connsiteY2" fmla="*/ 1006625 h 2013249"/>
                <a:gd name="connsiteX3" fmla="*/ 1006554 w 2013107"/>
                <a:gd name="connsiteY3" fmla="*/ 2013250 h 2013249"/>
                <a:gd name="connsiteX4" fmla="*/ 0 w 2013107"/>
                <a:gd name="connsiteY4" fmla="*/ 1006625 h 20132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3107" h="2013249">
                  <a:moveTo>
                    <a:pt x="0" y="1006625"/>
                  </a:moveTo>
                  <a:cubicBezTo>
                    <a:pt x="0" y="450681"/>
                    <a:pt x="450650" y="0"/>
                    <a:pt x="1006554" y="0"/>
                  </a:cubicBezTo>
                  <a:cubicBezTo>
                    <a:pt x="1562458" y="0"/>
                    <a:pt x="2013108" y="450681"/>
                    <a:pt x="2013108" y="1006625"/>
                  </a:cubicBezTo>
                  <a:cubicBezTo>
                    <a:pt x="2013108" y="1562569"/>
                    <a:pt x="1562458" y="2013250"/>
                    <a:pt x="1006554" y="2013250"/>
                  </a:cubicBezTo>
                  <a:cubicBezTo>
                    <a:pt x="450650" y="2013250"/>
                    <a:pt x="0" y="1562569"/>
                    <a:pt x="0" y="1006625"/>
                  </a:cubicBezTo>
                  <a:close/>
                </a:path>
              </a:pathLst>
            </a:custGeom>
          </p:spPr>
          <p:style>
            <a:lnRef idx="2">
              <a:schemeClr val="lt1">
                <a:hueOff val="0"/>
                <a:satOff val="0"/>
                <a:lumOff val="0"/>
                <a:alphaOff val="0"/>
              </a:schemeClr>
            </a:lnRef>
            <a:fillRef idx="1">
              <a:schemeClr val="accent3">
                <a:alpha val="50000"/>
                <a:hueOff val="0"/>
                <a:satOff val="0"/>
                <a:lumOff val="0"/>
                <a:alphaOff val="0"/>
              </a:schemeClr>
            </a:fillRef>
            <a:effectRef idx="0">
              <a:schemeClr val="accent3">
                <a:alpha val="50000"/>
                <a:hueOff val="0"/>
                <a:satOff val="0"/>
                <a:lumOff val="0"/>
                <a:alphaOff val="0"/>
              </a:schemeClr>
            </a:effectRef>
            <a:fontRef idx="minor">
              <a:schemeClr val="tx1"/>
            </a:fontRef>
          </p:style>
          <p:txBody>
            <a:bodyPr spcFirstLastPara="0" vert="horz" wrap="square" lIns="374823" tIns="374843" rIns="374823" bIns="374843" numCol="1" spcCol="1270" anchor="ctr" anchorCtr="0">
              <a:noAutofit/>
            </a:bodyPr>
            <a:lstStyle/>
            <a:p>
              <a:pPr marL="0" lvl="0" indent="0" algn="ctr" defTabSz="933450">
                <a:lnSpc>
                  <a:spcPct val="90000"/>
                </a:lnSpc>
                <a:spcBef>
                  <a:spcPct val="0"/>
                </a:spcBef>
                <a:spcAft>
                  <a:spcPct val="35000"/>
                </a:spcAft>
                <a:buNone/>
              </a:pPr>
              <a:endParaRPr lang="en-US" sz="2100" kern="1200" dirty="0"/>
            </a:p>
            <a:p>
              <a:pPr marL="0" lvl="0" indent="0" algn="ctr" defTabSz="933450">
                <a:lnSpc>
                  <a:spcPct val="90000"/>
                </a:lnSpc>
                <a:spcBef>
                  <a:spcPct val="0"/>
                </a:spcBef>
                <a:spcAft>
                  <a:spcPct val="35000"/>
                </a:spcAft>
                <a:buNone/>
              </a:pPr>
              <a:endParaRPr lang="en-US" sz="2100" kern="1200" dirty="0"/>
            </a:p>
            <a:p>
              <a:pPr marL="0" lvl="0" indent="0" algn="ctr" defTabSz="933450">
                <a:lnSpc>
                  <a:spcPct val="90000"/>
                </a:lnSpc>
                <a:spcBef>
                  <a:spcPct val="0"/>
                </a:spcBef>
                <a:spcAft>
                  <a:spcPct val="35000"/>
                </a:spcAft>
                <a:buNone/>
              </a:pPr>
              <a:r>
                <a:rPr lang="en-US" sz="2100" kern="1200" dirty="0"/>
                <a:t>Investment</a:t>
              </a:r>
              <a:endParaRPr lang="en-NG" sz="2100" kern="1200" dirty="0"/>
            </a:p>
          </p:txBody>
        </p:sp>
      </p:grpSp>
      <p:pic>
        <p:nvPicPr>
          <p:cNvPr id="11" name="Picture 10" descr="A picture containing symbol, logo, circle&#10;&#10;Description automatically generated">
            <a:extLst>
              <a:ext uri="{FF2B5EF4-FFF2-40B4-BE49-F238E27FC236}">
                <a16:creationId xmlns:a16="http://schemas.microsoft.com/office/drawing/2014/main" id="{E4A7B75A-0241-46D8-AB00-68FCABE777F5}"/>
              </a:ext>
            </a:extLst>
          </p:cNvPr>
          <p:cNvPicPr>
            <a:picLocks noChangeAspect="1"/>
          </p:cNvPicPr>
          <p:nvPr/>
        </p:nvPicPr>
        <p:blipFill>
          <a:blip r:embed="rId3"/>
          <a:stretch>
            <a:fillRect/>
          </a:stretch>
        </p:blipFill>
        <p:spPr>
          <a:xfrm>
            <a:off x="153848" y="6068188"/>
            <a:ext cx="870857" cy="761999"/>
          </a:xfrm>
          <a:prstGeom prst="rect">
            <a:avLst/>
          </a:prstGeom>
        </p:spPr>
      </p:pic>
    </p:spTree>
    <p:extLst>
      <p:ext uri="{BB962C8B-B14F-4D97-AF65-F5344CB8AC3E}">
        <p14:creationId xmlns:p14="http://schemas.microsoft.com/office/powerpoint/2010/main" val="1970079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0" y="666957"/>
            <a:ext cx="9144000" cy="5429292"/>
          </a:xfrm>
          <a:prstGeom prst="rect">
            <a:avLst/>
          </a:prstGeom>
        </p:spPr>
        <p:txBody>
          <a:bodyPr vert="horz" lIns="0" tIns="0" rIns="0" bIns="0" rtlCol="0" anchor="t" anchorCtr="0">
            <a:noAutofit/>
          </a:bodyPr>
          <a:lstStyle/>
          <a:p>
            <a:pPr marL="342900" lvl="0" indent="-342900" defTabSz="914400" eaLnBrk="0" fontAlgn="base" hangingPunct="0">
              <a:spcBef>
                <a:spcPct val="20000"/>
              </a:spcBef>
              <a:spcAft>
                <a:spcPct val="0"/>
              </a:spcAft>
              <a:buFont typeface="Arial" panose="020B0604020202020204" pitchFamily="34" charset="0"/>
              <a:buChar char="•"/>
            </a:pPr>
            <a:r>
              <a:rPr lang="en-US" sz="2400" b="1" dirty="0">
                <a:solidFill>
                  <a:srgbClr val="0070C0"/>
                </a:solidFill>
                <a:effectLst/>
                <a:ea typeface="Times New Roman" panose="02020603050405020304" pitchFamily="18" charset="0"/>
              </a:rPr>
              <a:t>Life insurance (life assurance) is a form of insurance contracts which pays out a certain sum of money known as the sum assured when someone passes away and since sooner or later the agony of death shall befall on everyone of us, it is strongly advisable that every adult should take one or other forms of life assurance policy(</a:t>
            </a:r>
            <a:r>
              <a:rPr lang="en-US" sz="2400" b="1" dirty="0" err="1">
                <a:solidFill>
                  <a:srgbClr val="0070C0"/>
                </a:solidFill>
                <a:effectLst/>
                <a:ea typeface="Times New Roman" panose="02020603050405020304" pitchFamily="18" charset="0"/>
              </a:rPr>
              <a:t>ies</a:t>
            </a:r>
            <a:r>
              <a:rPr lang="en-US" sz="2400" b="1" dirty="0">
                <a:solidFill>
                  <a:srgbClr val="0070C0"/>
                </a:solidFill>
                <a:effectLst/>
                <a:ea typeface="Times New Roman" panose="02020603050405020304" pitchFamily="18" charset="0"/>
              </a:rPr>
              <a:t>) on his or her life. </a:t>
            </a:r>
          </a:p>
          <a:p>
            <a:pPr marL="342900" lvl="0" indent="-342900" defTabSz="914400" eaLnBrk="0" fontAlgn="base" hangingPunct="0">
              <a:spcBef>
                <a:spcPct val="20000"/>
              </a:spcBef>
              <a:spcAft>
                <a:spcPct val="0"/>
              </a:spcAft>
              <a:buFont typeface="Arial" panose="020B0604020202020204" pitchFamily="34" charset="0"/>
              <a:buChar char="•"/>
            </a:pPr>
            <a:endParaRPr lang="en-US" sz="2400" b="1" dirty="0">
              <a:solidFill>
                <a:srgbClr val="0070C0"/>
              </a:solidFill>
              <a:ea typeface="Times New Roman" panose="02020603050405020304" pitchFamily="18" charset="0"/>
            </a:endParaRPr>
          </a:p>
          <a:p>
            <a:pPr marL="342900" lvl="0" indent="-342900" defTabSz="914400" eaLnBrk="0" fontAlgn="base" hangingPunct="0">
              <a:spcBef>
                <a:spcPct val="20000"/>
              </a:spcBef>
              <a:spcAft>
                <a:spcPct val="0"/>
              </a:spcAft>
              <a:buFont typeface="Arial" panose="020B0604020202020204" pitchFamily="34" charset="0"/>
              <a:buChar char="•"/>
            </a:pPr>
            <a:r>
              <a:rPr lang="en-US" sz="2400" b="1" dirty="0">
                <a:solidFill>
                  <a:srgbClr val="0070C0"/>
                </a:solidFill>
                <a:effectLst/>
                <a:ea typeface="Times New Roman" panose="02020603050405020304" pitchFamily="18" charset="0"/>
              </a:rPr>
              <a:t>In this regard, life assurance is primarily for life protection.</a:t>
            </a:r>
          </a:p>
          <a:p>
            <a:pPr marL="342900" lvl="0" indent="-342900" defTabSz="914400" eaLnBrk="0" fontAlgn="base" hangingPunct="0">
              <a:spcBef>
                <a:spcPct val="20000"/>
              </a:spcBef>
              <a:spcAft>
                <a:spcPct val="0"/>
              </a:spcAft>
              <a:buFont typeface="Arial" panose="020B0604020202020204" pitchFamily="34" charset="0"/>
              <a:buChar char="•"/>
            </a:pPr>
            <a:endParaRPr lang="en-US" sz="2400" b="1" dirty="0">
              <a:solidFill>
                <a:srgbClr val="0070C0"/>
              </a:solidFill>
              <a:ea typeface="Times New Roman" panose="02020603050405020304" pitchFamily="18" charset="0"/>
            </a:endParaRPr>
          </a:p>
          <a:p>
            <a:pPr marL="342900" lvl="0" indent="-342900" defTabSz="914400" eaLnBrk="0" fontAlgn="base" hangingPunct="0">
              <a:spcBef>
                <a:spcPct val="20000"/>
              </a:spcBef>
              <a:spcAft>
                <a:spcPct val="0"/>
              </a:spcAft>
              <a:buFont typeface="Arial" panose="020B0604020202020204" pitchFamily="34" charset="0"/>
              <a:buChar char="•"/>
            </a:pPr>
            <a:r>
              <a:rPr lang="en-US" sz="2400" b="1" dirty="0">
                <a:solidFill>
                  <a:srgbClr val="0070C0"/>
                </a:solidFill>
                <a:effectLst/>
                <a:ea typeface="Times New Roman" panose="02020603050405020304" pitchFamily="18" charset="0"/>
              </a:rPr>
              <a:t>Aside the life protection purpose, life assurance may equally be used for investment purpose or a combination of both life protection and investment purposes. </a:t>
            </a:r>
          </a:p>
        </p:txBody>
      </p:sp>
      <p:sp>
        <p:nvSpPr>
          <p:cNvPr id="7" name="TextBox 6"/>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7</a:t>
            </a:fld>
            <a:endParaRPr lang="en-US" sz="1600" dirty="0">
              <a:solidFill>
                <a:srgbClr val="181838"/>
              </a:solidFill>
              <a:latin typeface="Arial"/>
              <a:cs typeface="Arial"/>
            </a:endParaRPr>
          </a:p>
        </p:txBody>
      </p:sp>
      <p:sp>
        <p:nvSpPr>
          <p:cNvPr id="8" name="Title 1"/>
          <p:cNvSpPr txBox="1">
            <a:spLocks/>
          </p:cNvSpPr>
          <p:nvPr/>
        </p:nvSpPr>
        <p:spPr>
          <a:xfrm>
            <a:off x="0" y="0"/>
            <a:ext cx="9143999" cy="666957"/>
          </a:xfrm>
          <a:prstGeom prst="rect">
            <a:avLst/>
          </a:prstGeom>
        </p:spPr>
        <p:txBody>
          <a:bodyPr vert="horz" lIns="0" tIns="0" rIns="0" bIns="0" rtlCol="0" anchor="t" anchorCtr="0">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3200" b="1" dirty="0">
                <a:solidFill>
                  <a:srgbClr val="181838"/>
                </a:solidFill>
                <a:latin typeface="+mj-lt"/>
                <a:ea typeface="+mj-ea"/>
                <a:cs typeface="Arial" panose="020B0604020202020204" pitchFamily="34" charset="0"/>
              </a:rPr>
              <a:t>Introduction (Cont’d)</a:t>
            </a:r>
            <a:endParaRPr kumimoji="0" lang="en-US" sz="3200" b="0" i="0" u="none" strike="noStrike" kern="1200" cap="none" spc="0" normalizeH="0" baseline="0" noProof="0" dirty="0">
              <a:ln>
                <a:noFill/>
              </a:ln>
              <a:solidFill>
                <a:srgbClr val="181838"/>
              </a:solidFill>
              <a:effectLst/>
              <a:uLnTx/>
              <a:uFillTx/>
              <a:latin typeface="+mj-lt"/>
              <a:ea typeface="+mj-ea"/>
              <a:cs typeface="Arial" panose="020B0604020202020204" pitchFamily="34" charset="0"/>
            </a:endParaRPr>
          </a:p>
        </p:txBody>
      </p:sp>
      <p:pic>
        <p:nvPicPr>
          <p:cNvPr id="13" name="Picture 12" descr="Africa-Re-Logo-MONO-MASTER-2.png"/>
          <p:cNvPicPr>
            <a:picLocks noChangeAspect="1"/>
          </p:cNvPicPr>
          <p:nvPr/>
        </p:nvPicPr>
        <p:blipFill>
          <a:blip r:embed="rId2"/>
          <a:stretch>
            <a:fillRect/>
          </a:stretch>
        </p:blipFill>
        <p:spPr>
          <a:xfrm>
            <a:off x="6271939" y="6253028"/>
            <a:ext cx="1847356" cy="394103"/>
          </a:xfrm>
          <a:prstGeom prst="rect">
            <a:avLst/>
          </a:prstGeom>
        </p:spPr>
      </p:pic>
      <p:cxnSp>
        <p:nvCxnSpPr>
          <p:cNvPr id="2" name="Straight Connector 1">
            <a:extLst>
              <a:ext uri="{FF2B5EF4-FFF2-40B4-BE49-F238E27FC236}">
                <a16:creationId xmlns:a16="http://schemas.microsoft.com/office/drawing/2014/main" id="{40995C0C-564F-A406-75F2-5BBFD7840670}"/>
              </a:ext>
            </a:extLst>
          </p:cNvPr>
          <p:cNvCxnSpPr/>
          <p:nvPr/>
        </p:nvCxnSpPr>
        <p:spPr>
          <a:xfrm>
            <a:off x="95250" y="666957"/>
            <a:ext cx="8877300" cy="0"/>
          </a:xfrm>
          <a:prstGeom prst="line">
            <a:avLst/>
          </a:prstGeom>
          <a:ln>
            <a:solidFill>
              <a:schemeClr val="tx1">
                <a:lumMod val="75000"/>
                <a:lumOff val="25000"/>
              </a:schemeClr>
            </a:solidFill>
          </a:ln>
        </p:spPr>
        <p:style>
          <a:lnRef idx="3">
            <a:schemeClr val="dk1"/>
          </a:lnRef>
          <a:fillRef idx="0">
            <a:schemeClr val="dk1"/>
          </a:fillRef>
          <a:effectRef idx="2">
            <a:schemeClr val="dk1"/>
          </a:effectRef>
          <a:fontRef idx="minor">
            <a:schemeClr val="tx1"/>
          </a:fontRef>
        </p:style>
      </p:cxnSp>
      <p:pic>
        <p:nvPicPr>
          <p:cNvPr id="9" name="Picture 8" descr="A picture containing symbol, logo, circle&#10;&#10;Description automatically generated">
            <a:extLst>
              <a:ext uri="{FF2B5EF4-FFF2-40B4-BE49-F238E27FC236}">
                <a16:creationId xmlns:a16="http://schemas.microsoft.com/office/drawing/2014/main" id="{1BFFB90A-A0D4-45BF-98F4-8705C8F3F339}"/>
              </a:ext>
            </a:extLst>
          </p:cNvPr>
          <p:cNvPicPr>
            <a:picLocks noChangeAspect="1"/>
          </p:cNvPicPr>
          <p:nvPr/>
        </p:nvPicPr>
        <p:blipFill>
          <a:blip r:embed="rId3"/>
          <a:stretch>
            <a:fillRect/>
          </a:stretch>
        </p:blipFill>
        <p:spPr>
          <a:xfrm>
            <a:off x="106819" y="6096854"/>
            <a:ext cx="870857" cy="761999"/>
          </a:xfrm>
          <a:prstGeom prst="rect">
            <a:avLst/>
          </a:prstGeom>
        </p:spPr>
      </p:pic>
    </p:spTree>
    <p:extLst>
      <p:ext uri="{BB962C8B-B14F-4D97-AF65-F5344CB8AC3E}">
        <p14:creationId xmlns:p14="http://schemas.microsoft.com/office/powerpoint/2010/main" val="2684011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0" y="666957"/>
            <a:ext cx="9144000" cy="5429292"/>
          </a:xfrm>
          <a:prstGeom prst="rect">
            <a:avLst/>
          </a:prstGeom>
        </p:spPr>
        <p:txBody>
          <a:bodyPr vert="horz" lIns="0" tIns="0" rIns="0" bIns="0" rtlCol="0" anchor="t" anchorCtr="0">
            <a:noAutofit/>
          </a:bodyPr>
          <a:lstStyle/>
          <a:p>
            <a:pPr marL="342900" lvl="0" indent="-342900" defTabSz="914400" eaLnBrk="0" fontAlgn="base" hangingPunct="0">
              <a:spcBef>
                <a:spcPct val="20000"/>
              </a:spcBef>
              <a:spcAft>
                <a:spcPct val="0"/>
              </a:spcAft>
              <a:buFont typeface="Arial" panose="020B0604020202020204" pitchFamily="34" charset="0"/>
              <a:buChar char="•"/>
            </a:pPr>
            <a:r>
              <a:rPr lang="en-US" sz="2400" b="1" dirty="0">
                <a:solidFill>
                  <a:srgbClr val="0070C0"/>
                </a:solidFill>
                <a:effectLst/>
                <a:ea typeface="Times New Roman" panose="02020603050405020304" pitchFamily="18" charset="0"/>
              </a:rPr>
              <a:t>When used for investment purpose; it means that the policy benefit (i.e. sum assured) is payable on survival of the policy duration by the life assured.</a:t>
            </a:r>
          </a:p>
          <a:p>
            <a:pPr marL="342900" lvl="0" indent="-342900" defTabSz="914400" eaLnBrk="0" fontAlgn="base" hangingPunct="0">
              <a:spcBef>
                <a:spcPct val="20000"/>
              </a:spcBef>
              <a:spcAft>
                <a:spcPct val="0"/>
              </a:spcAft>
              <a:buFont typeface="Arial" panose="020B0604020202020204" pitchFamily="34" charset="0"/>
              <a:buChar char="•"/>
            </a:pPr>
            <a:endParaRPr lang="en-US" sz="2400" b="1" dirty="0">
              <a:solidFill>
                <a:srgbClr val="0070C0"/>
              </a:solidFill>
              <a:effectLst/>
              <a:ea typeface="Times New Roman" panose="02020603050405020304" pitchFamily="18" charset="0"/>
            </a:endParaRPr>
          </a:p>
          <a:p>
            <a:pPr marL="342900" lvl="0" indent="-342900" defTabSz="914400" eaLnBrk="0" fontAlgn="base" hangingPunct="0">
              <a:spcBef>
                <a:spcPct val="20000"/>
              </a:spcBef>
              <a:spcAft>
                <a:spcPct val="0"/>
              </a:spcAft>
              <a:buFont typeface="Arial" panose="020B0604020202020204" pitchFamily="34" charset="0"/>
              <a:buChar char="•"/>
            </a:pPr>
            <a:r>
              <a:rPr lang="en-US" sz="2400" b="1" dirty="0">
                <a:solidFill>
                  <a:srgbClr val="0070C0"/>
                </a:solidFill>
                <a:effectLst/>
                <a:ea typeface="Times New Roman" panose="02020603050405020304" pitchFamily="18" charset="0"/>
              </a:rPr>
              <a:t> And when used for a combination of life protection and investment purposes; it means that the policy benefit (i.e. sum assured) is payable on either death or survival at policy maturity, whichever of the two events which happens first. </a:t>
            </a:r>
          </a:p>
          <a:p>
            <a:pPr marL="342900" lvl="0" indent="-342900" defTabSz="914400" eaLnBrk="0" fontAlgn="base" hangingPunct="0">
              <a:spcBef>
                <a:spcPct val="20000"/>
              </a:spcBef>
              <a:spcAft>
                <a:spcPct val="0"/>
              </a:spcAft>
              <a:buFont typeface="Arial" panose="020B0604020202020204" pitchFamily="34" charset="0"/>
              <a:buChar char="•"/>
            </a:pPr>
            <a:endParaRPr lang="en-US" sz="2400" b="1" dirty="0">
              <a:solidFill>
                <a:srgbClr val="0070C0"/>
              </a:solidFill>
              <a:effectLst/>
              <a:ea typeface="Times New Roman" panose="02020603050405020304" pitchFamily="18" charset="0"/>
            </a:endParaRPr>
          </a:p>
          <a:p>
            <a:pPr marL="342900" lvl="0" indent="-342900" defTabSz="914400" eaLnBrk="0" fontAlgn="base" hangingPunct="0">
              <a:spcBef>
                <a:spcPct val="20000"/>
              </a:spcBef>
              <a:spcAft>
                <a:spcPct val="0"/>
              </a:spcAft>
              <a:buFont typeface="Arial" panose="020B0604020202020204" pitchFamily="34" charset="0"/>
              <a:buChar char="•"/>
            </a:pPr>
            <a:r>
              <a:rPr lang="en-US" sz="2400" b="1" dirty="0">
                <a:solidFill>
                  <a:srgbClr val="0070C0"/>
                </a:solidFill>
                <a:effectLst/>
                <a:ea typeface="Times New Roman" panose="02020603050405020304" pitchFamily="18" charset="0"/>
              </a:rPr>
              <a:t>In the case of life protection purpose, when the life assured dies within the policy duration, the sum assured is payable to the named beneficiary.</a:t>
            </a:r>
          </a:p>
        </p:txBody>
      </p:sp>
      <p:sp>
        <p:nvSpPr>
          <p:cNvPr id="7" name="TextBox 6"/>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8</a:t>
            </a:fld>
            <a:endParaRPr lang="en-US" sz="1600" dirty="0">
              <a:solidFill>
                <a:srgbClr val="181838"/>
              </a:solidFill>
              <a:latin typeface="Arial"/>
              <a:cs typeface="Arial"/>
            </a:endParaRPr>
          </a:p>
        </p:txBody>
      </p:sp>
      <p:sp>
        <p:nvSpPr>
          <p:cNvPr id="8" name="Title 1"/>
          <p:cNvSpPr txBox="1">
            <a:spLocks/>
          </p:cNvSpPr>
          <p:nvPr/>
        </p:nvSpPr>
        <p:spPr>
          <a:xfrm>
            <a:off x="0" y="0"/>
            <a:ext cx="9143999" cy="666957"/>
          </a:xfrm>
          <a:prstGeom prst="rect">
            <a:avLst/>
          </a:prstGeom>
        </p:spPr>
        <p:txBody>
          <a:bodyPr vert="horz" lIns="0" tIns="0" rIns="0" bIns="0" rtlCol="0" anchor="t" anchorCtr="0">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3200" b="1" dirty="0">
                <a:solidFill>
                  <a:srgbClr val="181838"/>
                </a:solidFill>
                <a:latin typeface="+mj-lt"/>
                <a:ea typeface="+mj-ea"/>
                <a:cs typeface="Arial" panose="020B0604020202020204" pitchFamily="34" charset="0"/>
              </a:rPr>
              <a:t>Introduction (Cont’d)</a:t>
            </a:r>
            <a:endParaRPr kumimoji="0" lang="en-US" sz="3200" b="0" i="0" u="none" strike="noStrike" kern="1200" cap="none" spc="0" normalizeH="0" baseline="0" noProof="0" dirty="0">
              <a:ln>
                <a:noFill/>
              </a:ln>
              <a:solidFill>
                <a:srgbClr val="181838"/>
              </a:solidFill>
              <a:effectLst/>
              <a:uLnTx/>
              <a:uFillTx/>
              <a:latin typeface="+mj-lt"/>
              <a:ea typeface="+mj-ea"/>
              <a:cs typeface="Arial" panose="020B0604020202020204" pitchFamily="34" charset="0"/>
            </a:endParaRPr>
          </a:p>
        </p:txBody>
      </p:sp>
      <p:pic>
        <p:nvPicPr>
          <p:cNvPr id="13" name="Picture 12" descr="Africa-Re-Logo-MONO-MASTER-2.png"/>
          <p:cNvPicPr>
            <a:picLocks noChangeAspect="1"/>
          </p:cNvPicPr>
          <p:nvPr/>
        </p:nvPicPr>
        <p:blipFill>
          <a:blip r:embed="rId2"/>
          <a:stretch>
            <a:fillRect/>
          </a:stretch>
        </p:blipFill>
        <p:spPr>
          <a:xfrm>
            <a:off x="6440132" y="6253028"/>
            <a:ext cx="1847356" cy="394103"/>
          </a:xfrm>
          <a:prstGeom prst="rect">
            <a:avLst/>
          </a:prstGeom>
        </p:spPr>
      </p:pic>
      <p:cxnSp>
        <p:nvCxnSpPr>
          <p:cNvPr id="2" name="Straight Connector 1">
            <a:extLst>
              <a:ext uri="{FF2B5EF4-FFF2-40B4-BE49-F238E27FC236}">
                <a16:creationId xmlns:a16="http://schemas.microsoft.com/office/drawing/2014/main" id="{FB3A7F43-23E9-ACC3-4ACD-487161063367}"/>
              </a:ext>
            </a:extLst>
          </p:cNvPr>
          <p:cNvCxnSpPr/>
          <p:nvPr/>
        </p:nvCxnSpPr>
        <p:spPr>
          <a:xfrm>
            <a:off x="95250" y="666957"/>
            <a:ext cx="8877300" cy="0"/>
          </a:xfrm>
          <a:prstGeom prst="line">
            <a:avLst/>
          </a:prstGeom>
          <a:ln>
            <a:solidFill>
              <a:schemeClr val="tx1">
                <a:lumMod val="75000"/>
                <a:lumOff val="25000"/>
              </a:schemeClr>
            </a:solidFill>
          </a:ln>
        </p:spPr>
        <p:style>
          <a:lnRef idx="3">
            <a:schemeClr val="dk1"/>
          </a:lnRef>
          <a:fillRef idx="0">
            <a:schemeClr val="dk1"/>
          </a:fillRef>
          <a:effectRef idx="2">
            <a:schemeClr val="dk1"/>
          </a:effectRef>
          <a:fontRef idx="minor">
            <a:schemeClr val="tx1"/>
          </a:fontRef>
        </p:style>
      </p:cxnSp>
      <p:pic>
        <p:nvPicPr>
          <p:cNvPr id="9" name="Picture 8" descr="A picture containing symbol, logo, circle&#10;&#10;Description automatically generated">
            <a:extLst>
              <a:ext uri="{FF2B5EF4-FFF2-40B4-BE49-F238E27FC236}">
                <a16:creationId xmlns:a16="http://schemas.microsoft.com/office/drawing/2014/main" id="{4DC6B9DC-AB6B-4E41-BFAE-8433496C6C38}"/>
              </a:ext>
            </a:extLst>
          </p:cNvPr>
          <p:cNvPicPr>
            <a:picLocks noChangeAspect="1"/>
          </p:cNvPicPr>
          <p:nvPr/>
        </p:nvPicPr>
        <p:blipFill>
          <a:blip r:embed="rId3"/>
          <a:stretch>
            <a:fillRect/>
          </a:stretch>
        </p:blipFill>
        <p:spPr>
          <a:xfrm>
            <a:off x="274320" y="6088621"/>
            <a:ext cx="870857" cy="761999"/>
          </a:xfrm>
          <a:prstGeom prst="rect">
            <a:avLst/>
          </a:prstGeom>
        </p:spPr>
      </p:pic>
    </p:spTree>
    <p:extLst>
      <p:ext uri="{BB962C8B-B14F-4D97-AF65-F5344CB8AC3E}">
        <p14:creationId xmlns:p14="http://schemas.microsoft.com/office/powerpoint/2010/main" val="1786244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0" y="666957"/>
            <a:ext cx="9144000" cy="5429292"/>
          </a:xfrm>
          <a:prstGeom prst="rect">
            <a:avLst/>
          </a:prstGeom>
        </p:spPr>
        <p:txBody>
          <a:bodyPr vert="horz" lIns="0" tIns="0" rIns="0" bIns="0" rtlCol="0" anchor="t" anchorCtr="0">
            <a:noAutofit/>
          </a:bodyPr>
          <a:lstStyle/>
          <a:p>
            <a:pPr marL="342900" lvl="0" indent="-342900" defTabSz="914400" eaLnBrk="0" fontAlgn="base" hangingPunct="0">
              <a:spcBef>
                <a:spcPct val="20000"/>
              </a:spcBef>
              <a:spcAft>
                <a:spcPct val="0"/>
              </a:spcAft>
              <a:buFont typeface="Arial" panose="020B0604020202020204" pitchFamily="34" charset="0"/>
              <a:buChar char="•"/>
            </a:pPr>
            <a:r>
              <a:rPr lang="en-US" sz="2400" b="1" dirty="0">
                <a:solidFill>
                  <a:srgbClr val="0070C0"/>
                </a:solidFill>
                <a:effectLst/>
                <a:ea typeface="Times New Roman" panose="02020603050405020304" pitchFamily="18" charset="0"/>
              </a:rPr>
              <a:t>As a contract, life assurance may be described as an agreement between two parties namely; the assurer (i.e. the life office) and the assured (i.e. the policyholder), whereby the life office in exchange for the payment of premium paid by the assured pledges in advance to pay a certain sum to either the assured or his named beneficiary when the person on whose life the life assurance policy was effected passes on or survives the policy duration.</a:t>
            </a:r>
          </a:p>
          <a:p>
            <a:pPr marL="342900" lvl="0" indent="-342900" defTabSz="914400" eaLnBrk="0" fontAlgn="base" hangingPunct="0">
              <a:spcBef>
                <a:spcPct val="20000"/>
              </a:spcBef>
              <a:spcAft>
                <a:spcPct val="0"/>
              </a:spcAft>
              <a:buFont typeface="Arial" panose="020B0604020202020204" pitchFamily="34" charset="0"/>
              <a:buChar char="•"/>
            </a:pPr>
            <a:endParaRPr lang="en-US" sz="2400" b="1" dirty="0">
              <a:solidFill>
                <a:srgbClr val="0070C0"/>
              </a:solidFill>
              <a:effectLst/>
              <a:ea typeface="Times New Roman" panose="02020603050405020304" pitchFamily="18" charset="0"/>
            </a:endParaRPr>
          </a:p>
          <a:p>
            <a:pPr marL="342900" lvl="0" indent="-342900" defTabSz="914400" eaLnBrk="0" fontAlgn="base" hangingPunct="0">
              <a:spcBef>
                <a:spcPct val="20000"/>
              </a:spcBef>
              <a:spcAft>
                <a:spcPct val="0"/>
              </a:spcAft>
              <a:buFont typeface="Arial" panose="020B0604020202020204" pitchFamily="34" charset="0"/>
              <a:buChar char="•"/>
            </a:pPr>
            <a:r>
              <a:rPr lang="en-US" sz="2400" b="1" dirty="0">
                <a:solidFill>
                  <a:srgbClr val="0070C0"/>
                </a:solidFill>
                <a:ea typeface="Times New Roman" panose="02020603050405020304" pitchFamily="18" charset="0"/>
              </a:rPr>
              <a:t>I</a:t>
            </a:r>
            <a:r>
              <a:rPr lang="en-US" sz="2400" b="1" dirty="0">
                <a:solidFill>
                  <a:srgbClr val="0070C0"/>
                </a:solidFill>
                <a:effectLst/>
                <a:ea typeface="Times New Roman" panose="02020603050405020304" pitchFamily="18" charset="0"/>
              </a:rPr>
              <a:t>n summary, all about life assurance to the policyholder is a WIN-WIN, especially when effected for a combination of life protection and investment purposes.</a:t>
            </a:r>
          </a:p>
          <a:p>
            <a:pPr marL="342900" lvl="0" indent="-342900" defTabSz="914400" eaLnBrk="0" fontAlgn="base" hangingPunct="0">
              <a:spcBef>
                <a:spcPct val="20000"/>
              </a:spcBef>
              <a:spcAft>
                <a:spcPct val="0"/>
              </a:spcAft>
              <a:buFont typeface="Arial" panose="020B0604020202020204" pitchFamily="34" charset="0"/>
              <a:buChar char="•"/>
            </a:pPr>
            <a:endParaRPr lang="en-US" sz="2400" b="1" dirty="0">
              <a:solidFill>
                <a:srgbClr val="0070C0"/>
              </a:solidFill>
              <a:effectLst/>
              <a:ea typeface="Times New Roman" panose="02020603050405020304" pitchFamily="18" charset="0"/>
            </a:endParaRPr>
          </a:p>
        </p:txBody>
      </p:sp>
      <p:sp>
        <p:nvSpPr>
          <p:cNvPr id="7" name="TextBox 6"/>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9</a:t>
            </a:fld>
            <a:endParaRPr lang="en-US" sz="1600" dirty="0">
              <a:solidFill>
                <a:srgbClr val="181838"/>
              </a:solidFill>
              <a:latin typeface="Arial"/>
              <a:cs typeface="Arial"/>
            </a:endParaRPr>
          </a:p>
        </p:txBody>
      </p:sp>
      <p:sp>
        <p:nvSpPr>
          <p:cNvPr id="8" name="Title 1"/>
          <p:cNvSpPr txBox="1">
            <a:spLocks/>
          </p:cNvSpPr>
          <p:nvPr/>
        </p:nvSpPr>
        <p:spPr>
          <a:xfrm>
            <a:off x="0" y="0"/>
            <a:ext cx="9143999" cy="666957"/>
          </a:xfrm>
          <a:prstGeom prst="rect">
            <a:avLst/>
          </a:prstGeom>
        </p:spPr>
        <p:txBody>
          <a:bodyPr vert="horz" lIns="0" tIns="0" rIns="0" bIns="0" rtlCol="0" anchor="t" anchorCtr="0">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3200" b="1" dirty="0">
                <a:solidFill>
                  <a:srgbClr val="181838"/>
                </a:solidFill>
                <a:latin typeface="+mj-lt"/>
                <a:ea typeface="+mj-ea"/>
                <a:cs typeface="Arial" panose="020B0604020202020204" pitchFamily="34" charset="0"/>
              </a:rPr>
              <a:t>Introduction (Cont’d)</a:t>
            </a:r>
            <a:endParaRPr kumimoji="0" lang="en-US" sz="3200" b="0" i="0" u="none" strike="noStrike" kern="1200" cap="none" spc="0" normalizeH="0" baseline="0" noProof="0" dirty="0">
              <a:ln>
                <a:noFill/>
              </a:ln>
              <a:solidFill>
                <a:srgbClr val="181838"/>
              </a:solidFill>
              <a:effectLst/>
              <a:uLnTx/>
              <a:uFillTx/>
              <a:latin typeface="+mj-lt"/>
              <a:ea typeface="+mj-ea"/>
              <a:cs typeface="Arial" panose="020B0604020202020204" pitchFamily="34" charset="0"/>
            </a:endParaRPr>
          </a:p>
        </p:txBody>
      </p:sp>
      <p:pic>
        <p:nvPicPr>
          <p:cNvPr id="13" name="Picture 12" descr="Africa-Re-Logo-MONO-MASTER-2.png"/>
          <p:cNvPicPr>
            <a:picLocks noChangeAspect="1"/>
          </p:cNvPicPr>
          <p:nvPr/>
        </p:nvPicPr>
        <p:blipFill>
          <a:blip r:embed="rId2"/>
          <a:stretch>
            <a:fillRect/>
          </a:stretch>
        </p:blipFill>
        <p:spPr>
          <a:xfrm>
            <a:off x="6271939" y="6253028"/>
            <a:ext cx="1847356" cy="394103"/>
          </a:xfrm>
          <a:prstGeom prst="rect">
            <a:avLst/>
          </a:prstGeom>
        </p:spPr>
      </p:pic>
      <p:cxnSp>
        <p:nvCxnSpPr>
          <p:cNvPr id="2" name="Straight Connector 1">
            <a:extLst>
              <a:ext uri="{FF2B5EF4-FFF2-40B4-BE49-F238E27FC236}">
                <a16:creationId xmlns:a16="http://schemas.microsoft.com/office/drawing/2014/main" id="{E45BEF90-F67F-32DB-ABC4-A6756E10F36A}"/>
              </a:ext>
            </a:extLst>
          </p:cNvPr>
          <p:cNvCxnSpPr/>
          <p:nvPr/>
        </p:nvCxnSpPr>
        <p:spPr>
          <a:xfrm>
            <a:off x="95250" y="666957"/>
            <a:ext cx="8877300" cy="0"/>
          </a:xfrm>
          <a:prstGeom prst="line">
            <a:avLst/>
          </a:prstGeom>
          <a:ln>
            <a:solidFill>
              <a:schemeClr val="tx1">
                <a:lumMod val="75000"/>
                <a:lumOff val="25000"/>
              </a:schemeClr>
            </a:solidFill>
          </a:ln>
        </p:spPr>
        <p:style>
          <a:lnRef idx="3">
            <a:schemeClr val="dk1"/>
          </a:lnRef>
          <a:fillRef idx="0">
            <a:schemeClr val="dk1"/>
          </a:fillRef>
          <a:effectRef idx="2">
            <a:schemeClr val="dk1"/>
          </a:effectRef>
          <a:fontRef idx="minor">
            <a:schemeClr val="tx1"/>
          </a:fontRef>
        </p:style>
      </p:cxnSp>
      <p:pic>
        <p:nvPicPr>
          <p:cNvPr id="9" name="Picture 8" descr="A picture containing symbol, logo, circle&#10;&#10;Description automatically generated">
            <a:extLst>
              <a:ext uri="{FF2B5EF4-FFF2-40B4-BE49-F238E27FC236}">
                <a16:creationId xmlns:a16="http://schemas.microsoft.com/office/drawing/2014/main" id="{A1B6BAF5-EACD-4286-B1A8-507A13E60111}"/>
              </a:ext>
            </a:extLst>
          </p:cNvPr>
          <p:cNvPicPr>
            <a:picLocks noChangeAspect="1"/>
          </p:cNvPicPr>
          <p:nvPr/>
        </p:nvPicPr>
        <p:blipFill>
          <a:blip r:embed="rId3"/>
          <a:stretch>
            <a:fillRect/>
          </a:stretch>
        </p:blipFill>
        <p:spPr>
          <a:xfrm>
            <a:off x="358726" y="6096854"/>
            <a:ext cx="870857" cy="761999"/>
          </a:xfrm>
          <a:prstGeom prst="rect">
            <a:avLst/>
          </a:prstGeom>
        </p:spPr>
      </p:pic>
    </p:spTree>
    <p:extLst>
      <p:ext uri="{BB962C8B-B14F-4D97-AF65-F5344CB8AC3E}">
        <p14:creationId xmlns:p14="http://schemas.microsoft.com/office/powerpoint/2010/main" val="42813723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2506</TotalTime>
  <Words>3465</Words>
  <Application>Microsoft Office PowerPoint</Application>
  <PresentationFormat>On-screen Show (4:3)</PresentationFormat>
  <Paragraphs>349</Paragraphs>
  <Slides>37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37</vt:i4>
      </vt:variant>
    </vt:vector>
  </HeadingPairs>
  <TitlesOfParts>
    <vt:vector size="40" baseType="lpstr">
      <vt:lpstr>Arial</vt:lpstr>
      <vt:lpstr>Calibri</vt:lpstr>
      <vt:lpstr>Office Theme</vt:lpstr>
      <vt:lpstr>INCORPORATION OF LIFE INSURANCE AS A PROTECTION MECHANISM FOR FOOD PRODUCERS   2023 AIO CONFERENCE    MAY 29, 2023    ALGIERS, ALGERIA </vt:lpstr>
      <vt:lpstr>INCORPORATION OF LIFE INSURANCE AS A PROTECTION MECHANISM FOR FOOD PRODUCERS   2023 AIO CONFERENCE   BY  ABDUL-RASHEED A. AKOLADE, FIIN ASSISTANT DIRECTOR, UNDERWRITING &amp; MARKETING  (LIFE OPERATIONS)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Risks Faced by Food Producers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 Case Study Scenario </vt:lpstr>
      <vt:lpstr>A Case Study Scenario (Cont’d)</vt:lpstr>
      <vt:lpstr>A Case Study Scenario (Cont’d)</vt:lpstr>
      <vt:lpstr>Conclusion </vt:lpstr>
      <vt:lpstr>Questions and Answers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Ashley Crossland</dc:creator>
  <cp:lastModifiedBy>Abdul Rasheed Akolade</cp:lastModifiedBy>
  <cp:revision>213</cp:revision>
  <cp:lastPrinted>2018-02-07T07:02:42Z</cp:lastPrinted>
  <dcterms:created xsi:type="dcterms:W3CDTF">2015-03-25T09:07:38Z</dcterms:created>
  <dcterms:modified xsi:type="dcterms:W3CDTF">2023-05-29T06:50:12Z</dcterms:modified>
</cp:coreProperties>
</file>