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56" r:id="rId2"/>
    <p:sldId id="1009" r:id="rId3"/>
    <p:sldId id="308" r:id="rId4"/>
    <p:sldId id="323" r:id="rId5"/>
    <p:sldId id="998" r:id="rId6"/>
    <p:sldId id="453" r:id="rId7"/>
    <p:sldId id="500" r:id="rId8"/>
    <p:sldId id="1004" r:id="rId9"/>
    <p:sldId id="1010" r:id="rId10"/>
    <p:sldId id="256" r:id="rId11"/>
    <p:sldId id="525" r:id="rId12"/>
    <p:sldId id="519" r:id="rId13"/>
    <p:sldId id="523" r:id="rId14"/>
    <p:sldId id="532" r:id="rId15"/>
    <p:sldId id="534" r:id="rId16"/>
    <p:sldId id="536" r:id="rId17"/>
    <p:sldId id="494" r:id="rId18"/>
    <p:sldId id="510" r:id="rId19"/>
    <p:sldId id="547" r:id="rId20"/>
    <p:sldId id="548" r:id="rId21"/>
    <p:sldId id="549" r:id="rId22"/>
    <p:sldId id="538" r:id="rId23"/>
    <p:sldId id="1015" r:id="rId24"/>
    <p:sldId id="1014" r:id="rId25"/>
    <p:sldId id="543" r:id="rId26"/>
  </p:sldIdLst>
  <p:sldSz cx="9144000" cy="6858000" type="screen4x3"/>
  <p:notesSz cx="6742113" cy="9875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RI" initials="A" lastIdx="1" clrIdx="0">
    <p:extLst>
      <p:ext uri="{19B8F6BF-5375-455C-9EA6-DF929625EA0E}">
        <p15:presenceInfo xmlns:p15="http://schemas.microsoft.com/office/powerpoint/2012/main" userId="AM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11"/>
    <a:srgbClr val="008000"/>
    <a:srgbClr val="FFFF99"/>
    <a:srgbClr val="619428"/>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38" autoAdjust="0"/>
  </p:normalViewPr>
  <p:slideViewPr>
    <p:cSldViewPr>
      <p:cViewPr>
        <p:scale>
          <a:sx n="50" d="100"/>
          <a:sy n="50" d="100"/>
        </p:scale>
        <p:origin x="1796" y="312"/>
      </p:cViewPr>
      <p:guideLst>
        <p:guide orient="horz" pos="2160"/>
        <p:guide pos="2880"/>
      </p:guideLst>
    </p:cSldViewPr>
  </p:slideViewPr>
  <p:outlineViewPr>
    <p:cViewPr>
      <p:scale>
        <a:sx n="33" d="100"/>
        <a:sy n="33" d="100"/>
      </p:scale>
      <p:origin x="0" y="5598"/>
    </p:cViewPr>
  </p:outlineViewPr>
  <p:notesTextViewPr>
    <p:cViewPr>
      <p:scale>
        <a:sx n="100" d="100"/>
        <a:sy n="100" d="100"/>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D:\Nouveau%20Feuille%20Microsoft%20Office%20Excel%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KEBICHE\Desktop\2016\Rapport%20annu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Administrateur\Bureau\DIVERS\D%20A%20V\DOSSIER%20AMARI\en%20cours\BILAN\BILAN%202019\bilan%202014%202015%202016%202%20pr%20stagie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5.239885258222851E-4"/>
          <c:y val="3.1286335945871442E-2"/>
          <c:w val="0.75103741173421745"/>
          <c:h val="0.96871366405412862"/>
        </c:manualLayout>
      </c:layout>
      <c:pie3DChart>
        <c:varyColors val="1"/>
        <c:ser>
          <c:idx val="0"/>
          <c:order val="0"/>
          <c:tx>
            <c:strRef>
              <c:f>Feuil4!$H$5</c:f>
              <c:strCache>
                <c:ptCount val="1"/>
                <c:pt idx="0">
                  <c:v>% SAU occupée </c:v>
                </c:pt>
              </c:strCache>
            </c:strRef>
          </c:tx>
          <c:explosion val="25"/>
          <c:dPt>
            <c:idx val="0"/>
            <c:bubble3D val="0"/>
            <c:spPr>
              <a:solidFill>
                <a:srgbClr val="FFFF00"/>
              </a:solidFill>
            </c:spPr>
            <c:extLst>
              <c:ext xmlns:c16="http://schemas.microsoft.com/office/drawing/2014/chart" uri="{C3380CC4-5D6E-409C-BE32-E72D297353CC}">
                <c16:uniqueId val="{00000000-CA76-4C97-BD27-99C9160D5D18}"/>
              </c:ext>
            </c:extLst>
          </c:dPt>
          <c:dPt>
            <c:idx val="1"/>
            <c:bubble3D val="0"/>
            <c:explosion val="74"/>
            <c:spPr>
              <a:solidFill>
                <a:srgbClr val="FF0000"/>
              </a:solidFill>
            </c:spPr>
            <c:extLst>
              <c:ext xmlns:c16="http://schemas.microsoft.com/office/drawing/2014/chart" uri="{C3380CC4-5D6E-409C-BE32-E72D297353CC}">
                <c16:uniqueId val="{00000001-CA76-4C97-BD27-99C9160D5D18}"/>
              </c:ext>
            </c:extLst>
          </c:dPt>
          <c:dPt>
            <c:idx val="2"/>
            <c:bubble3D val="0"/>
            <c:spPr>
              <a:solidFill>
                <a:srgbClr val="00B050"/>
              </a:solidFill>
            </c:spPr>
            <c:extLst>
              <c:ext xmlns:c16="http://schemas.microsoft.com/office/drawing/2014/chart" uri="{C3380CC4-5D6E-409C-BE32-E72D297353CC}">
                <c16:uniqueId val="{00000002-CA76-4C97-BD27-99C9160D5D18}"/>
              </c:ext>
            </c:extLst>
          </c:dPt>
          <c:dLbls>
            <c:dLbl>
              <c:idx val="0"/>
              <c:layout>
                <c:manualLayout>
                  <c:x val="-8.0482537421143419E-2"/>
                  <c:y val="5.3840513741841532E-2"/>
                </c:manualLayout>
              </c:layout>
              <c:tx>
                <c:rich>
                  <a:bodyPr/>
                  <a:lstStyle/>
                  <a:p>
                    <a:r>
                      <a:rPr lang="en-US" sz="2000" b="1" dirty="0"/>
                      <a:t>2</a:t>
                    </a:r>
                    <a:r>
                      <a:rPr lang="en-US" b="1" dirty="0"/>
                      <a:t>5%</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A76-4C97-BD27-99C9160D5D18}"/>
                </c:ext>
              </c:extLst>
            </c:dLbl>
            <c:dLbl>
              <c:idx val="1"/>
              <c:layout>
                <c:manualLayout>
                  <c:x val="2.4566622590433428E-2"/>
                  <c:y val="-0.26524162402120005"/>
                </c:manualLayout>
              </c:layout>
              <c:tx>
                <c:rich>
                  <a:bodyPr/>
                  <a:lstStyle/>
                  <a:p>
                    <a:r>
                      <a:rPr lang="en-US" sz="2000" b="1" dirty="0">
                        <a:solidFill>
                          <a:schemeClr val="bg1"/>
                        </a:solidFill>
                      </a:rPr>
                      <a:t>5</a:t>
                    </a:r>
                    <a:r>
                      <a:rPr lang="en-US" b="1" dirty="0">
                        <a:solidFill>
                          <a:schemeClr val="bg1"/>
                        </a:solidFill>
                      </a:rPr>
                      <a:t>2%</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A76-4C97-BD27-99C9160D5D18}"/>
                </c:ext>
              </c:extLst>
            </c:dLbl>
            <c:dLbl>
              <c:idx val="2"/>
              <c:layout>
                <c:manualLayout>
                  <c:x val="8.8008805914543062E-2"/>
                  <c:y val="4.9246876491537694E-2"/>
                </c:manualLayout>
              </c:layout>
              <c:tx>
                <c:rich>
                  <a:bodyPr/>
                  <a:lstStyle/>
                  <a:p>
                    <a:r>
                      <a:rPr lang="en-US" sz="2000" b="1" dirty="0">
                        <a:solidFill>
                          <a:schemeClr val="tx1"/>
                        </a:solidFill>
                      </a:rPr>
                      <a:t> </a:t>
                    </a:r>
                    <a:r>
                      <a:rPr lang="en-US" b="1" dirty="0">
                        <a:solidFill>
                          <a:schemeClr val="tx1"/>
                        </a:solidFill>
                      </a:rPr>
                      <a:t>23%</a:t>
                    </a:r>
                  </a:p>
                </c:rich>
              </c:tx>
              <c:showLegendKey val="0"/>
              <c:showVal val="1"/>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A76-4C97-BD27-99C9160D5D18}"/>
                </c:ext>
              </c:extLst>
            </c:dLbl>
            <c:dLbl>
              <c:idx val="3"/>
              <c:delete val="1"/>
              <c:extLst>
                <c:ext xmlns:c15="http://schemas.microsoft.com/office/drawing/2012/chart" uri="{CE6537A1-D6FC-4f65-9D91-7224C49458BB}"/>
                <c:ext xmlns:c16="http://schemas.microsoft.com/office/drawing/2014/chart" uri="{C3380CC4-5D6E-409C-BE32-E72D297353CC}">
                  <c16:uniqueId val="{00000003-CA76-4C97-BD27-99C9160D5D18}"/>
                </c:ext>
              </c:extLst>
            </c:dLbl>
            <c:spPr>
              <a:noFill/>
              <a:ln>
                <a:noFill/>
              </a:ln>
              <a:effectLst/>
            </c:spPr>
            <c:txPr>
              <a:bodyPr/>
              <a:lstStyle/>
              <a:p>
                <a:pPr>
                  <a:defRPr sz="2000" b="1">
                    <a:solidFill>
                      <a:schemeClr val="tx1"/>
                    </a:solidFill>
                    <a:latin typeface="+mj-lt"/>
                  </a:defRPr>
                </a:pPr>
                <a:endParaRPr lang="en-US"/>
              </a:p>
            </c:txPr>
            <c:showLegendKey val="0"/>
            <c:showVal val="1"/>
            <c:showCatName val="0"/>
            <c:showSerName val="1"/>
            <c:showPercent val="0"/>
            <c:showBubbleSize val="0"/>
            <c:showLeaderLines val="1"/>
            <c:extLst>
              <c:ext xmlns:c15="http://schemas.microsoft.com/office/drawing/2012/chart" uri="{CE6537A1-D6FC-4f65-9D91-7224C49458BB}"/>
            </c:extLst>
          </c:dLbls>
          <c:cat>
            <c:strRef>
              <c:f>Feuil4!$G$6:$G$9</c:f>
              <c:strCache>
                <c:ptCount val="4"/>
                <c:pt idx="0">
                  <c:v>Petites:0,1 ha  et 10 ha </c:v>
                </c:pt>
                <c:pt idx="1">
                  <c:v>Moyennes: entre  10 et 50 ha </c:v>
                </c:pt>
                <c:pt idx="2">
                  <c:v>Grandes: plus de 50 ha </c:v>
                </c:pt>
                <c:pt idx="3">
                  <c:v>Hors sol </c:v>
                </c:pt>
              </c:strCache>
            </c:strRef>
          </c:cat>
          <c:val>
            <c:numRef>
              <c:f>Feuil4!$H$6:$H$9</c:f>
              <c:numCache>
                <c:formatCode>0%</c:formatCode>
                <c:ptCount val="4"/>
                <c:pt idx="0">
                  <c:v>0.25</c:v>
                </c:pt>
                <c:pt idx="1">
                  <c:v>0.52</c:v>
                </c:pt>
                <c:pt idx="2">
                  <c:v>0.23</c:v>
                </c:pt>
                <c:pt idx="3">
                  <c:v>0</c:v>
                </c:pt>
              </c:numCache>
            </c:numRef>
          </c:val>
          <c:extLst>
            <c:ext xmlns:c16="http://schemas.microsoft.com/office/drawing/2014/chart" uri="{C3380CC4-5D6E-409C-BE32-E72D297353CC}">
              <c16:uniqueId val="{00000004-CA76-4C97-BD27-99C9160D5D18}"/>
            </c:ext>
          </c:extLst>
        </c:ser>
        <c:dLbls>
          <c:showLegendKey val="0"/>
          <c:showVal val="0"/>
          <c:showCatName val="0"/>
          <c:showSerName val="0"/>
          <c:showPercent val="0"/>
          <c:showBubbleSize val="0"/>
          <c:showLeaderLines val="1"/>
        </c:dLbls>
      </c:pie3DChart>
    </c:plotArea>
    <c:legend>
      <c:legendPos val="r"/>
      <c:legendEntry>
        <c:idx val="3"/>
        <c:delete val="1"/>
      </c:legendEntry>
      <c:layout>
        <c:manualLayout>
          <c:xMode val="edge"/>
          <c:yMode val="edge"/>
          <c:x val="0.6099103944827956"/>
          <c:y val="0.13229885436360986"/>
          <c:w val="0.39008960551720701"/>
          <c:h val="0.52314087643883234"/>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fr-FR" sz="1000" dirty="0">
                <a:solidFill>
                  <a:schemeClr val="tx1"/>
                </a:solidFill>
              </a:rPr>
              <a:t>Part de la CNMA/au</a:t>
            </a:r>
            <a:r>
              <a:rPr lang="fr-FR" sz="1000" baseline="0" dirty="0">
                <a:solidFill>
                  <a:schemeClr val="tx1"/>
                </a:solidFill>
              </a:rPr>
              <a:t> marché des Assurances Dommages</a:t>
            </a:r>
            <a:endParaRPr lang="fr-FR" sz="1000" dirty="0">
              <a:solidFill>
                <a:schemeClr val="tx1"/>
              </a:solidFill>
            </a:endParaRPr>
          </a:p>
        </c:rich>
      </c:tx>
      <c:layout>
        <c:manualLayout>
          <c:xMode val="edge"/>
          <c:yMode val="edge"/>
          <c:x val="0.12723674321143474"/>
          <c:y val="0"/>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0.25555744590432011"/>
          <c:y val="0.24096139523592236"/>
          <c:w val="0.65298652372758592"/>
          <c:h val="0.52484072102482482"/>
        </c:manualLayout>
      </c:layout>
      <c:pie3DChart>
        <c:varyColors val="1"/>
        <c:ser>
          <c:idx val="0"/>
          <c:order val="0"/>
          <c:explosion val="32"/>
          <c:dPt>
            <c:idx val="0"/>
            <c:bubble3D val="0"/>
            <c:spPr>
              <a:solidFill>
                <a:schemeClr val="accent3">
                  <a:lumMod val="75000"/>
                </a:schemeClr>
              </a:solidFill>
            </c:spPr>
            <c:extLst>
              <c:ext xmlns:c16="http://schemas.microsoft.com/office/drawing/2014/chart" uri="{C3380CC4-5D6E-409C-BE32-E72D297353CC}">
                <c16:uniqueId val="{00000001-1713-4F92-B03C-27A5F7CA2819}"/>
              </c:ext>
            </c:extLst>
          </c:dPt>
          <c:dPt>
            <c:idx val="1"/>
            <c:bubble3D val="0"/>
            <c:spPr>
              <a:solidFill>
                <a:srgbClr val="00B0F0"/>
              </a:solidFill>
            </c:spPr>
            <c:extLst>
              <c:ext xmlns:c16="http://schemas.microsoft.com/office/drawing/2014/chart" uri="{C3380CC4-5D6E-409C-BE32-E72D297353CC}">
                <c16:uniqueId val="{00000003-1713-4F92-B03C-27A5F7CA2819}"/>
              </c:ext>
            </c:extLst>
          </c:dPt>
          <c:dLbls>
            <c:dLbl>
              <c:idx val="0"/>
              <c:layout>
                <c:manualLayout>
                  <c:x val="0.2395157706080239"/>
                  <c:y val="0.40490491135906043"/>
                </c:manualLayout>
              </c:layout>
              <c:tx>
                <c:rich>
                  <a:bodyPr/>
                  <a:lstStyle/>
                  <a:p>
                    <a:r>
                      <a:rPr lang="en-US" sz="1000" dirty="0"/>
                      <a:t>CNMA
12%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713-4F92-B03C-27A5F7CA2819}"/>
                </c:ext>
              </c:extLst>
            </c:dLbl>
            <c:dLbl>
              <c:idx val="1"/>
              <c:layout>
                <c:manualLayout>
                  <c:x val="-0.24045164499824484"/>
                  <c:y val="-0.21362980086628588"/>
                </c:manualLayout>
              </c:layout>
              <c:tx>
                <c:rich>
                  <a:bodyPr/>
                  <a:lstStyle/>
                  <a:p>
                    <a:r>
                      <a:rPr lang="en-US" sz="1000" dirty="0" err="1"/>
                      <a:t>Autres</a:t>
                    </a:r>
                    <a:r>
                      <a:rPr lang="en-US" sz="1200" dirty="0"/>
                      <a:t> </a:t>
                    </a:r>
                    <a:r>
                      <a:rPr lang="en-US" sz="1000" dirty="0" err="1"/>
                      <a:t>compagnies</a:t>
                    </a:r>
                    <a:r>
                      <a:rPr lang="en-US" sz="1000" dirty="0"/>
                      <a:t>
88%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713-4F92-B03C-27A5F7CA2819}"/>
                </c:ext>
              </c:extLst>
            </c:dLbl>
            <c:spPr>
              <a:noFill/>
              <a:ln>
                <a:noFill/>
              </a:ln>
              <a:effectLst/>
            </c:spPr>
            <c:txPr>
              <a:bodyPr/>
              <a:lstStyle/>
              <a:p>
                <a:pPr>
                  <a:defRPr sz="10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prod!$P$25:$P$26</c:f>
              <c:strCache>
                <c:ptCount val="2"/>
                <c:pt idx="0">
                  <c:v>CNMA</c:v>
                </c:pt>
                <c:pt idx="1">
                  <c:v>Autres compagnies</c:v>
                </c:pt>
              </c:strCache>
            </c:strRef>
          </c:cat>
          <c:val>
            <c:numRef>
              <c:f>prod!$Q$25:$Q$26</c:f>
              <c:numCache>
                <c:formatCode>#,##0</c:formatCode>
                <c:ptCount val="2"/>
                <c:pt idx="0">
                  <c:v>13011</c:v>
                </c:pt>
                <c:pt idx="1">
                  <c:v>105680</c:v>
                </c:pt>
              </c:numCache>
            </c:numRef>
          </c:val>
          <c:extLst>
            <c:ext xmlns:c16="http://schemas.microsoft.com/office/drawing/2014/chart" uri="{C3380CC4-5D6E-409C-BE32-E72D297353CC}">
              <c16:uniqueId val="{00000004-1713-4F92-B03C-27A5F7CA2819}"/>
            </c:ext>
          </c:extLst>
        </c:ser>
        <c:dLbls>
          <c:showLegendKey val="0"/>
          <c:showVal val="0"/>
          <c:showCatName val="1"/>
          <c:showSerName val="0"/>
          <c:showPercent val="1"/>
          <c:showBubbleSize val="0"/>
          <c:showLeaderLines val="1"/>
        </c:dLbls>
      </c:pie3DChart>
    </c:plotArea>
    <c:plotVisOnly val="1"/>
    <c:dispBlanksAs val="zero"/>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000" dirty="0"/>
              <a:t>Part Risques Agricoles CNMA/Risques</a:t>
            </a:r>
            <a:r>
              <a:rPr lang="fr-FR" sz="1000" baseline="0" dirty="0"/>
              <a:t> Agricoles Marché</a:t>
            </a:r>
            <a:endParaRPr lang="fr-FR" sz="1000" dirty="0"/>
          </a:p>
        </c:rich>
      </c:tx>
      <c:layout>
        <c:manualLayout>
          <c:xMode val="edge"/>
          <c:yMode val="edge"/>
          <c:x val="0.12013214564604238"/>
          <c:y val="0"/>
        </c:manualLayout>
      </c:layout>
      <c:overlay val="0"/>
    </c:title>
    <c:autoTitleDeleted val="0"/>
    <c:plotArea>
      <c:layout>
        <c:manualLayout>
          <c:layoutTarget val="inner"/>
          <c:xMode val="edge"/>
          <c:yMode val="edge"/>
          <c:x val="0.15664804300496946"/>
          <c:y val="0.34215531607599164"/>
          <c:w val="0.35180520877797378"/>
          <c:h val="0.65784468392401374"/>
        </c:manualLayout>
      </c:layout>
      <c:pieChart>
        <c:varyColors val="1"/>
        <c:ser>
          <c:idx val="0"/>
          <c:order val="0"/>
          <c:explosion val="25"/>
          <c:dPt>
            <c:idx val="0"/>
            <c:bubble3D val="0"/>
            <c:explosion val="0"/>
            <c:spPr>
              <a:solidFill>
                <a:srgbClr val="FF0000"/>
              </a:solidFill>
            </c:spPr>
            <c:extLst>
              <c:ext xmlns:c16="http://schemas.microsoft.com/office/drawing/2014/chart" uri="{C3380CC4-5D6E-409C-BE32-E72D297353CC}">
                <c16:uniqueId val="{00000001-4A2B-4742-9215-C26C008F920B}"/>
              </c:ext>
            </c:extLst>
          </c:dPt>
          <c:dPt>
            <c:idx val="1"/>
            <c:bubble3D val="0"/>
            <c:spPr>
              <a:solidFill>
                <a:srgbClr val="0070C0"/>
              </a:solidFill>
            </c:spPr>
            <c:extLst>
              <c:ext xmlns:c16="http://schemas.microsoft.com/office/drawing/2014/chart" uri="{C3380CC4-5D6E-409C-BE32-E72D297353CC}">
                <c16:uniqueId val="{00000003-4A2B-4742-9215-C26C008F920B}"/>
              </c:ext>
            </c:extLst>
          </c:dPt>
          <c:dLbls>
            <c:dLbl>
              <c:idx val="0"/>
              <c:layout>
                <c:manualLayout>
                  <c:x val="-2.1650296007080912E-2"/>
                  <c:y val="9.9820157072599766E-3"/>
                </c:manualLayout>
              </c:layout>
              <c:tx>
                <c:rich>
                  <a:bodyPr/>
                  <a:lstStyle/>
                  <a:p>
                    <a:pPr>
                      <a:defRPr sz="1000" b="1">
                        <a:solidFill>
                          <a:schemeClr val="bg1"/>
                        </a:solidFill>
                      </a:defRPr>
                    </a:pPr>
                    <a:r>
                      <a:rPr lang="en-US" sz="1000" dirty="0">
                        <a:solidFill>
                          <a:schemeClr val="tx1"/>
                        </a:solidFill>
                      </a:rPr>
                      <a:t>77%</a:t>
                    </a: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4A2B-4742-9215-C26C008F920B}"/>
                </c:ext>
              </c:extLst>
            </c:dLbl>
            <c:dLbl>
              <c:idx val="1"/>
              <c:layout>
                <c:manualLayout>
                  <c:x val="5.7569652331975344E-3"/>
                  <c:y val="-3.4936905181529913E-2"/>
                </c:manualLayout>
              </c:layout>
              <c:tx>
                <c:rich>
                  <a:bodyPr/>
                  <a:lstStyle/>
                  <a:p>
                    <a:pPr>
                      <a:defRPr sz="1000" b="1">
                        <a:solidFill>
                          <a:schemeClr val="bg1"/>
                        </a:solidFill>
                      </a:defRPr>
                    </a:pPr>
                    <a:r>
                      <a:rPr lang="en-US" sz="1000" dirty="0">
                        <a:solidFill>
                          <a:schemeClr val="tx1"/>
                        </a:solidFill>
                      </a:rPr>
                      <a:t>23%</a:t>
                    </a:r>
                  </a:p>
                </c:rich>
              </c:tx>
              <c:sp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4A2B-4742-9215-C26C008F920B}"/>
                </c:ext>
              </c:extLst>
            </c:dLbl>
            <c:spPr>
              <a:noFill/>
              <a:ln>
                <a:noFill/>
              </a:ln>
              <a:effectLst/>
            </c:spPr>
            <c:txPr>
              <a:bodyPr/>
              <a:lstStyle/>
              <a:p>
                <a:pPr>
                  <a:defRPr sz="10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Feuil1!$A$4:$A$5</c:f>
              <c:strCache>
                <c:ptCount val="2"/>
                <c:pt idx="0">
                  <c:v>Risques agricoles CNMA</c:v>
                </c:pt>
                <c:pt idx="1">
                  <c:v>Risques agricoles Marché</c:v>
                </c:pt>
              </c:strCache>
            </c:strRef>
          </c:cat>
          <c:val>
            <c:numRef>
              <c:f>Feuil1!$B$4:$B$5</c:f>
              <c:numCache>
                <c:formatCode>0</c:formatCode>
                <c:ptCount val="2"/>
                <c:pt idx="0">
                  <c:v>1764</c:v>
                </c:pt>
                <c:pt idx="1">
                  <c:v>709</c:v>
                </c:pt>
              </c:numCache>
            </c:numRef>
          </c:val>
          <c:extLst>
            <c:ext xmlns:c16="http://schemas.microsoft.com/office/drawing/2014/chart" uri="{C3380CC4-5D6E-409C-BE32-E72D297353CC}">
              <c16:uniqueId val="{00000004-4A2B-4742-9215-C26C008F920B}"/>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51288153040747"/>
          <c:y val="0.37742418000823957"/>
          <c:w val="0.35384583081187132"/>
          <c:h val="0.57776306860827764"/>
        </c:manualLayout>
      </c:layout>
      <c:overlay val="0"/>
    </c:legend>
    <c:plotVisOnly val="1"/>
    <c:dispBlanksAs val="zero"/>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3792"/>
          </a:xfrm>
          <a:prstGeom prst="rect">
            <a:avLst/>
          </a:prstGeom>
        </p:spPr>
        <p:txBody>
          <a:bodyPr vert="horz" lIns="90405" tIns="45203" rIns="90405" bIns="45203" rtlCol="0"/>
          <a:lstStyle>
            <a:lvl1pPr algn="l">
              <a:defRPr sz="1200"/>
            </a:lvl1pPr>
          </a:lstStyle>
          <a:p>
            <a:endParaRPr lang="fr-FR"/>
          </a:p>
        </p:txBody>
      </p:sp>
      <p:sp>
        <p:nvSpPr>
          <p:cNvPr id="3" name="Espace réservé de la date 2"/>
          <p:cNvSpPr>
            <a:spLocks noGrp="1"/>
          </p:cNvSpPr>
          <p:nvPr>
            <p:ph type="dt" idx="1"/>
          </p:nvPr>
        </p:nvSpPr>
        <p:spPr>
          <a:xfrm>
            <a:off x="3818972" y="0"/>
            <a:ext cx="2921582" cy="493792"/>
          </a:xfrm>
          <a:prstGeom prst="rect">
            <a:avLst/>
          </a:prstGeom>
        </p:spPr>
        <p:txBody>
          <a:bodyPr vert="horz" lIns="90405" tIns="45203" rIns="90405" bIns="45203" rtlCol="0"/>
          <a:lstStyle>
            <a:lvl1pPr algn="r">
              <a:defRPr sz="1200"/>
            </a:lvl1pPr>
          </a:lstStyle>
          <a:p>
            <a:fld id="{DC0FA1AA-3341-47EE-A9CA-EB85DE867926}" type="datetimeFigureOut">
              <a:rPr lang="fr-FR" smtClean="0"/>
              <a:pPr/>
              <a:t>30/05/2023</a:t>
            </a:fld>
            <a:endParaRPr lang="fr-FR"/>
          </a:p>
        </p:txBody>
      </p:sp>
      <p:sp>
        <p:nvSpPr>
          <p:cNvPr id="4" name="Espace réservé de l'image des diapositives 3"/>
          <p:cNvSpPr>
            <a:spLocks noGrp="1" noRot="1" noChangeAspect="1"/>
          </p:cNvSpPr>
          <p:nvPr>
            <p:ph type="sldImg" idx="2"/>
          </p:nvPr>
        </p:nvSpPr>
        <p:spPr>
          <a:xfrm>
            <a:off x="901700" y="741363"/>
            <a:ext cx="4938713" cy="3703637"/>
          </a:xfrm>
          <a:prstGeom prst="rect">
            <a:avLst/>
          </a:prstGeom>
          <a:noFill/>
          <a:ln w="12700">
            <a:solidFill>
              <a:prstClr val="black"/>
            </a:solidFill>
          </a:ln>
        </p:spPr>
        <p:txBody>
          <a:bodyPr vert="horz" lIns="90405" tIns="45203" rIns="90405" bIns="45203" rtlCol="0" anchor="ctr"/>
          <a:lstStyle/>
          <a:p>
            <a:endParaRPr lang="fr-FR"/>
          </a:p>
        </p:txBody>
      </p:sp>
      <p:sp>
        <p:nvSpPr>
          <p:cNvPr id="5" name="Espace réservé des commentaires 4"/>
          <p:cNvSpPr>
            <a:spLocks noGrp="1"/>
          </p:cNvSpPr>
          <p:nvPr>
            <p:ph type="body" sz="quarter" idx="3"/>
          </p:nvPr>
        </p:nvSpPr>
        <p:spPr>
          <a:xfrm>
            <a:off x="674212" y="4691024"/>
            <a:ext cx="5393690" cy="4444127"/>
          </a:xfrm>
          <a:prstGeom prst="rect">
            <a:avLst/>
          </a:prstGeom>
        </p:spPr>
        <p:txBody>
          <a:bodyPr vert="horz" lIns="90405" tIns="45203" rIns="90405" bIns="4520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80332"/>
            <a:ext cx="2921582" cy="493792"/>
          </a:xfrm>
          <a:prstGeom prst="rect">
            <a:avLst/>
          </a:prstGeom>
        </p:spPr>
        <p:txBody>
          <a:bodyPr vert="horz" lIns="90405" tIns="45203" rIns="90405" bIns="4520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2" y="9380332"/>
            <a:ext cx="2921582" cy="493792"/>
          </a:xfrm>
          <a:prstGeom prst="rect">
            <a:avLst/>
          </a:prstGeom>
        </p:spPr>
        <p:txBody>
          <a:bodyPr vert="horz" lIns="90405" tIns="45203" rIns="90405" bIns="45203" rtlCol="0" anchor="b"/>
          <a:lstStyle>
            <a:lvl1pPr algn="r">
              <a:defRPr sz="1200"/>
            </a:lvl1pPr>
          </a:lstStyle>
          <a:p>
            <a:fld id="{F214D4BF-F93B-4029-9BED-2A496C31163D}"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471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8F0D7E-5A9B-40E1-A9FF-0D6117F15F53}"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
        <p:nvSpPr>
          <p:cNvPr id="870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D9982E-A007-481F-AD01-128CCF49035A}" type="slidenum">
              <a:rPr lang="fr-FR" smtClean="0">
                <a:latin typeface="Arial" pitchFamily="34" charset="0"/>
              </a:rPr>
              <a:pPr/>
              <a:t>4</a:t>
            </a:fld>
            <a:endParaRPr lang="fr-FR" dirty="0">
              <a:latin typeface="Arial" pitchFamily="34" charset="0"/>
            </a:endParaRPr>
          </a:p>
        </p:txBody>
      </p:sp>
    </p:spTree>
    <p:extLst>
      <p:ext uri="{BB962C8B-B14F-4D97-AF65-F5344CB8AC3E}">
        <p14:creationId xmlns:p14="http://schemas.microsoft.com/office/powerpoint/2010/main" val="2021574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a:lstStyle/>
          <a:p>
            <a:endParaRPr lang="ar-DZ" dirty="0">
              <a:cs typeface="Arial" charset="0"/>
            </a:endParaRPr>
          </a:p>
        </p:txBody>
      </p:sp>
      <p:sp>
        <p:nvSpPr>
          <p:cNvPr id="5120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382383-6323-49AB-A6CB-E02AD0A37FCA}" type="slidenum">
              <a:rPr lang="fr-FR" smtClean="0"/>
              <a:pPr>
                <a:defRPr/>
              </a:pPr>
              <a:t>5</a:t>
            </a:fld>
            <a:endParaRPr lang="fr-FR"/>
          </a:p>
        </p:txBody>
      </p:sp>
    </p:spTree>
    <p:extLst>
      <p:ext uri="{BB962C8B-B14F-4D97-AF65-F5344CB8AC3E}">
        <p14:creationId xmlns:p14="http://schemas.microsoft.com/office/powerpoint/2010/main" val="390600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F214D4BF-F93B-4029-9BED-2A496C31163D}" type="slidenum">
              <a:rPr lang="fr-FR" smtClean="0"/>
              <a:pPr/>
              <a:t>8</a:t>
            </a:fld>
            <a:endParaRPr lang="fr-FR"/>
          </a:p>
        </p:txBody>
      </p:sp>
    </p:spTree>
    <p:extLst>
      <p:ext uri="{BB962C8B-B14F-4D97-AF65-F5344CB8AC3E}">
        <p14:creationId xmlns:p14="http://schemas.microsoft.com/office/powerpoint/2010/main" val="89873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2878989-FA62-4D31-90A0-528CBDAB9767}" type="slidenum">
              <a:rPr lang="fr-FR" smtClean="0"/>
              <a:pP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903288" y="741363"/>
            <a:ext cx="4937125" cy="3703637"/>
          </a:xfrm>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E79AE70-1C21-413E-8C5D-F047DCCFB6CB}" type="datetime1">
              <a:rPr lang="fr-FR" smtClean="0"/>
              <a:pPr/>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5C503E-723A-428B-BC68-0BCD0972D1A2}" type="datetime1">
              <a:rPr lang="fr-FR" smtClean="0"/>
              <a:pPr/>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83"/>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83"/>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1FEDC1-84A7-4C8B-AFB6-1159C74A2E9B}" type="datetime1">
              <a:rPr lang="fr-FR" smtClean="0"/>
              <a:pPr/>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AE7373E-FA25-4C24-AEBE-9886E16CB975}" type="datetime1">
              <a:rPr lang="fr-FR" smtClean="0"/>
              <a:pPr/>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210F11A-B284-4C95-8A04-E78C8D767269}" type="datetime1">
              <a:rPr lang="fr-FR" smtClean="0"/>
              <a:pPr/>
              <a:t>30/05/2023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DDFBB7B-1919-4D71-8800-8D5BB63E6B61}" type="datetime1">
              <a:rPr lang="fr-FR" smtClean="0"/>
              <a:pPr/>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B9368A-AFF4-45D2-BDF6-B558364E2726}" type="datetime1">
              <a:rPr lang="fr-FR" smtClean="0"/>
              <a:pPr/>
              <a:t>30/05/2023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6A22DE0-BE58-4F92-BFBE-4E78086026E2}" type="datetime1">
              <a:rPr lang="fr-FR" smtClean="0"/>
              <a:pPr/>
              <a:t>30/05/2023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49193E-3805-4F53-8863-8DD1B3E6BA12}" type="datetime1">
              <a:rPr lang="fr-FR" smtClean="0"/>
              <a:pPr/>
              <a:t>30/05/2023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DCF4733-F4F6-4EBD-94FC-F8FF9218050A}" type="datetime1">
              <a:rPr lang="fr-FR" smtClean="0"/>
              <a:pPr/>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A042970-2E6F-46F1-B902-88AF8A839B65}" type="datetime1">
              <a:rPr lang="fr-FR" smtClean="0"/>
              <a:pPr/>
              <a:t>30/05/2023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ACB9B3-20B7-4B22-8D8C-EB7A3B197278}"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E77B7-1E76-45CC-88A9-9AB0224BAC23}" type="datetime1">
              <a:rPr lang="fr-FR" smtClean="0"/>
              <a:pPr/>
              <a:t>30/05/2023</a:t>
            </a:fld>
            <a:endParaRPr lang="fr-FR"/>
          </a:p>
        </p:txBody>
      </p:sp>
      <p:sp>
        <p:nvSpPr>
          <p:cNvPr id="5" name="Espace réservé du pied de page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CB9B3-20B7-4B22-8D8C-EB7A3B197278}"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Algerie, drapeau algerien, Adhésif autocollant / sticker Algerie - 7 x 10 cm, Wikipédia : L'Algérie, nom de sa capitale (Alger) est un pays d'Afrique du Nord."/>
          <p:cNvPicPr>
            <a:picLocks noChangeAspect="1" noChangeArrowheads="1"/>
          </p:cNvPicPr>
          <p:nvPr/>
        </p:nvPicPr>
        <p:blipFill>
          <a:blip r:embed="rId3" cstate="print"/>
          <a:srcRect/>
          <a:stretch>
            <a:fillRect/>
          </a:stretch>
        </p:blipFill>
        <p:spPr bwMode="auto">
          <a:xfrm>
            <a:off x="8215338" y="0"/>
            <a:ext cx="1071570" cy="78581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64ACB9B3-20B7-4B22-8D8C-EB7A3B197278}" type="slidenum">
              <a:rPr lang="fr-FR" smtClean="0"/>
              <a:pPr/>
              <a:t>1</a:t>
            </a:fld>
            <a:endParaRPr lang="fr-FR"/>
          </a:p>
        </p:txBody>
      </p:sp>
      <p:sp>
        <p:nvSpPr>
          <p:cNvPr id="7" name="ZoneTexte 6"/>
          <p:cNvSpPr txBox="1"/>
          <p:nvPr/>
        </p:nvSpPr>
        <p:spPr>
          <a:xfrm>
            <a:off x="1187624" y="0"/>
            <a:ext cx="6984776" cy="400110"/>
          </a:xfrm>
          <a:prstGeom prst="rect">
            <a:avLst/>
          </a:prstGeom>
          <a:noFill/>
        </p:spPr>
        <p:txBody>
          <a:bodyPr wrap="square" rtlCol="0">
            <a:spAutoFit/>
          </a:bodyPr>
          <a:lstStyle/>
          <a:p>
            <a:r>
              <a:rPr lang="fr-FR" sz="2000" dirty="0">
                <a:latin typeface="Algerian" pitchFamily="82" charset="0"/>
              </a:rPr>
              <a:t>République Algérienne Démocratique et Populaire</a:t>
            </a:r>
          </a:p>
        </p:txBody>
      </p:sp>
      <p:sp>
        <p:nvSpPr>
          <p:cNvPr id="8" name="Text Box 16"/>
          <p:cNvSpPr txBox="1">
            <a:spLocks noChangeArrowheads="1"/>
          </p:cNvSpPr>
          <p:nvPr/>
        </p:nvSpPr>
        <p:spPr bwMode="auto">
          <a:xfrm>
            <a:off x="1714480" y="857232"/>
            <a:ext cx="5903913" cy="523220"/>
          </a:xfrm>
          <a:prstGeom prst="rect">
            <a:avLst/>
          </a:prstGeom>
          <a:noFill/>
          <a:ln w="9525">
            <a:noFill/>
            <a:miter lim="800000"/>
            <a:headEnd/>
            <a:tailEnd/>
          </a:ln>
        </p:spPr>
        <p:txBody>
          <a:bodyPr>
            <a:spAutoFit/>
          </a:bodyPr>
          <a:lstStyle/>
          <a:p>
            <a:pPr algn="ctr">
              <a:spcBef>
                <a:spcPct val="50000"/>
              </a:spcBef>
            </a:pPr>
            <a:r>
              <a:rPr lang="fr-FR" sz="2800" b="1" dirty="0">
                <a:latin typeface="Monotype Corsiva" pitchFamily="66" charset="0"/>
              </a:rPr>
              <a:t>Caisse Nationale de Mutualité  Agricole</a:t>
            </a:r>
            <a:r>
              <a:rPr lang="fr-FR" sz="2800" dirty="0"/>
              <a:t> </a:t>
            </a:r>
          </a:p>
        </p:txBody>
      </p:sp>
      <p:sp>
        <p:nvSpPr>
          <p:cNvPr id="9" name="ZoneTexte 8"/>
          <p:cNvSpPr txBox="1"/>
          <p:nvPr/>
        </p:nvSpPr>
        <p:spPr>
          <a:xfrm>
            <a:off x="5000628" y="5643578"/>
            <a:ext cx="2428892" cy="369332"/>
          </a:xfrm>
          <a:prstGeom prst="rect">
            <a:avLst/>
          </a:prstGeom>
          <a:noFill/>
        </p:spPr>
        <p:txBody>
          <a:bodyPr wrap="square" rtlCol="0">
            <a:spAutoFit/>
          </a:bodyPr>
          <a:lstStyle/>
          <a:p>
            <a:r>
              <a:rPr lang="fr-FR" b="1" dirty="0"/>
              <a:t>MADRP – 15/02/2018</a:t>
            </a:r>
          </a:p>
        </p:txBody>
      </p:sp>
      <p:sp>
        <p:nvSpPr>
          <p:cNvPr id="10" name="Text Box 9"/>
          <p:cNvSpPr txBox="1">
            <a:spLocks noChangeArrowheads="1"/>
          </p:cNvSpPr>
          <p:nvPr/>
        </p:nvSpPr>
        <p:spPr bwMode="auto">
          <a:xfrm>
            <a:off x="1142976" y="428604"/>
            <a:ext cx="7072362" cy="430887"/>
          </a:xfrm>
          <a:prstGeom prst="rect">
            <a:avLst/>
          </a:prstGeom>
          <a:noFill/>
          <a:ln w="9525">
            <a:noFill/>
            <a:miter lim="800000"/>
            <a:headEnd/>
            <a:tailEnd/>
          </a:ln>
        </p:spPr>
        <p:txBody>
          <a:bodyPr wrap="square">
            <a:spAutoFit/>
          </a:bodyPr>
          <a:lstStyle/>
          <a:p>
            <a:pPr algn="ctr"/>
            <a:r>
              <a:rPr lang="fr-FR" sz="2200" b="1" dirty="0">
                <a:latin typeface="Monotype Corsiva" pitchFamily="66" charset="0"/>
              </a:rPr>
              <a:t>Ministère  de l’Agriculture et du Développement Rural  </a:t>
            </a:r>
          </a:p>
        </p:txBody>
      </p:sp>
      <p:pic>
        <p:nvPicPr>
          <p:cNvPr id="11" name="Picture 4" descr="Image associée"/>
          <p:cNvPicPr>
            <a:picLocks noChangeAspect="1" noChangeArrowheads="1"/>
          </p:cNvPicPr>
          <p:nvPr/>
        </p:nvPicPr>
        <p:blipFill>
          <a:blip r:embed="rId4" cstate="print"/>
          <a:srcRect/>
          <a:stretch>
            <a:fillRect/>
          </a:stretch>
        </p:blipFill>
        <p:spPr bwMode="auto">
          <a:xfrm>
            <a:off x="0" y="4000504"/>
            <a:ext cx="9144000" cy="2857496"/>
          </a:xfrm>
          <a:prstGeom prst="rect">
            <a:avLst/>
          </a:prstGeom>
          <a:noFill/>
        </p:spPr>
      </p:pic>
      <p:grpSp>
        <p:nvGrpSpPr>
          <p:cNvPr id="13" name="Group 5"/>
          <p:cNvGrpSpPr>
            <a:grpSpLocks/>
          </p:cNvGrpSpPr>
          <p:nvPr/>
        </p:nvGrpSpPr>
        <p:grpSpPr bwMode="auto">
          <a:xfrm>
            <a:off x="142844" y="142852"/>
            <a:ext cx="690563" cy="654050"/>
            <a:chOff x="1247" y="391"/>
            <a:chExt cx="635" cy="635"/>
          </a:xfrm>
        </p:grpSpPr>
        <p:sp>
          <p:nvSpPr>
            <p:cNvPr id="14"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15"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16"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17"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18"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19"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20"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
        <p:nvSpPr>
          <p:cNvPr id="24" name="ZoneTexte 23"/>
          <p:cNvSpPr txBox="1"/>
          <p:nvPr/>
        </p:nvSpPr>
        <p:spPr>
          <a:xfrm>
            <a:off x="0" y="5445224"/>
            <a:ext cx="9089127" cy="1077218"/>
          </a:xfrm>
          <a:prstGeom prst="rect">
            <a:avLst/>
          </a:prstGeom>
          <a:solidFill>
            <a:schemeClr val="bg1">
              <a:lumMod val="50000"/>
            </a:schemeClr>
          </a:solidFill>
        </p:spPr>
        <p:txBody>
          <a:bodyPr wrap="square" rtlCol="0">
            <a:spAutoFit/>
          </a:bodyPr>
          <a:lstStyle/>
          <a:p>
            <a:pPr algn="ctr"/>
            <a:r>
              <a:rPr lang="fr-FR" sz="2400" b="1" dirty="0">
                <a:solidFill>
                  <a:schemeClr val="bg1"/>
                </a:solidFill>
                <a:latin typeface="Times New Roman" panose="02020603050405020304" pitchFamily="18" charset="0"/>
                <a:cs typeface="Times New Roman" panose="02020603050405020304" pitchFamily="18" charset="0"/>
              </a:rPr>
              <a:t>49ème conférence de l’Organisation  </a:t>
            </a:r>
            <a:r>
              <a:rPr lang="fr-FR" sz="2400" b="1" dirty="0">
                <a:solidFill>
                  <a:schemeClr val="bg1"/>
                </a:solidFill>
              </a:rPr>
              <a:t>des Assurances Africaines</a:t>
            </a:r>
          </a:p>
          <a:p>
            <a:pPr algn="ctr"/>
            <a:r>
              <a:rPr lang="fr-FR" sz="2000" b="1" dirty="0">
                <a:solidFill>
                  <a:srgbClr val="FFFF00"/>
                </a:solidFill>
                <a:latin typeface="Times New Roman" panose="02020603050405020304" pitchFamily="18" charset="0"/>
                <a:cs typeface="Times New Roman" panose="02020603050405020304" pitchFamily="18" charset="0"/>
              </a:rPr>
              <a:t>Sous le thème: </a:t>
            </a:r>
          </a:p>
          <a:p>
            <a:pPr algn="ctr"/>
            <a:r>
              <a:rPr lang="fr-FR" sz="2000" b="1" dirty="0">
                <a:solidFill>
                  <a:srgbClr val="FFFF00"/>
                </a:solidFill>
                <a:latin typeface="Times New Roman" panose="02020603050405020304" pitchFamily="18" charset="0"/>
                <a:cs typeface="Times New Roman" panose="02020603050405020304" pitchFamily="18" charset="0"/>
              </a:rPr>
              <a:t>« La contribution de l’assurance aux défis de la sécurité alimentaire en Afrique"</a:t>
            </a:r>
          </a:p>
        </p:txBody>
      </p:sp>
      <p:sp>
        <p:nvSpPr>
          <p:cNvPr id="8194" name="AutoShape 2" descr="https://france3-regions.francetvinfo.fr/auvergne-rhone-alpes/sites/regions_france3/files/styles/top_big/public/assets/images/2015/12/01/secheresse2015.jpg?itok=agaKhl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6" name="AutoShape 4" descr="https://img.radio-canada.ca/2011/05/05/300x225/110505_o5d90_inondations-agriculture_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7" name="Picture 5" descr="J:\amari\14.jpg"/>
          <p:cNvPicPr>
            <a:picLocks noChangeAspect="1" noChangeArrowheads="1"/>
          </p:cNvPicPr>
          <p:nvPr/>
        </p:nvPicPr>
        <p:blipFill>
          <a:blip r:embed="rId5" cstate="print"/>
          <a:srcRect/>
          <a:stretch>
            <a:fillRect/>
          </a:stretch>
        </p:blipFill>
        <p:spPr bwMode="auto">
          <a:xfrm>
            <a:off x="323528" y="1268760"/>
            <a:ext cx="4248472" cy="4032448"/>
          </a:xfrm>
          <a:prstGeom prst="rect">
            <a:avLst/>
          </a:prstGeom>
          <a:noFill/>
        </p:spPr>
      </p:pic>
      <p:pic>
        <p:nvPicPr>
          <p:cNvPr id="8198" name="Picture 6" descr="J:\amari\secheresse_vietnam.jpg"/>
          <p:cNvPicPr>
            <a:picLocks noChangeAspect="1" noChangeArrowheads="1"/>
          </p:cNvPicPr>
          <p:nvPr/>
        </p:nvPicPr>
        <p:blipFill>
          <a:blip r:embed="rId6" cstate="print"/>
          <a:srcRect/>
          <a:stretch>
            <a:fillRect/>
          </a:stretch>
        </p:blipFill>
        <p:spPr bwMode="auto">
          <a:xfrm>
            <a:off x="5148064" y="1412776"/>
            <a:ext cx="3995936" cy="3096344"/>
          </a:xfrm>
          <a:prstGeom prst="rect">
            <a:avLst/>
          </a:prstGeom>
          <a:noFill/>
        </p:spPr>
      </p:pic>
      <p:sp>
        <p:nvSpPr>
          <p:cNvPr id="8200" name="AutoShape 8" descr="Image associée"/>
          <p:cNvSpPr>
            <a:spLocks noChangeAspect="1" noChangeArrowheads="1"/>
          </p:cNvSpPr>
          <p:nvPr/>
        </p:nvSpPr>
        <p:spPr bwMode="auto">
          <a:xfrm>
            <a:off x="155575" y="-1951038"/>
            <a:ext cx="6096000" cy="40671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ZoneTexte 21"/>
          <p:cNvSpPr txBox="1"/>
          <p:nvPr/>
        </p:nvSpPr>
        <p:spPr>
          <a:xfrm>
            <a:off x="1" y="3892487"/>
            <a:ext cx="9089126" cy="13158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lnSpc>
                <a:spcPct val="150000"/>
              </a:lnSpc>
            </a:pPr>
            <a:r>
              <a:rPr lang="fr-FR" sz="2800" b="1" dirty="0">
                <a:solidFill>
                  <a:schemeClr val="tx1"/>
                </a:solidFill>
                <a:latin typeface="Times New Roman" panose="02020603050405020304" pitchFamily="18" charset="0"/>
                <a:cs typeface="Times New Roman" panose="02020603050405020304" pitchFamily="18" charset="0"/>
              </a:rPr>
              <a:t>IMPLÉMENTATION DE LA MICRO ASSURANCE EN ALGÉRIE</a:t>
            </a:r>
            <a:r>
              <a:rPr lang="fr-FR" sz="2800" b="1" dirty="0">
                <a:solidFill>
                  <a:schemeClr val="bg1"/>
                </a:solidFill>
                <a:latin typeface="Times New Roman" panose="02020603050405020304" pitchFamily="18" charset="0"/>
                <a:cs typeface="Times New Roman" panose="02020603050405020304" pitchFamily="18" charset="0"/>
              </a:rPr>
              <a:t> </a:t>
            </a:r>
            <a:endParaRPr lang="fr-FR" sz="2800" b="1" dirty="0">
              <a:ln w="18415" cmpd="sng">
                <a:solidFill>
                  <a:srgbClr val="FFFFFF"/>
                </a:solidFill>
                <a:prstDash val="solid"/>
              </a:ln>
              <a:solidFill>
                <a:schemeClr val="bg1"/>
              </a:solidFill>
            </a:endParaRPr>
          </a:p>
        </p:txBody>
      </p:sp>
      <p:sp>
        <p:nvSpPr>
          <p:cNvPr id="5" name="ZoneTexte 4">
            <a:extLst>
              <a:ext uri="{FF2B5EF4-FFF2-40B4-BE49-F238E27FC236}">
                <a16:creationId xmlns:a16="http://schemas.microsoft.com/office/drawing/2014/main" id="{23094B4B-A950-32FC-951D-671E622D86EE}"/>
              </a:ext>
            </a:extLst>
          </p:cNvPr>
          <p:cNvSpPr txBox="1"/>
          <p:nvPr/>
        </p:nvSpPr>
        <p:spPr>
          <a:xfrm>
            <a:off x="5652120" y="6496600"/>
            <a:ext cx="3034680" cy="369332"/>
          </a:xfrm>
          <a:prstGeom prst="rect">
            <a:avLst/>
          </a:prstGeom>
          <a:noFill/>
        </p:spPr>
        <p:txBody>
          <a:bodyPr wrap="square">
            <a:spAutoFit/>
          </a:bodyPr>
          <a:lstStyle/>
          <a:p>
            <a:r>
              <a:rPr lang="fr-FR" b="1" dirty="0">
                <a:solidFill>
                  <a:schemeClr val="bg1"/>
                </a:solidFill>
              </a:rPr>
              <a:t>Alger d</a:t>
            </a:r>
            <a:r>
              <a:rPr lang="fr-FR" sz="1800" b="1" dirty="0">
                <a:solidFill>
                  <a:schemeClr val="bg1"/>
                </a:solidFill>
              </a:rPr>
              <a:t>u 27 Au 31 mai 2023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15"/>
          <p:cNvSpPr>
            <a:spLocks noChangeArrowheads="1"/>
          </p:cNvSpPr>
          <p:nvPr/>
        </p:nvSpPr>
        <p:spPr bwMode="auto">
          <a:xfrm>
            <a:off x="60217" y="3760296"/>
            <a:ext cx="42797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3" name="Rectangle 22"/>
          <p:cNvSpPr/>
          <p:nvPr/>
        </p:nvSpPr>
        <p:spPr>
          <a:xfrm>
            <a:off x="827584" y="84981"/>
            <a:ext cx="7776864" cy="2739211"/>
          </a:xfrm>
          <a:prstGeom prst="rect">
            <a:avLst/>
          </a:prstGeom>
        </p:spPr>
        <p:txBody>
          <a:bodyPr wrap="square">
            <a:spAutoFit/>
          </a:bodyPr>
          <a:lstStyle/>
          <a:p>
            <a:pPr algn="ctr"/>
            <a:endParaRPr lang="fr-FR" sz="2000" b="1" i="1"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fr-FR" sz="2000" b="1" i="1" dirty="0">
              <a:solidFill>
                <a:schemeClr val="tx2">
                  <a:lumMod val="75000"/>
                </a:schemeClr>
              </a:solidFill>
              <a:latin typeface="Times New Roman" panose="02020603050405020304" pitchFamily="18" charset="0"/>
              <a:cs typeface="Times New Roman" panose="02020603050405020304" pitchFamily="18" charset="0"/>
            </a:endParaRPr>
          </a:p>
          <a:p>
            <a:pPr lvl="0" algn="ctr"/>
            <a:endParaRPr lang="fr-FR" altLang="fr-FR" sz="2000" b="1" dirty="0">
              <a:solidFill>
                <a:schemeClr val="tx2">
                  <a:lumMod val="75000"/>
                </a:schemeClr>
              </a:solidFill>
              <a:latin typeface="Times New Roman" panose="02020603050405020304" pitchFamily="18" charset="0"/>
              <a:cs typeface="Times New Roman" panose="02020603050405020304" pitchFamily="18" charset="0"/>
            </a:endParaRPr>
          </a:p>
          <a:p>
            <a:pPr lvl="0" algn="ctr"/>
            <a:endParaRPr lang="fr-FR" altLang="fr-FR" sz="2000" b="1" dirty="0">
              <a:solidFill>
                <a:schemeClr val="tx2">
                  <a:lumMod val="75000"/>
                </a:schemeClr>
              </a:solidFill>
              <a:latin typeface="Times New Roman" panose="02020603050405020304" pitchFamily="18" charset="0"/>
              <a:cs typeface="Times New Roman" panose="02020603050405020304" pitchFamily="18" charset="0"/>
            </a:endParaRPr>
          </a:p>
          <a:p>
            <a:pPr algn="ctr"/>
            <a:endParaRPr lang="fr-FR" sz="2400" b="1" dirty="0">
              <a:latin typeface="Times New Roman" panose="02020603050405020304" pitchFamily="18" charset="0"/>
              <a:cs typeface="Times New Roman" panose="02020603050405020304" pitchFamily="18" charset="0"/>
            </a:endParaRPr>
          </a:p>
          <a:p>
            <a:pPr algn="ctr"/>
            <a:endParaRPr lang="fr-FR" sz="2400" b="1" dirty="0">
              <a:latin typeface="Times New Roman" panose="02020603050405020304" pitchFamily="18" charset="0"/>
              <a:cs typeface="Times New Roman" panose="02020603050405020304" pitchFamily="18" charset="0"/>
            </a:endParaRPr>
          </a:p>
          <a:p>
            <a:pPr lvl="0" algn="ctr"/>
            <a:endParaRPr lang="fr-FR" altLang="fr-FR" sz="2400" b="1" dirty="0">
              <a:solidFill>
                <a:schemeClr val="tx2">
                  <a:lumMod val="75000"/>
                </a:schemeClr>
              </a:solidFill>
              <a:latin typeface="Times New Roman" panose="02020603050405020304" pitchFamily="18" charset="0"/>
              <a:cs typeface="Times New Roman" panose="02020603050405020304" pitchFamily="18" charset="0"/>
            </a:endParaRPr>
          </a:p>
          <a:p>
            <a:pPr algn="ctr"/>
            <a:r>
              <a:rPr lang="fr-FR" sz="20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29" name="Rectangle 28"/>
          <p:cNvSpPr/>
          <p:nvPr/>
        </p:nvSpPr>
        <p:spPr>
          <a:xfrm>
            <a:off x="4583310" y="1839473"/>
            <a:ext cx="4569996" cy="4294996"/>
          </a:xfrm>
          <a:prstGeom prst="rect">
            <a:avLst/>
          </a:prstGeom>
          <a:ln w="38100">
            <a:solidFill>
              <a:schemeClr val="bg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b="1" dirty="0">
              <a:latin typeface="Times New Roman" panose="02020603050405020304" pitchFamily="18" charset="0"/>
              <a:cs typeface="Times New Roman" panose="02020603050405020304" pitchFamily="18" charset="0"/>
            </a:endParaRPr>
          </a:p>
          <a:p>
            <a:pPr algn="ctr"/>
            <a:endParaRPr lang="fr-FR" dirty="0">
              <a:latin typeface="Times New Roman" panose="02020603050405020304" pitchFamily="18" charset="0"/>
              <a:cs typeface="Times New Roman" panose="02020603050405020304" pitchFamily="18" charset="0"/>
            </a:endParaRPr>
          </a:p>
          <a:p>
            <a:pPr algn="ctr"/>
            <a:endParaRPr lang="fr-FR" dirty="0"/>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 name="Titre 1"/>
          <p:cNvSpPr txBox="1">
            <a:spLocks/>
          </p:cNvSpPr>
          <p:nvPr/>
        </p:nvSpPr>
        <p:spPr>
          <a:xfrm>
            <a:off x="935474" y="2722450"/>
            <a:ext cx="7500990" cy="2075692"/>
          </a:xfrm>
          <a:prstGeom prst="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Autofit/>
          </a:bodyPr>
          <a:lstStyle/>
          <a:p>
            <a:pPr algn="ctr"/>
            <a:r>
              <a:rPr lang="fr-FR" sz="32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LA Micro assurance en </a:t>
            </a:r>
            <a:r>
              <a:rPr lang="fr-FR" sz="32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Arial" pitchFamily="34" charset="0"/>
                <a:cs typeface="Arial" pitchFamily="34" charset="0"/>
              </a:rPr>
              <a:t>algerie</a:t>
            </a:r>
            <a:r>
              <a:rPr lang="fr-FR" sz="32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Arial" pitchFamily="34" charset="0"/>
                <a:cs typeface="Arial" pitchFamily="34" charset="0"/>
              </a:rPr>
              <a:t>: un outil pour contribuer au développement de l’agriculture familiale</a:t>
            </a:r>
            <a:endParaRPr lang="fr-FR" sz="3200" dirty="0">
              <a:solidFill>
                <a:srgbClr val="0000FF"/>
              </a:solidFill>
              <a:latin typeface="Arial" pitchFamily="34" charset="0"/>
              <a:cs typeface="Arial" pitchFamily="34" charset="0"/>
            </a:endParaRPr>
          </a:p>
        </p:txBody>
      </p:sp>
      <p:cxnSp>
        <p:nvCxnSpPr>
          <p:cNvPr id="19" name="Connecteur droit 18"/>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pic>
        <p:nvPicPr>
          <p:cNvPr id="20" name="Image 3" descr="Logo cnma.jpg"/>
          <p:cNvPicPr>
            <a:picLocks noChangeAspect="1"/>
          </p:cNvPicPr>
          <p:nvPr/>
        </p:nvPicPr>
        <p:blipFill>
          <a:blip r:embed="rId2" cstate="print"/>
          <a:srcRect/>
          <a:stretch>
            <a:fillRect/>
          </a:stretch>
        </p:blipFill>
        <p:spPr bwMode="auto">
          <a:xfrm>
            <a:off x="142875" y="6313488"/>
            <a:ext cx="500063" cy="473075"/>
          </a:xfrm>
          <a:prstGeom prst="rect">
            <a:avLst/>
          </a:prstGeom>
          <a:noFill/>
          <a:ln w="9525">
            <a:noFill/>
            <a:miter lim="800000"/>
            <a:headEnd/>
            <a:tailEnd/>
          </a:ln>
        </p:spPr>
      </p:pic>
    </p:spTree>
    <p:extLst>
      <p:ext uri="{BB962C8B-B14F-4D97-AF65-F5344CB8AC3E}">
        <p14:creationId xmlns:p14="http://schemas.microsoft.com/office/powerpoint/2010/main" val="261303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459432"/>
            <a:ext cx="9144000" cy="6155531"/>
          </a:xfrm>
          <a:prstGeom prst="rect">
            <a:avLst/>
          </a:prstGeom>
          <a:solidFill>
            <a:schemeClr val="bg1"/>
          </a:solidFill>
        </p:spPr>
        <p:txBody>
          <a:bodyPr wrap="square">
            <a:spAutoFit/>
          </a:bodyPr>
          <a:lstStyle/>
          <a:p>
            <a:pPr algn="ctr"/>
            <a:endParaRPr lang="fr-FR" sz="2800" dirty="0"/>
          </a:p>
          <a:p>
            <a:pPr algn="ctr"/>
            <a:endParaRPr lang="fr-FR" sz="2800" dirty="0"/>
          </a:p>
          <a:p>
            <a:endParaRPr lang="fr-FR" sz="2800" b="1" dirty="0">
              <a:solidFill>
                <a:srgbClr val="C00000"/>
              </a:solidFill>
            </a:endParaRPr>
          </a:p>
          <a:p>
            <a:endParaRPr lang="fr-FR" sz="2800" dirty="0">
              <a:solidFill>
                <a:schemeClr val="accent5">
                  <a:lumMod val="75000"/>
                </a:schemeClr>
              </a:solidFill>
              <a:latin typeface="Arial" pitchFamily="34" charset="0"/>
              <a:cs typeface="Arial" pitchFamily="34" charset="0"/>
            </a:endParaRPr>
          </a:p>
          <a:p>
            <a:endParaRPr lang="fr-FR" sz="2800" dirty="0">
              <a:solidFill>
                <a:schemeClr val="accent5">
                  <a:lumMod val="75000"/>
                </a:schemeClr>
              </a:solidFill>
              <a:latin typeface="Arial" pitchFamily="34" charset="0"/>
              <a:cs typeface="Arial" pitchFamily="34" charset="0"/>
            </a:endParaRPr>
          </a:p>
          <a:p>
            <a:endParaRPr lang="fr-FR" sz="2800" dirty="0"/>
          </a:p>
          <a:p>
            <a:endParaRPr lang="fr-FR" sz="3200" dirty="0"/>
          </a:p>
          <a:p>
            <a:r>
              <a:rPr lang="fr-FR" sz="3200" dirty="0"/>
              <a:t> </a:t>
            </a:r>
          </a:p>
          <a:p>
            <a:endParaRPr lang="fr-FR" sz="3200" dirty="0"/>
          </a:p>
          <a:p>
            <a:pPr algn="ctr"/>
            <a:endParaRPr lang="fr-FR" sz="2800" dirty="0">
              <a:latin typeface="Arial" pitchFamily="34" charset="0"/>
              <a:cs typeface="Arial" pitchFamily="34" charset="0"/>
            </a:endParaRPr>
          </a:p>
          <a:p>
            <a:pPr algn="ctr"/>
            <a:endParaRPr lang="fr-FR" sz="2800" dirty="0">
              <a:latin typeface="Arial" pitchFamily="34" charset="0"/>
              <a:cs typeface="Arial" pitchFamily="34" charset="0"/>
            </a:endParaRPr>
          </a:p>
          <a:p>
            <a:pPr algn="ctr"/>
            <a:endParaRPr lang="fr-FR" sz="2800" b="1" dirty="0"/>
          </a:p>
          <a:p>
            <a:pPr algn="ctr"/>
            <a:endParaRPr lang="fr-FR" sz="2800" b="1" dirty="0"/>
          </a:p>
          <a:p>
            <a:pPr algn="ctr"/>
            <a:r>
              <a:rPr lang="fr-FR" b="1" dirty="0"/>
              <a:t> </a:t>
            </a:r>
          </a:p>
        </p:txBody>
      </p:sp>
      <p:sp>
        <p:nvSpPr>
          <p:cNvPr id="13" name="Rectangle 12"/>
          <p:cNvSpPr/>
          <p:nvPr/>
        </p:nvSpPr>
        <p:spPr>
          <a:xfrm>
            <a:off x="0" y="764705"/>
            <a:ext cx="9144000" cy="6986528"/>
          </a:xfrm>
          <a:prstGeom prst="rect">
            <a:avLst/>
          </a:prstGeom>
        </p:spPr>
        <p:txBody>
          <a:bodyPr wrap="square">
            <a:spAutoFit/>
          </a:bodyPr>
          <a:lstStyle/>
          <a:p>
            <a:pPr algn="ctr"/>
            <a:endParaRPr lang="fr-FR" sz="2800" dirty="0">
              <a:latin typeface="Arial" pitchFamily="34" charset="0"/>
              <a:cs typeface="Arial" pitchFamily="34" charset="0"/>
            </a:endParaRPr>
          </a:p>
          <a:p>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 </a:t>
            </a:r>
          </a:p>
          <a:p>
            <a:pPr algn="ctr"/>
            <a:endParaRPr lang="fr-FR" sz="2800"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p:txBody>
      </p:sp>
      <p:sp>
        <p:nvSpPr>
          <p:cNvPr id="11" name="ZoneTexte 10"/>
          <p:cNvSpPr txBox="1"/>
          <p:nvPr/>
        </p:nvSpPr>
        <p:spPr>
          <a:xfrm>
            <a:off x="827584" y="1084129"/>
            <a:ext cx="7920880" cy="430887"/>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369888" indent="-369888" algn="ctr">
              <a:spcBef>
                <a:spcPct val="50000"/>
              </a:spcBef>
              <a:buClr>
                <a:schemeClr val="tx2"/>
              </a:buClr>
              <a:buSzPct val="95000"/>
              <a:defRPr/>
            </a:pPr>
            <a:r>
              <a:rPr lang="fr-FR" sz="2200" b="1" u="sng" dirty="0">
                <a:solidFill>
                  <a:srgbClr val="000000"/>
                </a:solidFill>
                <a:latin typeface="Times New Roman" panose="02020603050405020304" pitchFamily="18" charset="0"/>
                <a:cs typeface="Times New Roman" pitchFamily="18" charset="0"/>
              </a:rPr>
              <a:t>Population rurale </a:t>
            </a:r>
            <a:r>
              <a:rPr lang="fr-FR" sz="2200" dirty="0">
                <a:solidFill>
                  <a:srgbClr val="000000"/>
                </a:solidFill>
                <a:latin typeface="Times New Roman" panose="02020603050405020304" pitchFamily="18" charset="0"/>
                <a:cs typeface="Times New Roman" pitchFamily="18" charset="0"/>
              </a:rPr>
              <a:t>représente </a:t>
            </a:r>
            <a:r>
              <a:rPr lang="fr-FR" sz="2200" b="1" dirty="0">
                <a:solidFill>
                  <a:srgbClr val="FF0000"/>
                </a:solidFill>
                <a:latin typeface="Times New Roman" panose="02020603050405020304" pitchFamily="18" charset="0"/>
                <a:cs typeface="Times New Roman" pitchFamily="18" charset="0"/>
              </a:rPr>
              <a:t>40%</a:t>
            </a:r>
            <a:r>
              <a:rPr lang="fr-FR" sz="2200" dirty="0">
                <a:solidFill>
                  <a:srgbClr val="FF0000"/>
                </a:solidFill>
                <a:latin typeface="Times New Roman" panose="02020603050405020304" pitchFamily="18" charset="0"/>
                <a:cs typeface="Times New Roman" pitchFamily="18" charset="0"/>
              </a:rPr>
              <a:t> </a:t>
            </a:r>
            <a:r>
              <a:rPr lang="fr-FR" sz="2200" dirty="0">
                <a:solidFill>
                  <a:srgbClr val="000000"/>
                </a:solidFill>
                <a:latin typeface="Times New Roman" panose="02020603050405020304" pitchFamily="18" charset="0"/>
                <a:cs typeface="Times New Roman" pitchFamily="18" charset="0"/>
              </a:rPr>
              <a:t>de la population totale.</a:t>
            </a:r>
            <a:endParaRPr lang="fr-FR" sz="2200" b="1" dirty="0">
              <a:latin typeface="Arial" pitchFamily="34" charset="0"/>
              <a:cs typeface="Arial" pitchFamily="34" charset="0"/>
            </a:endParaRPr>
          </a:p>
        </p:txBody>
      </p:sp>
      <p:sp>
        <p:nvSpPr>
          <p:cNvPr id="12" name="ZoneTexte 11"/>
          <p:cNvSpPr txBox="1"/>
          <p:nvPr/>
        </p:nvSpPr>
        <p:spPr>
          <a:xfrm>
            <a:off x="251520" y="2644374"/>
            <a:ext cx="8712968" cy="2923877"/>
          </a:xfrm>
          <a:prstGeom prst="rect">
            <a:avLst/>
          </a:prstGeom>
          <a:solidFill>
            <a:schemeClr val="accent6">
              <a:lumMod val="20000"/>
              <a:lumOff val="80000"/>
            </a:schemeClr>
          </a:solidFill>
          <a:ln>
            <a:solidFill>
              <a:srgbClr val="FF0000"/>
            </a:solidFill>
          </a:ln>
        </p:spPr>
        <p:style>
          <a:lnRef idx="1">
            <a:schemeClr val="dk1"/>
          </a:lnRef>
          <a:fillRef idx="2">
            <a:schemeClr val="dk1"/>
          </a:fillRef>
          <a:effectRef idx="1">
            <a:schemeClr val="dk1"/>
          </a:effectRef>
          <a:fontRef idx="minor">
            <a:schemeClr val="dk1"/>
          </a:fontRef>
        </p:style>
        <p:txBody>
          <a:bodyPr wrap="square" rtlCol="0">
            <a:spAutoFit/>
          </a:bodyPr>
          <a:lstStyle/>
          <a:p>
            <a:pPr>
              <a:buFont typeface="Wingdings" pitchFamily="2" charset="2"/>
              <a:buChar char="q"/>
            </a:pPr>
            <a:r>
              <a:rPr lang="fr-FR" sz="2000" dirty="0">
                <a:solidFill>
                  <a:schemeClr val="tx1"/>
                </a:solidFill>
                <a:latin typeface="Times New Roman" panose="02020603050405020304" pitchFamily="18" charset="0"/>
                <a:cs typeface="Times New Roman" panose="02020603050405020304" pitchFamily="18" charset="0"/>
              </a:rPr>
              <a:t>Population à faible densité.</a:t>
            </a:r>
          </a:p>
          <a:p>
            <a:pPr>
              <a:buFont typeface="Wingdings" pitchFamily="2" charset="2"/>
              <a:buChar char="q"/>
            </a:pPr>
            <a:r>
              <a:rPr lang="fr-FR" sz="2000" dirty="0">
                <a:solidFill>
                  <a:schemeClr val="tx1"/>
                </a:solidFill>
                <a:latin typeface="Times New Roman" panose="02020603050405020304" pitchFamily="18" charset="0"/>
                <a:cs typeface="Times New Roman" panose="02020603050405020304" pitchFamily="18" charset="0"/>
              </a:rPr>
              <a:t>Population à faibles revenus.</a:t>
            </a:r>
          </a:p>
          <a:p>
            <a:pPr>
              <a:buFont typeface="Wingdings" pitchFamily="2" charset="2"/>
              <a:buChar char="q"/>
            </a:pPr>
            <a:r>
              <a:rPr lang="fr-FR" sz="2000" dirty="0">
                <a:solidFill>
                  <a:schemeClr val="tx1"/>
                </a:solidFill>
                <a:latin typeface="Times New Roman" panose="02020603050405020304" pitchFamily="18" charset="0"/>
                <a:cs typeface="Times New Roman" panose="02020603050405020304" pitchFamily="18" charset="0"/>
              </a:rPr>
              <a:t> Population hétérogène due aux irrégularités de revenu.</a:t>
            </a:r>
          </a:p>
          <a:p>
            <a:pPr>
              <a:buFont typeface="Wingdings" pitchFamily="2" charset="2"/>
              <a:buChar char="q"/>
            </a:pPr>
            <a:r>
              <a:rPr lang="fr-FR" sz="2000" dirty="0">
                <a:latin typeface="Times New Roman" panose="02020603050405020304" pitchFamily="18" charset="0"/>
                <a:cs typeface="Times New Roman" panose="02020603050405020304" pitchFamily="18" charset="0"/>
              </a:rPr>
              <a:t> Population vulnérable aux risques.</a:t>
            </a:r>
          </a:p>
          <a:p>
            <a:pPr>
              <a:buFont typeface="Wingdings" pitchFamily="2" charset="2"/>
              <a:buChar char="q"/>
            </a:pPr>
            <a:r>
              <a:rPr lang="fr-FR" sz="2000" dirty="0">
                <a:latin typeface="Times New Roman" panose="02020603050405020304" pitchFamily="18" charset="0"/>
                <a:cs typeface="Times New Roman" panose="02020603050405020304" pitchFamily="18" charset="0"/>
              </a:rPr>
              <a:t> Gestion des risques absente ou inadaptée.</a:t>
            </a:r>
          </a:p>
          <a:p>
            <a:pPr marL="342900" indent="-342900">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Ne sollicite guère l’intervention des institutions financières formelles (banque, assurance, …) :          </a:t>
            </a:r>
            <a:r>
              <a:rPr lang="fr-FR" sz="2000" dirty="0">
                <a:solidFill>
                  <a:schemeClr val="tx1"/>
                </a:solidFill>
                <a:latin typeface="Times New Roman" panose="02020603050405020304" pitchFamily="18" charset="0"/>
                <a:cs typeface="Times New Roman" panose="02020603050405020304" pitchFamily="18" charset="0"/>
              </a:rPr>
              <a:t>97% de la population rurale non assurée (assurance dommage &amp; sociale) : impossibilité d’accès aux systèmes financiers classiques,</a:t>
            </a:r>
          </a:p>
          <a:p>
            <a:pPr marL="342900" indent="-342900">
              <a:buFont typeface="Wingdings" panose="05000000000000000000" pitchFamily="2" charset="2"/>
              <a:buChar char="q"/>
            </a:pPr>
            <a:r>
              <a:rPr lang="fr-FR" sz="2000" dirty="0">
                <a:latin typeface="Times New Roman" panose="02020603050405020304" pitchFamily="18" charset="0"/>
                <a:cs typeface="Times New Roman" panose="02020603050405020304" pitchFamily="18" charset="0"/>
              </a:rPr>
              <a:t>Travaille fréquemment dans l’informel.</a:t>
            </a:r>
            <a:endParaRPr lang="fr-FR"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6" name="Flèche vers le bas 15"/>
          <p:cNvSpPr/>
          <p:nvPr/>
        </p:nvSpPr>
        <p:spPr>
          <a:xfrm>
            <a:off x="4247964" y="1714555"/>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07504" y="363823"/>
            <a:ext cx="8856984" cy="738664"/>
          </a:xfrm>
          <a:prstGeom prst="rect">
            <a:avLst/>
          </a:prstGeom>
          <a:noFill/>
        </p:spPr>
        <p:txBody>
          <a:bodyPr wrap="square" rtlCol="0">
            <a:spAutoFit/>
          </a:bodyPr>
          <a:lstStyle/>
          <a:p>
            <a:pPr algn="ctr"/>
            <a:r>
              <a:rPr lang="fr-FR" sz="2400" b="1" u="sng" dirty="0">
                <a:solidFill>
                  <a:srgbClr val="008000"/>
                </a:solidFill>
                <a:latin typeface="Algerian" pitchFamily="82" charset="0"/>
                <a:cs typeface="Arial" pitchFamily="34" charset="0"/>
              </a:rPr>
              <a:t>Caractéristiques de la population RURALE EN ALGERIE </a:t>
            </a:r>
          </a:p>
          <a:p>
            <a:endParaRPr lang="fr-FR" dirty="0"/>
          </a:p>
        </p:txBody>
      </p:sp>
      <p:pic>
        <p:nvPicPr>
          <p:cNvPr id="10"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cxnSp>
        <p:nvCxnSpPr>
          <p:cNvPr id="14" name="Connecteur droit 13"/>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
        <p:nvSpPr>
          <p:cNvPr id="2" name="Flèche vers le bas 7">
            <a:extLst>
              <a:ext uri="{FF2B5EF4-FFF2-40B4-BE49-F238E27FC236}">
                <a16:creationId xmlns:a16="http://schemas.microsoft.com/office/drawing/2014/main" id="{BDC54A91-3059-A6C9-AA19-BA1D4E8A1261}"/>
              </a:ext>
            </a:extLst>
          </p:cNvPr>
          <p:cNvSpPr/>
          <p:nvPr/>
        </p:nvSpPr>
        <p:spPr>
          <a:xfrm rot="16200000">
            <a:off x="2372728" y="4392447"/>
            <a:ext cx="366098" cy="576065"/>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0"/>
            <a:ext cx="9144000" cy="6832640"/>
          </a:xfrm>
          <a:prstGeom prst="rect">
            <a:avLst/>
          </a:prstGeom>
          <a:solidFill>
            <a:schemeClr val="bg1"/>
          </a:solidFill>
        </p:spPr>
        <p:txBody>
          <a:bodyPr wrap="square">
            <a:spAutoFit/>
          </a:bodyPr>
          <a:lstStyle/>
          <a:p>
            <a:pPr algn="ctr"/>
            <a:endParaRPr lang="fr-FR" sz="2800" dirty="0"/>
          </a:p>
          <a:p>
            <a:pPr algn="ctr"/>
            <a:r>
              <a:rPr lang="fr-FR" sz="28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Diverses politiques publiques pluri sectorielles engagées par les pouvoirs publics </a:t>
            </a:r>
          </a:p>
          <a:p>
            <a:pPr algn="ctr"/>
            <a:r>
              <a:rPr lang="fr-FR" sz="2400" dirty="0">
                <a:latin typeface="Times New Roman" panose="02020603050405020304" pitchFamily="18" charset="0"/>
                <a:cs typeface="Times New Roman" panose="02020603050405020304" pitchFamily="18" charset="0"/>
              </a:rPr>
              <a:t>                 </a:t>
            </a:r>
          </a:p>
          <a:p>
            <a:pPr algn="ctr"/>
            <a:r>
              <a:rPr lang="fr-FR" sz="2400" b="1" dirty="0">
                <a:solidFill>
                  <a:srgbClr val="663300"/>
                </a:solidFill>
                <a:latin typeface="Times New Roman" panose="02020603050405020304" pitchFamily="18" charset="0"/>
                <a:cs typeface="Times New Roman" panose="02020603050405020304" pitchFamily="18" charset="0"/>
              </a:rPr>
              <a:t>Territoires Ruraux. </a:t>
            </a:r>
            <a:endParaRPr lang="fr-FR" sz="24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pPr algn="ctr"/>
            <a:r>
              <a:rPr lang="fr-FR" sz="2400" dirty="0">
                <a:latin typeface="Times New Roman" panose="02020603050405020304" pitchFamily="18" charset="0"/>
                <a:cs typeface="Times New Roman" panose="02020603050405020304" pitchFamily="18" charset="0"/>
              </a:rPr>
              <a:t>Amélioration des principaux indicateurs développement</a:t>
            </a:r>
          </a:p>
          <a:p>
            <a:pPr algn="ctr"/>
            <a:r>
              <a:rPr lang="fr-FR" sz="3200" dirty="0">
                <a:latin typeface="Times New Roman" panose="02020603050405020304" pitchFamily="18" charset="0"/>
                <a:cs typeface="Times New Roman" panose="02020603050405020304" pitchFamily="18" charset="0"/>
              </a:rPr>
              <a:t> </a:t>
            </a:r>
          </a:p>
          <a:p>
            <a:pPr algn="ctr"/>
            <a:r>
              <a:rPr lang="fr-FR" sz="3200" dirty="0">
                <a:latin typeface="Times New Roman" panose="02020603050405020304" pitchFamily="18" charset="0"/>
                <a:cs typeface="Times New Roman" panose="02020603050405020304" pitchFamily="18" charset="0"/>
              </a:rPr>
              <a:t>MADR</a:t>
            </a:r>
          </a:p>
          <a:p>
            <a:endParaRPr lang="fr-FR"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p>
          <a:p>
            <a:endParaRPr lang="fr-FR" sz="2800" dirty="0">
              <a:latin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cs typeface="Times New Roman" panose="02020603050405020304" pitchFamily="18" charset="0"/>
            </a:endParaRPr>
          </a:p>
          <a:p>
            <a:pPr algn="ctr"/>
            <a:r>
              <a:rPr lang="fr-FR" sz="2400" dirty="0">
                <a:latin typeface="Times New Roman" panose="02020603050405020304" pitchFamily="18" charset="0"/>
                <a:cs typeface="Times New Roman" panose="02020603050405020304" pitchFamily="18" charset="0"/>
              </a:rPr>
              <a:t>Amélioration des conditions de vie </a:t>
            </a:r>
          </a:p>
          <a:p>
            <a:pPr algn="ctr"/>
            <a:r>
              <a:rPr lang="fr-FR" sz="2400" b="1" dirty="0">
                <a:solidFill>
                  <a:srgbClr val="008000"/>
                </a:solidFill>
                <a:latin typeface="Times New Roman" panose="02020603050405020304" pitchFamily="18" charset="0"/>
                <a:cs typeface="Times New Roman" panose="02020603050405020304" pitchFamily="18" charset="0"/>
              </a:rPr>
              <a:t>des familles rurales</a:t>
            </a:r>
            <a:r>
              <a:rPr lang="fr-FR" sz="2400" dirty="0">
                <a:latin typeface="Times New Roman" panose="02020603050405020304" pitchFamily="18" charset="0"/>
                <a:cs typeface="Times New Roman" panose="02020603050405020304" pitchFamily="18" charset="0"/>
              </a:rPr>
              <a:t>. </a:t>
            </a:r>
          </a:p>
          <a:p>
            <a:pPr lvl="1" algn="just"/>
            <a:endParaRPr lang="fr-FR" b="1" dirty="0"/>
          </a:p>
        </p:txBody>
      </p:sp>
      <p:sp>
        <p:nvSpPr>
          <p:cNvPr id="10" name="Flèche vers le bas 9"/>
          <p:cNvSpPr/>
          <p:nvPr/>
        </p:nvSpPr>
        <p:spPr>
          <a:xfrm>
            <a:off x="3923928" y="4810495"/>
            <a:ext cx="720080" cy="551502"/>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courbée vers la gauche 10"/>
          <p:cNvSpPr/>
          <p:nvPr/>
        </p:nvSpPr>
        <p:spPr>
          <a:xfrm>
            <a:off x="5508104" y="3140968"/>
            <a:ext cx="1362452" cy="1296144"/>
          </a:xfrm>
          <a:prstGeom prst="curvedLeftArrow">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a:off x="1187624" y="3068960"/>
            <a:ext cx="1872208" cy="1080120"/>
          </a:xfrm>
          <a:prstGeom prst="curvedRightArrow">
            <a:avLst>
              <a:gd name="adj1" fmla="val 25000"/>
              <a:gd name="adj2" fmla="val 80106"/>
              <a:gd name="adj3" fmla="val 25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dirty="0">
              <a:solidFill>
                <a:srgbClr val="996633"/>
              </a:solidFill>
            </a:endParaRPr>
          </a:p>
        </p:txBody>
      </p:sp>
      <p:sp>
        <p:nvSpPr>
          <p:cNvPr id="9" name="Flèche vers le bas 8"/>
          <p:cNvSpPr/>
          <p:nvPr/>
        </p:nvSpPr>
        <p:spPr>
          <a:xfrm>
            <a:off x="4283968" y="126007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4355976" y="2052158"/>
            <a:ext cx="360040" cy="432048"/>
          </a:xfrm>
          <a:prstGeom prst="downArrow">
            <a:avLst>
              <a:gd name="adj1" fmla="val 50000"/>
              <a:gd name="adj2" fmla="val 523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311860" y="3771363"/>
            <a:ext cx="216024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rial" pitchFamily="34" charset="0"/>
                <a:cs typeface="Arial" pitchFamily="34" charset="0"/>
              </a:rPr>
              <a:t>PNDAR</a:t>
            </a:r>
            <a:endParaRPr lang="fr-FR" sz="2800" dirty="0"/>
          </a:p>
        </p:txBody>
      </p:sp>
      <p:pic>
        <p:nvPicPr>
          <p:cNvPr id="16" name="Image 3" descr="Logo cnma.jpg"/>
          <p:cNvPicPr>
            <a:picLocks noChangeAspect="1"/>
          </p:cNvPicPr>
          <p:nvPr/>
        </p:nvPicPr>
        <p:blipFill>
          <a:blip r:embed="rId2" cstate="print"/>
          <a:srcRect/>
          <a:stretch>
            <a:fillRect/>
          </a:stretch>
        </p:blipFill>
        <p:spPr bwMode="auto">
          <a:xfrm>
            <a:off x="0" y="6384925"/>
            <a:ext cx="500063" cy="473075"/>
          </a:xfrm>
          <a:prstGeom prst="rect">
            <a:avLst/>
          </a:prstGeom>
          <a:noFill/>
          <a:ln w="9525">
            <a:noFill/>
            <a:miter lim="800000"/>
            <a:headEnd/>
            <a:tailEnd/>
          </a:ln>
        </p:spPr>
      </p:pic>
      <p:cxnSp>
        <p:nvCxnSpPr>
          <p:cNvPr id="17" name="Connecteur droit 16"/>
          <p:cNvCxnSpPr/>
          <p:nvPr/>
        </p:nvCxnSpPr>
        <p:spPr>
          <a:xfrm>
            <a:off x="0" y="6453336"/>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0"/>
            <a:ext cx="9144000" cy="6401753"/>
          </a:xfrm>
          <a:prstGeom prst="rect">
            <a:avLst/>
          </a:prstGeom>
          <a:solidFill>
            <a:schemeClr val="bg1"/>
          </a:solidFill>
        </p:spPr>
        <p:txBody>
          <a:bodyPr wrap="square">
            <a:spAutoFit/>
          </a:bodyPr>
          <a:lstStyle/>
          <a:p>
            <a:pPr algn="ctr"/>
            <a:endParaRPr lang="fr-FR" sz="2800" dirty="0"/>
          </a:p>
          <a:p>
            <a:pPr algn="ctr"/>
            <a:endParaRPr lang="fr-FR" sz="2800" dirty="0"/>
          </a:p>
          <a:p>
            <a:pPr algn="just"/>
            <a:endParaRPr lang="fr-FR" sz="2800" dirty="0">
              <a:latin typeface="Arial" pitchFamily="34" charset="0"/>
              <a:cs typeface="Arial" pitchFamily="34" charset="0"/>
            </a:endParaRPr>
          </a:p>
          <a:p>
            <a:pPr algn="just"/>
            <a:endParaRPr lang="fr-FR" sz="2800" dirty="0">
              <a:latin typeface="Arial" pitchFamily="34" charset="0"/>
              <a:cs typeface="Arial" pitchFamily="34" charset="0"/>
            </a:endParaRPr>
          </a:p>
          <a:p>
            <a:pPr algn="just"/>
            <a:r>
              <a:rPr lang="fr-FR" sz="2800" dirty="0">
                <a:latin typeface="Arial" pitchFamily="34" charset="0"/>
                <a:cs typeface="Arial" pitchFamily="34" charset="0"/>
              </a:rPr>
              <a:t>	 </a:t>
            </a:r>
          </a:p>
          <a:p>
            <a:pPr algn="ctr"/>
            <a:r>
              <a:rPr lang="fr-FR" sz="2800" dirty="0">
                <a:latin typeface="Arial" pitchFamily="34" charset="0"/>
                <a:cs typeface="Arial" pitchFamily="34" charset="0"/>
              </a:rPr>
              <a:t>            </a:t>
            </a:r>
          </a:p>
          <a:p>
            <a:pPr algn="ctr"/>
            <a:r>
              <a:rPr lang="fr-FR" sz="2800" b="1" dirty="0">
                <a:solidFill>
                  <a:srgbClr val="7030A0"/>
                </a:solidFill>
                <a:latin typeface="Arial" pitchFamily="34" charset="0"/>
                <a:cs typeface="Arial" pitchFamily="34" charset="0"/>
              </a:rPr>
              <a:t>            stabilité </a:t>
            </a:r>
            <a:r>
              <a:rPr lang="fr-FR" sz="2800" dirty="0">
                <a:latin typeface="Arial" pitchFamily="34" charset="0"/>
                <a:cs typeface="Arial" pitchFamily="34" charset="0"/>
              </a:rPr>
              <a:t>                     </a:t>
            </a:r>
            <a:r>
              <a:rPr lang="fr-FR" sz="2800" b="1" dirty="0">
                <a:solidFill>
                  <a:srgbClr val="7030A0"/>
                </a:solidFill>
                <a:latin typeface="Arial" pitchFamily="34" charset="0"/>
                <a:cs typeface="Arial" pitchFamily="34" charset="0"/>
              </a:rPr>
              <a:t>sécurisation</a:t>
            </a:r>
            <a:endParaRPr lang="fr-FR" sz="2800" dirty="0">
              <a:latin typeface="Arial" pitchFamily="34" charset="0"/>
              <a:cs typeface="Arial" pitchFamily="34" charset="0"/>
            </a:endParaRPr>
          </a:p>
          <a:p>
            <a:pPr algn="ctr"/>
            <a:r>
              <a:rPr lang="fr-FR" sz="2800" dirty="0">
                <a:latin typeface="Arial" pitchFamily="34" charset="0"/>
                <a:cs typeface="Arial" pitchFamily="34" charset="0"/>
              </a:rPr>
              <a:t>    des familles rurales          des populations </a:t>
            </a:r>
          </a:p>
          <a:p>
            <a:pPr algn="ctr"/>
            <a:endParaRPr lang="fr-FR" sz="2800" dirty="0">
              <a:latin typeface="Arial" pitchFamily="34" charset="0"/>
              <a:cs typeface="Arial" pitchFamily="34" charset="0"/>
            </a:endParaRPr>
          </a:p>
          <a:p>
            <a:pPr algn="ctr"/>
            <a:endParaRPr lang="fr-FR" sz="2800" dirty="0">
              <a:latin typeface="Arial" pitchFamily="34" charset="0"/>
              <a:cs typeface="Arial" pitchFamily="34" charset="0"/>
            </a:endParaRPr>
          </a:p>
          <a:p>
            <a:pPr lvl="2" algn="ctr"/>
            <a:r>
              <a:rPr lang="fr-FR" sz="2800" dirty="0">
                <a:solidFill>
                  <a:srgbClr val="FF0000"/>
                </a:solidFill>
                <a:latin typeface="Arial" pitchFamily="34" charset="0"/>
                <a:cs typeface="Arial" pitchFamily="34" charset="0"/>
              </a:rPr>
              <a:t>Vulnérabilité</a:t>
            </a:r>
            <a:r>
              <a:rPr lang="fr-FR" sz="2800" dirty="0">
                <a:solidFill>
                  <a:schemeClr val="accent2">
                    <a:lumMod val="75000"/>
                  </a:schemeClr>
                </a:solidFill>
                <a:latin typeface="Arial" pitchFamily="34" charset="0"/>
                <a:cs typeface="Arial" pitchFamily="34" charset="0"/>
              </a:rPr>
              <a:t> </a:t>
            </a:r>
            <a:r>
              <a:rPr lang="fr-FR" sz="2800" dirty="0">
                <a:latin typeface="Arial" pitchFamily="34" charset="0"/>
                <a:cs typeface="Arial" pitchFamily="34" charset="0"/>
              </a:rPr>
              <a:t>importante face </a:t>
            </a:r>
          </a:p>
          <a:p>
            <a:pPr lvl="2" algn="ctr"/>
            <a:r>
              <a:rPr lang="fr-FR" sz="2800" dirty="0">
                <a:latin typeface="Arial" pitchFamily="34" charset="0"/>
                <a:cs typeface="Arial" pitchFamily="34" charset="0"/>
              </a:rPr>
              <a:t>à tous </a:t>
            </a:r>
            <a:r>
              <a:rPr lang="fr-FR" sz="2800" dirty="0">
                <a:solidFill>
                  <a:srgbClr val="FF0000"/>
                </a:solidFill>
                <a:latin typeface="Arial" pitchFamily="34" charset="0"/>
                <a:cs typeface="Arial" pitchFamily="34" charset="0"/>
              </a:rPr>
              <a:t>les aléas ou risques </a:t>
            </a:r>
            <a:r>
              <a:rPr lang="fr-FR" sz="2800" dirty="0">
                <a:latin typeface="Arial" pitchFamily="34" charset="0"/>
                <a:cs typeface="Arial" pitchFamily="34" charset="0"/>
              </a:rPr>
              <a:t>en tant que</a:t>
            </a:r>
          </a:p>
          <a:p>
            <a:pPr lvl="2" algn="ctr"/>
            <a:r>
              <a:rPr lang="fr-FR" sz="2800" dirty="0">
                <a:solidFill>
                  <a:srgbClr val="008000"/>
                </a:solidFill>
                <a:latin typeface="Arial" pitchFamily="34" charset="0"/>
                <a:cs typeface="Arial" pitchFamily="34" charset="0"/>
              </a:rPr>
              <a:t>population active</a:t>
            </a:r>
            <a:r>
              <a:rPr lang="fr-FR" sz="2800" dirty="0">
                <a:latin typeface="Arial" pitchFamily="34" charset="0"/>
                <a:cs typeface="Arial" pitchFamily="34" charset="0"/>
              </a:rPr>
              <a:t>       </a:t>
            </a:r>
          </a:p>
          <a:p>
            <a:pPr algn="ctr"/>
            <a:endParaRPr lang="fr-FR" sz="2800" b="1" dirty="0"/>
          </a:p>
          <a:p>
            <a:pPr algn="ctr"/>
            <a:endParaRPr lang="fr-FR" b="1" dirty="0"/>
          </a:p>
        </p:txBody>
      </p:sp>
      <p:sp>
        <p:nvSpPr>
          <p:cNvPr id="13" name="Rectangle 12"/>
          <p:cNvSpPr/>
          <p:nvPr/>
        </p:nvSpPr>
        <p:spPr>
          <a:xfrm>
            <a:off x="0" y="764705"/>
            <a:ext cx="9144000" cy="6986528"/>
          </a:xfrm>
          <a:prstGeom prst="rect">
            <a:avLst/>
          </a:prstGeom>
        </p:spPr>
        <p:txBody>
          <a:bodyPr wrap="square">
            <a:spAutoFit/>
          </a:bodyPr>
          <a:lstStyle/>
          <a:p>
            <a:pPr algn="ctr"/>
            <a:endParaRPr lang="fr-FR" sz="2800" dirty="0">
              <a:latin typeface="Arial" pitchFamily="34" charset="0"/>
              <a:cs typeface="Arial" pitchFamily="34" charset="0"/>
            </a:endParaRPr>
          </a:p>
          <a:p>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 </a:t>
            </a:r>
            <a:endParaRPr lang="fr-FR" sz="2800" dirty="0">
              <a:latin typeface="Times New Roman" panose="02020603050405020304" pitchFamily="18" charset="0"/>
              <a:cs typeface="Times New Roman" panose="02020603050405020304" pitchFamily="18" charset="0"/>
            </a:endParaRPr>
          </a:p>
          <a:p>
            <a:pPr algn="ctr"/>
            <a:endParaRPr lang="fr-FR" sz="2800"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latin typeface="Times New Roman" panose="02020603050405020304" pitchFamily="18" charset="0"/>
              <a:cs typeface="Times New Roman" panose="02020603050405020304" pitchFamily="18" charset="0"/>
            </a:endParaRPr>
          </a:p>
          <a:p>
            <a:pPr algn="ctr"/>
            <a:endParaRPr lang="fr-FR" sz="2800" b="1" dirty="0"/>
          </a:p>
          <a:p>
            <a:pPr algn="ctr"/>
            <a:endParaRPr lang="fr-FR" sz="2800" b="1" dirty="0"/>
          </a:p>
          <a:p>
            <a:pPr algn="ctr"/>
            <a:endParaRPr lang="fr-FR" sz="2800" b="1" dirty="0"/>
          </a:p>
          <a:p>
            <a:pPr algn="ctr"/>
            <a:endParaRPr lang="fr-FR" sz="2800" b="1" dirty="0"/>
          </a:p>
        </p:txBody>
      </p:sp>
      <p:sp>
        <p:nvSpPr>
          <p:cNvPr id="19" name="Flèche vers le bas 18"/>
          <p:cNvSpPr/>
          <p:nvPr/>
        </p:nvSpPr>
        <p:spPr>
          <a:xfrm>
            <a:off x="2627784" y="1556792"/>
            <a:ext cx="432048" cy="97438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6372200" y="1556792"/>
            <a:ext cx="432048" cy="97596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3419872" y="3573016"/>
            <a:ext cx="29523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1691680" y="188640"/>
            <a:ext cx="5904656" cy="15841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00FF"/>
                </a:solidFill>
                <a:latin typeface="Times New Roman" panose="02020603050405020304" pitchFamily="18" charset="0"/>
                <a:cs typeface="Times New Roman" panose="02020603050405020304" pitchFamily="18" charset="0"/>
              </a:rPr>
              <a:t>Emergence des activités en milieu rural</a:t>
            </a:r>
          </a:p>
          <a:p>
            <a:pPr algn="ctr"/>
            <a:endParaRPr lang="fr-FR" dirty="0"/>
          </a:p>
        </p:txBody>
      </p:sp>
      <p:pic>
        <p:nvPicPr>
          <p:cNvPr id="10" name="Image 3" descr="Logo cnma.jpg"/>
          <p:cNvPicPr>
            <a:picLocks noChangeAspect="1"/>
          </p:cNvPicPr>
          <p:nvPr/>
        </p:nvPicPr>
        <p:blipFill>
          <a:blip r:embed="rId2" cstate="print"/>
          <a:srcRect/>
          <a:stretch>
            <a:fillRect/>
          </a:stretch>
        </p:blipFill>
        <p:spPr bwMode="auto">
          <a:xfrm>
            <a:off x="142875" y="6313488"/>
            <a:ext cx="500063" cy="473075"/>
          </a:xfrm>
          <a:prstGeom prst="rect">
            <a:avLst/>
          </a:prstGeom>
          <a:noFill/>
          <a:ln w="9525">
            <a:noFill/>
            <a:miter lim="800000"/>
            <a:headEnd/>
            <a:tailEnd/>
          </a:ln>
        </p:spPr>
      </p:pic>
      <p:cxnSp>
        <p:nvCxnSpPr>
          <p:cNvPr id="14" name="Connecteur droit 13"/>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p:nvPr/>
        </p:nvSpPr>
        <p:spPr>
          <a:xfrm>
            <a:off x="0" y="764705"/>
            <a:ext cx="9144000" cy="6986528"/>
          </a:xfrm>
          <a:prstGeom prst="rect">
            <a:avLst/>
          </a:prstGeom>
        </p:spPr>
        <p:txBody>
          <a:bodyPr wrap="square">
            <a:spAutoFit/>
          </a:bodyPr>
          <a:lstStyle/>
          <a:p>
            <a:pPr algn="ctr"/>
            <a:endParaRPr lang="fr-FR" sz="2800" dirty="0">
              <a:latin typeface="Arial" pitchFamily="34" charset="0"/>
              <a:cs typeface="Arial" pitchFamily="34" charset="0"/>
            </a:endParaRPr>
          </a:p>
          <a:p>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 </a:t>
            </a:r>
          </a:p>
          <a:p>
            <a:pPr algn="ctr"/>
            <a:endParaRPr lang="fr-FR" sz="2800"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p:txBody>
      </p:sp>
      <p:sp>
        <p:nvSpPr>
          <p:cNvPr id="11" name="Rectangle avec flèche vers le bas 10"/>
          <p:cNvSpPr/>
          <p:nvPr/>
        </p:nvSpPr>
        <p:spPr>
          <a:xfrm>
            <a:off x="1331640" y="332656"/>
            <a:ext cx="6480720" cy="2160240"/>
          </a:xfrm>
          <a:prstGeom prst="downArrowCallout">
            <a:avLst/>
          </a:prstGeom>
          <a:ln>
            <a:solidFill>
              <a:srgbClr val="FF00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fr-FR" sz="3200" b="1" dirty="0">
              <a:solidFill>
                <a:schemeClr val="tx1"/>
              </a:solidFill>
              <a:latin typeface="Arial" pitchFamily="34" charset="0"/>
              <a:cs typeface="Arial" pitchFamily="34" charset="0"/>
            </a:endParaRPr>
          </a:p>
          <a:p>
            <a:pPr algn="ctr"/>
            <a:r>
              <a:rPr lang="fr-FR" sz="2400" b="1" dirty="0">
                <a:solidFill>
                  <a:schemeClr val="tx1"/>
                </a:solidFill>
                <a:latin typeface="Times New Roman" panose="02020603050405020304" pitchFamily="18" charset="0"/>
                <a:cs typeface="Times New Roman" panose="02020603050405020304" pitchFamily="18" charset="0"/>
              </a:rPr>
              <a:t>Marché de la </a:t>
            </a:r>
            <a:r>
              <a:rPr lang="fr-FR" sz="2400" b="1" dirty="0">
                <a:solidFill>
                  <a:srgbClr val="00B0F0"/>
                </a:solidFill>
                <a:latin typeface="Times New Roman" panose="02020603050405020304" pitchFamily="18" charset="0"/>
                <a:cs typeface="Times New Roman" panose="02020603050405020304" pitchFamily="18" charset="0"/>
              </a:rPr>
              <a:t>micro assurance </a:t>
            </a:r>
            <a:r>
              <a:rPr lang="fr-FR" sz="2400" b="1" dirty="0">
                <a:solidFill>
                  <a:schemeClr val="tx1"/>
                </a:solidFill>
                <a:latin typeface="Times New Roman" panose="02020603050405020304" pitchFamily="18" charset="0"/>
                <a:cs typeface="Times New Roman" panose="02020603050405020304" pitchFamily="18" charset="0"/>
              </a:rPr>
              <a:t>présente de réelles perspectives de croissance </a:t>
            </a:r>
          </a:p>
          <a:p>
            <a:pPr algn="ctr"/>
            <a:endParaRPr lang="fr-FR" sz="3200" b="1" dirty="0">
              <a:solidFill>
                <a:schemeClr val="tx1"/>
              </a:solidFill>
            </a:endParaRPr>
          </a:p>
        </p:txBody>
      </p:sp>
      <p:sp>
        <p:nvSpPr>
          <p:cNvPr id="10" name="Ellipse 9"/>
          <p:cNvSpPr/>
          <p:nvPr/>
        </p:nvSpPr>
        <p:spPr>
          <a:xfrm>
            <a:off x="5004048" y="4735743"/>
            <a:ext cx="3744416" cy="142956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Identifier les besoins réelles de la population rurale=             Meilleure compréhension de la demande.</a:t>
            </a:r>
            <a:endParaRPr lang="fr-FR" b="1" dirty="0">
              <a:latin typeface="Times New Roman" panose="02020603050405020304" pitchFamily="18" charset="0"/>
              <a:cs typeface="Times New Roman" panose="02020603050405020304" pitchFamily="18" charset="0"/>
            </a:endParaRPr>
          </a:p>
        </p:txBody>
      </p:sp>
      <p:sp>
        <p:nvSpPr>
          <p:cNvPr id="12" name="Ellipse 11"/>
          <p:cNvSpPr/>
          <p:nvPr/>
        </p:nvSpPr>
        <p:spPr>
          <a:xfrm>
            <a:off x="467544" y="4509120"/>
            <a:ext cx="4283968" cy="158417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Dans l’organisation sociale et économique du groupe ciblé (village, associations, familles...)</a:t>
            </a:r>
            <a:endParaRPr lang="fr-FR" sz="20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843808" y="2636912"/>
            <a:ext cx="33843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fr-FR" sz="2400" dirty="0">
                <a:solidFill>
                  <a:prstClr val="black"/>
                </a:solidFill>
                <a:latin typeface="Times New Roman" panose="02020603050405020304" pitchFamily="18" charset="0"/>
                <a:cs typeface="Times New Roman" panose="02020603050405020304" pitchFamily="18" charset="0"/>
              </a:rPr>
              <a:t>Le </a:t>
            </a:r>
            <a:r>
              <a:rPr lang="fr-FR" sz="2400" b="1" dirty="0">
                <a:solidFill>
                  <a:prstClr val="black"/>
                </a:solidFill>
                <a:latin typeface="Times New Roman" panose="02020603050405020304" pitchFamily="18" charset="0"/>
                <a:cs typeface="Times New Roman" panose="02020603050405020304" pitchFamily="18" charset="0"/>
              </a:rPr>
              <a:t>micro assureur</a:t>
            </a:r>
          </a:p>
          <a:p>
            <a:pPr lvl="0" algn="ctr"/>
            <a:r>
              <a:rPr lang="fr-FR" sz="2400" b="1" dirty="0">
                <a:solidFill>
                  <a:prstClr val="black"/>
                </a:solidFill>
                <a:latin typeface="Times New Roman" panose="02020603050405020304" pitchFamily="18" charset="0"/>
                <a:cs typeface="Times New Roman" panose="02020603050405020304" pitchFamily="18" charset="0"/>
              </a:rPr>
              <a:t> </a:t>
            </a:r>
            <a:r>
              <a:rPr lang="fr-FR" sz="2400" dirty="0">
                <a:solidFill>
                  <a:prstClr val="black"/>
                </a:solidFill>
                <a:latin typeface="Times New Roman" panose="02020603050405020304" pitchFamily="18" charset="0"/>
                <a:cs typeface="Times New Roman" panose="02020603050405020304" pitchFamily="18" charset="0"/>
              </a:rPr>
              <a:t>devra s’insérer </a:t>
            </a:r>
          </a:p>
        </p:txBody>
      </p:sp>
      <p:sp>
        <p:nvSpPr>
          <p:cNvPr id="16" name="Flèche vers le bas 15"/>
          <p:cNvSpPr/>
          <p:nvPr/>
        </p:nvSpPr>
        <p:spPr>
          <a:xfrm rot="2234517">
            <a:off x="3678379" y="3534843"/>
            <a:ext cx="504056" cy="123832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courbée vers le bas 17"/>
          <p:cNvSpPr/>
          <p:nvPr/>
        </p:nvSpPr>
        <p:spPr>
          <a:xfrm rot="1347959">
            <a:off x="4048754" y="3966609"/>
            <a:ext cx="1910588" cy="9520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7" name="Connecteur droit 16"/>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pic>
        <p:nvPicPr>
          <p:cNvPr id="19"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sp>
        <p:nvSpPr>
          <p:cNvPr id="2" name="Flèche vers le bas 7">
            <a:extLst>
              <a:ext uri="{FF2B5EF4-FFF2-40B4-BE49-F238E27FC236}">
                <a16:creationId xmlns:a16="http://schemas.microsoft.com/office/drawing/2014/main" id="{4FAA1381-5A65-90DB-3A12-1D7D717875E6}"/>
              </a:ext>
            </a:extLst>
          </p:cNvPr>
          <p:cNvSpPr/>
          <p:nvPr/>
        </p:nvSpPr>
        <p:spPr>
          <a:xfrm rot="16200000">
            <a:off x="6646485" y="5210980"/>
            <a:ext cx="366098" cy="439383"/>
          </a:xfrm>
          <a:prstGeom prst="downArrow">
            <a:avLst/>
          </a:prstGeom>
          <a:solidFill>
            <a:schemeClr val="tx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449288" y="641350"/>
            <a:ext cx="8208912" cy="507831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D’où,……… la </a:t>
            </a:r>
            <a:r>
              <a:rPr kumimoji="0" lang="fr-FR" sz="2800" b="1" i="0" u="none" strike="noStrike" cap="none" normalizeH="0" baseline="0" dirty="0">
                <a:ln>
                  <a:noFill/>
                </a:ln>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Micro assurance </a:t>
            </a:r>
            <a:r>
              <a:rPr kumimoji="0" lang="fr-FR" sz="2800" b="1" i="0" u="none" strike="noStrike" cap="none" normalizeH="0" baseline="0" dirty="0">
                <a:ln>
                  <a:noFill/>
                </a:ln>
                <a:solidFill>
                  <a:srgbClr val="9966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800" b="1" i="0" u="none" strike="noStrike" cap="none" normalizeH="0" baseline="0" dirty="0">
                <a:ln>
                  <a:noFill/>
                </a:ln>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Outil d’innovation &amp;</a:t>
            </a:r>
            <a:r>
              <a:rPr kumimoji="0" lang="fr-FR" sz="2800" b="1" i="0" u="none" strike="noStrike" cap="none" normalizeH="0" dirty="0">
                <a:ln>
                  <a:noFill/>
                </a:ln>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de modernisation</a:t>
            </a:r>
          </a:p>
          <a:p>
            <a:pPr fontAlgn="base">
              <a:spcBef>
                <a:spcPct val="0"/>
              </a:spcBef>
              <a:spcAft>
                <a:spcPct val="0"/>
              </a:spcAft>
            </a:pPr>
            <a:endParaRPr lang="fr-FR" sz="2000" b="1" dirty="0">
              <a:solidFill>
                <a:srgbClr val="008000"/>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fr-FR" sz="2000" b="1" dirty="0">
                <a:solidFill>
                  <a:schemeClr val="tx1"/>
                </a:solidFill>
                <a:latin typeface="Times New Roman" panose="02020603050405020304" pitchFamily="18" charset="0"/>
                <a:cs typeface="Times New Roman" panose="02020603050405020304" pitchFamily="18" charset="0"/>
              </a:rPr>
              <a:t>Elle est fondée sur l’adaptation des services d’assurances à des populations non desservies par l’assurance classique et s’adresse à des populations à faible revenu du secteur formel ou informel, quelles soient issues du milieu rural, urbain ou périurbain.</a:t>
            </a:r>
            <a:endParaRPr lang="fr-FR" sz="2000" b="1" dirty="0">
              <a:solidFill>
                <a:schemeClr val="tx1"/>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3600" b="0" i="0" u="none" strike="noStrike" cap="none" normalizeH="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pPr>
            <a:r>
              <a:rPr lang="fr-FR"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kumimoji="0" lang="fr-FR" sz="2400" b="1"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olution de</a:t>
            </a:r>
            <a:r>
              <a:rPr kumimoji="0" 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gestion des situations d’urgence:</a:t>
            </a:r>
          </a:p>
          <a:p>
            <a:pPr lvl="4" fontAlgn="base">
              <a:spcBef>
                <a:spcPct val="0"/>
              </a:spcBef>
              <a:spcAft>
                <a:spcPct val="0"/>
              </a:spcAft>
              <a:buFont typeface="Wingdings" pitchFamily="2" charset="2"/>
              <a:buChar char="q"/>
            </a:pPr>
            <a:r>
              <a:rPr kumimoji="0" lang="fr-FR" sz="24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Problèmes de santé</a:t>
            </a:r>
          </a:p>
          <a:p>
            <a:pPr lvl="4" fontAlgn="base">
              <a:spcBef>
                <a:spcPct val="0"/>
              </a:spcBef>
              <a:spcAft>
                <a:spcPct val="0"/>
              </a:spcAft>
              <a:buFont typeface="Wingdings" pitchFamily="2" charset="2"/>
              <a:buChar char="q"/>
            </a:pPr>
            <a:r>
              <a:rPr kumimoji="0" lang="fr-FR"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Crise financière</a:t>
            </a:r>
          </a:p>
          <a:p>
            <a:pPr lvl="4" fontAlgn="base">
              <a:spcBef>
                <a:spcPct val="0"/>
              </a:spcBef>
              <a:spcAft>
                <a:spcPct val="0"/>
              </a:spcAft>
              <a:buFont typeface="Wingdings" pitchFamily="2" charset="2"/>
              <a:buChar char="q"/>
            </a:pPr>
            <a:r>
              <a:rPr kumimoji="0" lang="fr-FR"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Catastrophes naturelles </a:t>
            </a:r>
          </a:p>
        </p:txBody>
      </p:sp>
      <p:sp>
        <p:nvSpPr>
          <p:cNvPr id="3" name="Flèche vers le bas 2"/>
          <p:cNvSpPr/>
          <p:nvPr/>
        </p:nvSpPr>
        <p:spPr>
          <a:xfrm>
            <a:off x="4067944" y="3180506"/>
            <a:ext cx="720080" cy="1008112"/>
          </a:xfrm>
          <a:prstGeom prst="downArrow">
            <a:avLst/>
          </a:prstGeom>
          <a:ln>
            <a:solidFill>
              <a:srgbClr val="66FF33"/>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fr-FR"/>
          </a:p>
        </p:txBody>
      </p:sp>
      <p:sp>
        <p:nvSpPr>
          <p:cNvPr id="4" name="Rectangle 3"/>
          <p:cNvSpPr/>
          <p:nvPr/>
        </p:nvSpPr>
        <p:spPr>
          <a:xfrm>
            <a:off x="2267744" y="5157192"/>
            <a:ext cx="4572000" cy="369332"/>
          </a:xfrm>
          <a:prstGeom prst="rect">
            <a:avLst/>
          </a:prstGeom>
        </p:spPr>
        <p:txBody>
          <a:bodyPr>
            <a:spAutoFit/>
          </a:bodyPr>
          <a:lstStyle/>
          <a:p>
            <a:r>
              <a:rPr lang="fr-FR" b="1" dirty="0">
                <a:latin typeface="Arial" pitchFamily="34" charset="0"/>
                <a:cs typeface="Arial" pitchFamily="34" charset="0"/>
              </a:rPr>
              <a:t> </a:t>
            </a:r>
            <a:endParaRPr lang="fr-FR" dirty="0">
              <a:latin typeface="Arial" pitchFamily="34" charset="0"/>
              <a:cs typeface="Arial" pitchFamily="34" charset="0"/>
            </a:endParaRPr>
          </a:p>
        </p:txBody>
      </p:sp>
      <p:cxnSp>
        <p:nvCxnSpPr>
          <p:cNvPr id="5" name="Connecteur droit 4"/>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pic>
        <p:nvPicPr>
          <p:cNvPr id="6"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3" name="Rectangle 12"/>
          <p:cNvSpPr/>
          <p:nvPr/>
        </p:nvSpPr>
        <p:spPr>
          <a:xfrm>
            <a:off x="0" y="764705"/>
            <a:ext cx="9144000" cy="6986528"/>
          </a:xfrm>
          <a:prstGeom prst="rect">
            <a:avLst/>
          </a:prstGeom>
          <a:solidFill>
            <a:schemeClr val="bg2"/>
          </a:solidFill>
        </p:spPr>
        <p:txBody>
          <a:bodyPr wrap="square">
            <a:spAutoFit/>
          </a:bodyPr>
          <a:lstStyle/>
          <a:p>
            <a:pPr algn="ctr"/>
            <a:endParaRPr lang="fr-FR" sz="2800" dirty="0">
              <a:latin typeface="Arial" pitchFamily="34" charset="0"/>
              <a:cs typeface="Arial" pitchFamily="34" charset="0"/>
            </a:endParaRPr>
          </a:p>
          <a:p>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 </a:t>
            </a:r>
          </a:p>
          <a:p>
            <a:pPr algn="ctr"/>
            <a:endParaRPr lang="fr-FR" sz="2800"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p:txBody>
      </p:sp>
      <p:sp>
        <p:nvSpPr>
          <p:cNvPr id="11" name="Rectangle avec flèche vers le bas 10"/>
          <p:cNvSpPr/>
          <p:nvPr/>
        </p:nvSpPr>
        <p:spPr>
          <a:xfrm>
            <a:off x="971600" y="188640"/>
            <a:ext cx="7200800" cy="1440160"/>
          </a:xfrm>
          <a:prstGeom prst="downArrowCallou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La réussite de la mise en place d’une </a:t>
            </a:r>
            <a:r>
              <a:rPr lang="fr-FR" sz="2800" b="1" dirty="0">
                <a:solidFill>
                  <a:srgbClr val="FF0000"/>
                </a:solidFill>
                <a:latin typeface="Times New Roman" panose="02020603050405020304" pitchFamily="18" charset="0"/>
                <a:cs typeface="Times New Roman" panose="02020603050405020304" pitchFamily="18" charset="0"/>
              </a:rPr>
              <a:t>Micro assurance agricole et rurale</a:t>
            </a:r>
          </a:p>
        </p:txBody>
      </p:sp>
      <p:sp>
        <p:nvSpPr>
          <p:cNvPr id="2" name="Rectangle 1"/>
          <p:cNvSpPr>
            <a:spLocks noChangeArrowheads="1"/>
          </p:cNvSpPr>
          <p:nvPr/>
        </p:nvSpPr>
        <p:spPr bwMode="auto">
          <a:xfrm>
            <a:off x="683568" y="668017"/>
            <a:ext cx="756084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8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2800" b="1" i="0" u="none" strike="noStrike" cap="none" normalizeH="0" baseline="0" dirty="0">
              <a:ln>
                <a:noFill/>
              </a:ln>
              <a:solidFill>
                <a:srgbClr val="008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8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800"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2800"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Une </a:t>
            </a:r>
            <a:r>
              <a:rPr kumimoji="0" lang="fr-FR"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couverture intéressante </a:t>
            </a:r>
            <a:r>
              <a:rPr kumimoji="0" 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du risque </a:t>
            </a:r>
          </a:p>
          <a:p>
            <a:pPr lvl="0" algn="ctr" fontAlgn="base">
              <a:spcBef>
                <a:spcPct val="0"/>
              </a:spcBef>
              <a:spcAft>
                <a:spcPct val="0"/>
              </a:spcAft>
            </a:pPr>
            <a:r>
              <a:rPr lang="fr-FR" sz="2400"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(santé familiale-dommages aux biens- emprunteurs)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moyennant des </a:t>
            </a:r>
            <a:r>
              <a:rPr kumimoji="0" lang="fr-FR" sz="24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primes très accessibles</a:t>
            </a:r>
            <a:r>
              <a:rPr kumimoji="0" lang="fr-FR"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2400" b="1"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a:ln>
                <a:noFill/>
              </a:ln>
              <a:solidFill>
                <a:schemeClr val="tx1"/>
              </a:solidFill>
              <a:effectLst/>
              <a:latin typeface="Arial" pitchFamily="34" charset="0"/>
              <a:cs typeface="Arial" pitchFamily="34" charset="0"/>
            </a:endParaRPr>
          </a:p>
        </p:txBody>
      </p:sp>
      <p:sp>
        <p:nvSpPr>
          <p:cNvPr id="19" name="Flèche courbée vers la droite 18"/>
          <p:cNvSpPr/>
          <p:nvPr/>
        </p:nvSpPr>
        <p:spPr>
          <a:xfrm>
            <a:off x="1547664" y="2060848"/>
            <a:ext cx="720080" cy="1296144"/>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a gauche 19"/>
          <p:cNvSpPr/>
          <p:nvPr/>
        </p:nvSpPr>
        <p:spPr>
          <a:xfrm>
            <a:off x="6588224" y="2060848"/>
            <a:ext cx="720080" cy="1296144"/>
          </a:xfrm>
          <a:prstGeom prst="curved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vers le bas 22"/>
          <p:cNvSpPr/>
          <p:nvPr/>
        </p:nvSpPr>
        <p:spPr>
          <a:xfrm>
            <a:off x="4283968" y="2204864"/>
            <a:ext cx="432048" cy="7920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25"/>
          <p:cNvSpPr/>
          <p:nvPr/>
        </p:nvSpPr>
        <p:spPr>
          <a:xfrm>
            <a:off x="4139952" y="3501008"/>
            <a:ext cx="216024"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bas 26"/>
          <p:cNvSpPr/>
          <p:nvPr/>
        </p:nvSpPr>
        <p:spPr>
          <a:xfrm>
            <a:off x="4716016" y="3501008"/>
            <a:ext cx="216024" cy="9361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259632" y="1556792"/>
            <a:ext cx="6408712" cy="461665"/>
          </a:xfrm>
          <a:prstGeom prst="rect">
            <a:avLst/>
          </a:prstGeom>
        </p:spPr>
        <p:txBody>
          <a:bodyPr wrap="square">
            <a:spAutoFit/>
          </a:bodyPr>
          <a:lstStyle/>
          <a:p>
            <a:pPr lvl="0" algn="ctr" fontAlgn="base">
              <a:spcBef>
                <a:spcPct val="0"/>
              </a:spcBef>
              <a:spcAft>
                <a:spcPct val="0"/>
              </a:spcAft>
            </a:pPr>
            <a:r>
              <a:rPr lang="fr-FR" sz="24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Mutualisation des risques</a:t>
            </a:r>
          </a:p>
        </p:txBody>
      </p:sp>
      <p:sp>
        <p:nvSpPr>
          <p:cNvPr id="14" name="Rectangle 13"/>
          <p:cNvSpPr/>
          <p:nvPr/>
        </p:nvSpPr>
        <p:spPr>
          <a:xfrm>
            <a:off x="1979712" y="2996952"/>
            <a:ext cx="5040560" cy="461665"/>
          </a:xfrm>
          <a:prstGeom prst="rect">
            <a:avLst/>
          </a:prstGeom>
        </p:spPr>
        <p:txBody>
          <a:bodyPr wrap="square">
            <a:spAutoFit/>
          </a:bodyPr>
          <a:lstStyle/>
          <a:p>
            <a:pPr lvl="0" algn="ctr" fontAlgn="base">
              <a:spcBef>
                <a:spcPct val="0"/>
              </a:spcBef>
              <a:spcAft>
                <a:spcPct val="0"/>
              </a:spcAft>
            </a:pPr>
            <a:r>
              <a:rPr lang="fr-FR" sz="2400" b="1" dirty="0">
                <a:solidFill>
                  <a:srgbClr val="C0504D">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La loi du grand nombre </a:t>
            </a:r>
          </a:p>
        </p:txBody>
      </p:sp>
      <p:pic>
        <p:nvPicPr>
          <p:cNvPr id="16"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cxnSp>
        <p:nvCxnSpPr>
          <p:cNvPr id="17" name="Connecteur droit 16"/>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395536" y="404664"/>
            <a:ext cx="8424936" cy="6155531"/>
          </a:xfrm>
          <a:prstGeom prst="rect">
            <a:avLst/>
          </a:prstGeom>
          <a:solidFill>
            <a:schemeClr val="bg1"/>
          </a:solidFill>
        </p:spPr>
        <p:txBody>
          <a:bodyPr wrap="square">
            <a:spAutoFit/>
          </a:bodyPr>
          <a:lstStyle/>
          <a:p>
            <a:endParaRPr lang="fr-FR" sz="2400" b="1" dirty="0">
              <a:solidFill>
                <a:srgbClr val="008000"/>
              </a:solidFill>
              <a:latin typeface="Times New Roman" panose="02020603050405020304" pitchFamily="18" charset="0"/>
              <a:cs typeface="Times New Roman" panose="02020603050405020304" pitchFamily="18" charset="0"/>
            </a:endParaRPr>
          </a:p>
          <a:p>
            <a:pPr algn="ctr"/>
            <a:endParaRPr lang="fr-FR" sz="2800" b="1" dirty="0">
              <a:solidFill>
                <a:srgbClr val="C00000"/>
              </a:solidFill>
            </a:endParaRPr>
          </a:p>
          <a:p>
            <a:pPr algn="ctr"/>
            <a:endParaRPr lang="fr-FR" sz="2800" dirty="0"/>
          </a:p>
          <a:p>
            <a:pPr algn="ctr"/>
            <a:endParaRPr lang="fr-FR" sz="2800" dirty="0"/>
          </a:p>
          <a:p>
            <a:pPr algn="ctr"/>
            <a:r>
              <a:rPr lang="fr-FR" sz="2800" b="1" dirty="0">
                <a:solidFill>
                  <a:srgbClr val="0000FF"/>
                </a:solidFill>
                <a:latin typeface="Times New Roman" panose="02020603050405020304" pitchFamily="18" charset="0"/>
                <a:cs typeface="Times New Roman" panose="02020603050405020304" pitchFamily="18" charset="0"/>
              </a:rPr>
              <a:t>solution idoine</a:t>
            </a:r>
          </a:p>
          <a:p>
            <a:r>
              <a:rPr lang="fr-FR" sz="2800" dirty="0">
                <a:latin typeface="Arial" pitchFamily="34" charset="0"/>
                <a:cs typeface="Arial" pitchFamily="34" charset="0"/>
              </a:rPr>
              <a:t>               </a:t>
            </a:r>
          </a:p>
          <a:p>
            <a:r>
              <a:rPr lang="fr-FR" sz="2800" dirty="0">
                <a:latin typeface="Arial" pitchFamily="34" charset="0"/>
                <a:cs typeface="Arial" pitchFamily="34" charset="0"/>
              </a:rPr>
              <a:t>                    </a:t>
            </a:r>
            <a:r>
              <a:rPr lang="fr-FR" sz="2800" dirty="0">
                <a:latin typeface="Times New Roman" panose="02020603050405020304" pitchFamily="18" charset="0"/>
                <a:cs typeface="Times New Roman" panose="02020603050405020304" pitchFamily="18" charset="0"/>
              </a:rPr>
              <a:t>Atténuer l’instabilité des revenus.  </a:t>
            </a:r>
          </a:p>
          <a:p>
            <a:r>
              <a:rPr lang="fr-FR" sz="2800" dirty="0">
                <a:latin typeface="Times New Roman" panose="02020603050405020304" pitchFamily="18" charset="0"/>
                <a:cs typeface="Times New Roman" panose="02020603050405020304" pitchFamily="18" charset="0"/>
              </a:rPr>
              <a:t>                      Réduire la pauvreté et l’incertitude</a:t>
            </a:r>
            <a:r>
              <a:rPr lang="fr-FR" sz="2800" dirty="0">
                <a:latin typeface="Arial" pitchFamily="34" charset="0"/>
                <a:cs typeface="Arial" pitchFamily="34" charset="0"/>
              </a:rPr>
              <a:t>. </a:t>
            </a:r>
          </a:p>
          <a:p>
            <a:pPr algn="ctr"/>
            <a:r>
              <a:rPr lang="fr-FR" sz="1600" b="1" dirty="0">
                <a:solidFill>
                  <a:srgbClr val="C00000"/>
                </a:solidFill>
                <a:latin typeface="Times New Roman" panose="02020603050405020304" pitchFamily="18" charset="0"/>
                <a:cs typeface="Times New Roman" panose="02020603050405020304" pitchFamily="18" charset="0"/>
              </a:rPr>
              <a:t>micro assurance</a:t>
            </a:r>
            <a:endParaRPr lang="fr-FR" sz="1600" dirty="0">
              <a:latin typeface="Times New Roman" panose="02020603050405020304" pitchFamily="18" charset="0"/>
              <a:cs typeface="Times New Roman" panose="02020603050405020304" pitchFamily="18" charset="0"/>
            </a:endParaRPr>
          </a:p>
          <a:p>
            <a:pPr algn="ctr"/>
            <a:endParaRPr lang="fr-FR" sz="2800" dirty="0">
              <a:latin typeface="Arial" pitchFamily="34" charset="0"/>
              <a:cs typeface="Arial" pitchFamily="34" charset="0"/>
            </a:endParaRPr>
          </a:p>
          <a:p>
            <a:pPr algn="ctr"/>
            <a:endParaRPr lang="fr-FR" sz="2800" dirty="0">
              <a:latin typeface="Arial" pitchFamily="34" charset="0"/>
              <a:cs typeface="Arial" pitchFamily="34" charset="0"/>
            </a:endParaRPr>
          </a:p>
          <a:p>
            <a:pPr algn="ctr"/>
            <a:r>
              <a:rPr lang="fr-FR" sz="2800" dirty="0">
                <a:latin typeface="Times New Roman" panose="02020603050405020304" pitchFamily="18" charset="0"/>
                <a:cs typeface="Times New Roman" panose="02020603050405020304" pitchFamily="18" charset="0"/>
              </a:rPr>
              <a:t>Ultime filet de sécurité contre le risque d’indigence pour l’agriculture familiale</a:t>
            </a:r>
          </a:p>
          <a:p>
            <a:pPr algn="ctr"/>
            <a:endParaRPr lang="fr-FR" sz="2800" b="1" dirty="0"/>
          </a:p>
          <a:p>
            <a:pPr algn="ctr"/>
            <a:endParaRPr lang="fr-FR" b="1" dirty="0"/>
          </a:p>
        </p:txBody>
      </p:sp>
      <p:sp>
        <p:nvSpPr>
          <p:cNvPr id="10" name="Flèche droite 9"/>
          <p:cNvSpPr/>
          <p:nvPr/>
        </p:nvSpPr>
        <p:spPr>
          <a:xfrm>
            <a:off x="1475656" y="3506277"/>
            <a:ext cx="936104" cy="2880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1403648" y="3074189"/>
            <a:ext cx="936104"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6" name="Rectangle avec flèche vers le bas 15"/>
          <p:cNvSpPr/>
          <p:nvPr/>
        </p:nvSpPr>
        <p:spPr>
          <a:xfrm>
            <a:off x="1860492" y="713676"/>
            <a:ext cx="5400600" cy="1368152"/>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rgbClr val="C00000"/>
                </a:solidFill>
                <a:latin typeface="Times New Roman" panose="02020603050405020304" pitchFamily="18" charset="0"/>
                <a:cs typeface="Times New Roman" panose="02020603050405020304" pitchFamily="18" charset="0"/>
              </a:rPr>
              <a:t>La micro assurance </a:t>
            </a:r>
            <a:endParaRPr lang="fr-FR" sz="3200" dirty="0">
              <a:latin typeface="Times New Roman" panose="02020603050405020304" pitchFamily="18" charset="0"/>
              <a:cs typeface="Times New Roman" panose="02020603050405020304" pitchFamily="18" charset="0"/>
            </a:endParaRPr>
          </a:p>
        </p:txBody>
      </p:sp>
      <p:sp>
        <p:nvSpPr>
          <p:cNvPr id="11" name="Accolade fermante 10"/>
          <p:cNvSpPr/>
          <p:nvPr/>
        </p:nvSpPr>
        <p:spPr>
          <a:xfrm rot="5400000">
            <a:off x="4321967" y="3393281"/>
            <a:ext cx="500066" cy="1714512"/>
          </a:xfrm>
          <a:prstGeom prst="rightBrac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7" name="Connecteur droit avec flèche 16"/>
          <p:cNvCxnSpPr>
            <a:stCxn id="11" idx="1"/>
          </p:cNvCxnSpPr>
          <p:nvPr/>
        </p:nvCxnSpPr>
        <p:spPr>
          <a:xfrm rot="16200000" flipH="1">
            <a:off x="4429123" y="4643446"/>
            <a:ext cx="285755" cy="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pic>
        <p:nvPicPr>
          <p:cNvPr id="15"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4"/>
          <p:cNvSpPr>
            <a:spLocks noGrp="1"/>
          </p:cNvSpPr>
          <p:nvPr>
            <p:ph type="body" sz="quarter" idx="3"/>
          </p:nvPr>
        </p:nvSpPr>
        <p:spPr>
          <a:xfrm>
            <a:off x="1187624" y="4437112"/>
            <a:ext cx="6912768" cy="1512168"/>
          </a:xfrm>
          <a:ln w="38100" cmpd="sng">
            <a:solidFill>
              <a:srgbClr val="7030A0"/>
            </a:solidFill>
          </a:ln>
        </p:spPr>
        <p:txBody>
          <a:bodyPr anchor="ctr">
            <a:noAutofit/>
          </a:bodyPr>
          <a:lstStyle/>
          <a:p>
            <a:pPr algn="just"/>
            <a:endParaRPr lang="fr-FR" sz="1800" b="0" dirty="0">
              <a:latin typeface="Arial" pitchFamily="34" charset="0"/>
              <a:cs typeface="Arial" pitchFamily="34" charset="0"/>
            </a:endParaRPr>
          </a:p>
          <a:p>
            <a:pPr algn="ctr"/>
            <a:r>
              <a:rPr lang="fr-FR" sz="2000" dirty="0">
                <a:solidFill>
                  <a:srgbClr val="0000FF"/>
                </a:solidFill>
                <a:latin typeface="Times New Roman" panose="02020603050405020304" pitchFamily="18" charset="0"/>
                <a:cs typeface="Times New Roman" panose="02020603050405020304" pitchFamily="18" charset="0"/>
              </a:rPr>
              <a:t>La micro assurance agricole </a:t>
            </a:r>
          </a:p>
          <a:p>
            <a:pPr algn="ctr"/>
            <a:r>
              <a:rPr lang="fr-FR" sz="2000" dirty="0">
                <a:solidFill>
                  <a:schemeClr val="tx1"/>
                </a:solidFill>
                <a:latin typeface="Times New Roman" panose="02020603050405020304" pitchFamily="18" charset="0"/>
                <a:cs typeface="Times New Roman" panose="02020603050405020304" pitchFamily="18" charset="0"/>
              </a:rPr>
              <a:t>est donc un </a:t>
            </a:r>
            <a:r>
              <a:rPr lang="fr-FR" sz="2000" dirty="0">
                <a:solidFill>
                  <a:srgbClr val="008000"/>
                </a:solidFill>
                <a:latin typeface="Times New Roman" panose="02020603050405020304" pitchFamily="18" charset="0"/>
                <a:cs typeface="Times New Roman" panose="02020603050405020304" pitchFamily="18" charset="0"/>
              </a:rPr>
              <a:t>des outils </a:t>
            </a:r>
          </a:p>
          <a:p>
            <a:pPr algn="ctr"/>
            <a:r>
              <a:rPr lang="fr-FR" sz="2000" dirty="0">
                <a:solidFill>
                  <a:schemeClr val="tx1"/>
                </a:solidFill>
                <a:latin typeface="Times New Roman" panose="02020603050405020304" pitchFamily="18" charset="0"/>
                <a:cs typeface="Times New Roman" panose="02020603050405020304" pitchFamily="18" charset="0"/>
              </a:rPr>
              <a:t>qui permettra le développement et la pérennité des activités agricoles </a:t>
            </a:r>
            <a:r>
              <a:rPr lang="fr-FR" sz="2000" dirty="0">
                <a:latin typeface="Times New Roman" panose="02020603050405020304" pitchFamily="18" charset="0"/>
                <a:cs typeface="Times New Roman" panose="02020603050405020304" pitchFamily="18" charset="0"/>
              </a:rPr>
              <a:t>(</a:t>
            </a:r>
            <a:r>
              <a:rPr lang="fr-FR" sz="2000" dirty="0">
                <a:solidFill>
                  <a:srgbClr val="7030A0"/>
                </a:solidFill>
                <a:latin typeface="Times New Roman" panose="02020603050405020304" pitchFamily="18" charset="0"/>
                <a:cs typeface="Times New Roman" panose="02020603050405020304" pitchFamily="18" charset="0"/>
              </a:rPr>
              <a:t>agriculture - aquaculture - pêche</a:t>
            </a:r>
            <a:r>
              <a:rPr lang="fr-FR" sz="2000" dirty="0">
                <a:latin typeface="Times New Roman" panose="02020603050405020304" pitchFamily="18" charset="0"/>
                <a:cs typeface="Times New Roman" panose="02020603050405020304" pitchFamily="18" charset="0"/>
              </a:rPr>
              <a:t>).</a:t>
            </a:r>
          </a:p>
          <a:p>
            <a:pPr algn="just"/>
            <a:endParaRPr lang="fr-FR" sz="1800" i="1" dirty="0"/>
          </a:p>
        </p:txBody>
      </p:sp>
      <p:sp>
        <p:nvSpPr>
          <p:cNvPr id="6" name="Rectangle à coins arrondis 5"/>
          <p:cNvSpPr/>
          <p:nvPr/>
        </p:nvSpPr>
        <p:spPr>
          <a:xfrm>
            <a:off x="500063" y="130324"/>
            <a:ext cx="7816068" cy="1714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00" b="1" dirty="0">
              <a:solidFill>
                <a:schemeClr val="tx1"/>
              </a:solidFill>
              <a:latin typeface="Arial" pitchFamily="34" charset="0"/>
              <a:cs typeface="Arial" pitchFamily="34" charset="0"/>
            </a:endParaRPr>
          </a:p>
          <a:p>
            <a:pPr algn="ctr"/>
            <a:r>
              <a:rPr lang="fr-FR" sz="2400" b="1" dirty="0">
                <a:solidFill>
                  <a:schemeClr val="tx1"/>
                </a:solidFill>
                <a:latin typeface="Times New Roman" panose="02020603050405020304" pitchFamily="18" charset="0"/>
                <a:cs typeface="Times New Roman" panose="02020603050405020304" pitchFamily="18" charset="0"/>
              </a:rPr>
              <a:t>La </a:t>
            </a:r>
            <a:r>
              <a:rPr lang="fr-FR" sz="2400" b="1" dirty="0">
                <a:solidFill>
                  <a:srgbClr val="FF0000"/>
                </a:solidFill>
                <a:latin typeface="Times New Roman" panose="02020603050405020304" pitchFamily="18" charset="0"/>
                <a:cs typeface="Times New Roman" panose="02020603050405020304" pitchFamily="18" charset="0"/>
              </a:rPr>
              <a:t>Micro Assurance </a:t>
            </a:r>
          </a:p>
          <a:p>
            <a:pPr algn="ctr"/>
            <a:r>
              <a:rPr lang="fr-FR" sz="2400" b="1" dirty="0">
                <a:solidFill>
                  <a:schemeClr val="tx1"/>
                </a:solidFill>
                <a:latin typeface="Times New Roman" panose="02020603050405020304" pitchFamily="18" charset="0"/>
                <a:cs typeface="Times New Roman" panose="02020603050405020304" pitchFamily="18" charset="0"/>
              </a:rPr>
              <a:t>est un outil complémentaire au </a:t>
            </a:r>
            <a:r>
              <a:rPr lang="fr-FR" sz="2400" b="1" dirty="0">
                <a:solidFill>
                  <a:srgbClr val="0000FF"/>
                </a:solidFill>
                <a:latin typeface="Times New Roman" panose="02020603050405020304" pitchFamily="18" charset="0"/>
                <a:cs typeface="Times New Roman" panose="02020603050405020304" pitchFamily="18" charset="0"/>
              </a:rPr>
              <a:t>Micro Crédit</a:t>
            </a:r>
          </a:p>
          <a:p>
            <a:pPr algn="ctr"/>
            <a:endParaRPr lang="fr-FR" sz="2400" b="1" dirty="0">
              <a:solidFill>
                <a:srgbClr val="0000FF"/>
              </a:solidFill>
              <a:latin typeface="Times New Roman" panose="02020603050405020304" pitchFamily="18" charset="0"/>
              <a:cs typeface="Times New Roman" panose="02020603050405020304" pitchFamily="18" charset="0"/>
            </a:endParaRPr>
          </a:p>
          <a:p>
            <a:pPr algn="ctr"/>
            <a:r>
              <a:rPr lang="fr-FR" sz="2400" b="1" dirty="0">
                <a:solidFill>
                  <a:srgbClr val="0000FF"/>
                </a:solidFill>
                <a:latin typeface="Times New Roman" panose="02020603050405020304" pitchFamily="18" charset="0"/>
                <a:cs typeface="Times New Roman" panose="02020603050405020304" pitchFamily="18" charset="0"/>
              </a:rPr>
              <a:t> </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a:solidFill>
                  <a:srgbClr val="FF0000"/>
                </a:solidFill>
                <a:latin typeface="Times New Roman" panose="02020603050405020304" pitchFamily="18" charset="0"/>
                <a:cs typeface="Times New Roman" panose="02020603050405020304" pitchFamily="18" charset="0"/>
              </a:rPr>
              <a:t>Micro finance </a:t>
            </a:r>
            <a:r>
              <a:rPr lang="fr-FR" sz="2400" b="1" dirty="0">
                <a:solidFill>
                  <a:schemeClr val="tx1"/>
                </a:solidFill>
                <a:latin typeface="Times New Roman" panose="02020603050405020304" pitchFamily="18" charset="0"/>
                <a:cs typeface="Times New Roman" panose="02020603050405020304" pitchFamily="18" charset="0"/>
              </a:rPr>
              <a:t>précurseur de la Micro assurance</a:t>
            </a:r>
            <a:r>
              <a:rPr lang="fr-FR" sz="2400" dirty="0">
                <a:solidFill>
                  <a:schemeClr val="tx1"/>
                </a:solidFill>
                <a:latin typeface="Times New Roman" panose="02020603050405020304" pitchFamily="18" charset="0"/>
                <a:cs typeface="Times New Roman" panose="02020603050405020304" pitchFamily="18" charset="0"/>
              </a:rPr>
              <a:t>. »</a:t>
            </a:r>
          </a:p>
          <a:p>
            <a:pPr algn="ctr"/>
            <a:r>
              <a:rPr lang="fr-FR" sz="2200" b="1" dirty="0">
                <a:solidFill>
                  <a:srgbClr val="0000FF"/>
                </a:solidFill>
                <a:latin typeface="Arial" pitchFamily="34" charset="0"/>
                <a:cs typeface="Arial" pitchFamily="34" charset="0"/>
              </a:rPr>
              <a:t> </a:t>
            </a:r>
          </a:p>
          <a:p>
            <a:pPr algn="ctr"/>
            <a:endParaRPr lang="fr-FR" dirty="0"/>
          </a:p>
        </p:txBody>
      </p:sp>
      <p:sp>
        <p:nvSpPr>
          <p:cNvPr id="7" name="Ellipse 6"/>
          <p:cNvSpPr/>
          <p:nvPr/>
        </p:nvSpPr>
        <p:spPr>
          <a:xfrm>
            <a:off x="539552" y="2420888"/>
            <a:ext cx="2592288"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Arial" pitchFamily="34" charset="0"/>
                <a:cs typeface="Arial" pitchFamily="34" charset="0"/>
              </a:rPr>
              <a:t>Le </a:t>
            </a:r>
            <a:r>
              <a:rPr lang="fr-FR" b="1" dirty="0">
                <a:solidFill>
                  <a:schemeClr val="tx1"/>
                </a:solidFill>
                <a:latin typeface="Times New Roman" panose="02020603050405020304" pitchFamily="18" charset="0"/>
                <a:cs typeface="Times New Roman" panose="02020603050405020304" pitchFamily="18" charset="0"/>
              </a:rPr>
              <a:t>prêteur</a:t>
            </a:r>
            <a:endParaRPr lang="fr-FR" dirty="0">
              <a:latin typeface="Times New Roman" panose="02020603050405020304" pitchFamily="18" charset="0"/>
              <a:cs typeface="Times New Roman" panose="02020603050405020304" pitchFamily="18" charset="0"/>
            </a:endParaRPr>
          </a:p>
        </p:txBody>
      </p:sp>
      <p:sp>
        <p:nvSpPr>
          <p:cNvPr id="8" name="Ellipse 7"/>
          <p:cNvSpPr/>
          <p:nvPr/>
        </p:nvSpPr>
        <p:spPr>
          <a:xfrm>
            <a:off x="3419872" y="2492896"/>
            <a:ext cx="2520280"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L’emprunteur</a:t>
            </a:r>
            <a:r>
              <a:rPr lang="fr-FR" b="1" dirty="0">
                <a:solidFill>
                  <a:schemeClr val="tx1"/>
                </a:solidFill>
                <a:latin typeface="Arial" pitchFamily="34" charset="0"/>
                <a:cs typeface="Arial" pitchFamily="34" charset="0"/>
              </a:rPr>
              <a:t> </a:t>
            </a:r>
            <a:endParaRPr lang="fr-FR" dirty="0"/>
          </a:p>
        </p:txBody>
      </p:sp>
      <p:sp>
        <p:nvSpPr>
          <p:cNvPr id="10" name="Ellipse 9"/>
          <p:cNvSpPr/>
          <p:nvPr/>
        </p:nvSpPr>
        <p:spPr>
          <a:xfrm>
            <a:off x="6228184" y="2420888"/>
            <a:ext cx="2304256" cy="129614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La production agricole</a:t>
            </a:r>
            <a:endParaRPr lang="fr-FR" dirty="0">
              <a:latin typeface="Times New Roman" panose="02020603050405020304" pitchFamily="18" charset="0"/>
              <a:cs typeface="Times New Roman" panose="02020603050405020304" pitchFamily="18" charset="0"/>
            </a:endParaRPr>
          </a:p>
        </p:txBody>
      </p:sp>
      <p:sp>
        <p:nvSpPr>
          <p:cNvPr id="13" name="Flèche vers le bas 12"/>
          <p:cNvSpPr/>
          <p:nvPr/>
        </p:nvSpPr>
        <p:spPr>
          <a:xfrm rot="1817713">
            <a:off x="2508508" y="1556442"/>
            <a:ext cx="277348" cy="1029628"/>
          </a:xfrm>
          <a:prstGeom prst="downArrow">
            <a:avLst>
              <a:gd name="adj1" fmla="val 50000"/>
              <a:gd name="adj2" fmla="val 51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572000" y="1700808"/>
            <a:ext cx="283685"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19955042">
            <a:off x="6638857" y="1573704"/>
            <a:ext cx="326434" cy="925104"/>
          </a:xfrm>
          <a:prstGeom prst="downArrow">
            <a:avLst>
              <a:gd name="adj1" fmla="val 390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cxnSp>
        <p:nvCxnSpPr>
          <p:cNvPr id="12" name="Connecteur droit 11"/>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0D35BD89-DE58-A732-D6FE-FC89B3F3468E}"/>
              </a:ext>
            </a:extLst>
          </p:cNvPr>
          <p:cNvSpPr txBox="1"/>
          <p:nvPr/>
        </p:nvSpPr>
        <p:spPr>
          <a:xfrm>
            <a:off x="-3396376" y="3805311"/>
            <a:ext cx="4586066" cy="253916"/>
          </a:xfrm>
          <a:prstGeom prst="rect">
            <a:avLst/>
          </a:prstGeom>
          <a:noFill/>
        </p:spPr>
        <p:txBody>
          <a:bodyPr wrap="square">
            <a:spAutoFit/>
          </a:bodyPr>
          <a:lstStyle/>
          <a:p>
            <a:pPr algn="just"/>
            <a:endParaRPr lang="fr-FR" sz="1050" dirty="0">
              <a:solidFill>
                <a:schemeClr val="tx1"/>
              </a:solidFill>
              <a:latin typeface="Times New Roman" panose="02020603050405020304" pitchFamily="18" charset="0"/>
              <a:cs typeface="Times New Roman" panose="02020603050405020304" pitchFamily="18" charset="0"/>
            </a:endParaRPr>
          </a:p>
        </p:txBody>
      </p:sp>
      <p:sp>
        <p:nvSpPr>
          <p:cNvPr id="4" name="Flèche : double flèche verticale 3">
            <a:extLst>
              <a:ext uri="{FF2B5EF4-FFF2-40B4-BE49-F238E27FC236}">
                <a16:creationId xmlns:a16="http://schemas.microsoft.com/office/drawing/2014/main" id="{B9B5817B-F946-E815-B40C-01933687B432}"/>
              </a:ext>
            </a:extLst>
          </p:cNvPr>
          <p:cNvSpPr/>
          <p:nvPr/>
        </p:nvSpPr>
        <p:spPr>
          <a:xfrm>
            <a:off x="4302826" y="872716"/>
            <a:ext cx="288032" cy="360040"/>
          </a:xfrm>
          <a:prstGeom prst="up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2708920"/>
            <a:ext cx="9143999" cy="1944216"/>
          </a:xfrm>
          <a:prstGeom prst="rect">
            <a:avLst/>
          </a:prstGeom>
          <a:noFill/>
          <a:ln w="9525">
            <a:noFill/>
            <a:miter lim="800000"/>
            <a:headEnd/>
            <a:tailEnd/>
          </a:ln>
        </p:spPr>
      </p:pic>
      <p:sp>
        <p:nvSpPr>
          <p:cNvPr id="4" name="ZoneTexte 3"/>
          <p:cNvSpPr txBox="1"/>
          <p:nvPr/>
        </p:nvSpPr>
        <p:spPr>
          <a:xfrm>
            <a:off x="1115616" y="3212976"/>
            <a:ext cx="6768752" cy="1815882"/>
          </a:xfrm>
          <a:prstGeom prst="rect">
            <a:avLst/>
          </a:prstGeom>
          <a:noFill/>
        </p:spPr>
        <p:txBody>
          <a:bodyPr wrap="square" rtlCol="0">
            <a:spAutoFit/>
          </a:bodyPr>
          <a:lstStyle/>
          <a:p>
            <a:pPr algn="ctr"/>
            <a:r>
              <a:rPr lang="fr-FR" sz="2800" b="1" dirty="0">
                <a:solidFill>
                  <a:srgbClr val="00B050"/>
                </a:solidFill>
                <a:latin typeface="Times New Roman" pitchFamily="18" charset="0"/>
                <a:cs typeface="Times New Roman" pitchFamily="18" charset="0"/>
              </a:rPr>
              <a:t>EXEMPLE PRODUIT ASSURANCE MICRO ASSURANCE /CNMA</a:t>
            </a:r>
          </a:p>
          <a:p>
            <a:pPr algn="ctr"/>
            <a:r>
              <a:rPr lang="fr-FR" sz="2800" b="1" dirty="0">
                <a:solidFill>
                  <a:srgbClr val="00B050"/>
                </a:solidFill>
                <a:latin typeface="Times New Roman" pitchFamily="18" charset="0"/>
                <a:cs typeface="Times New Roman" pitchFamily="18" charset="0"/>
              </a:rPr>
              <a:t>Pack Assurance Confiance »</a:t>
            </a:r>
          </a:p>
          <a:p>
            <a:pPr algn="ctr"/>
            <a:r>
              <a:rPr lang="fr-FR" sz="2800" b="1" dirty="0">
                <a:solidFill>
                  <a:srgbClr val="00B050"/>
                </a:solidFill>
                <a:latin typeface="Times New Roman" pitchFamily="18" charset="0"/>
                <a:cs typeface="Times New Roman" pitchFamily="18" charset="0"/>
              </a:rPr>
              <a:t>«  TAAMINE ELTHIKA »</a:t>
            </a:r>
          </a:p>
        </p:txBody>
      </p:sp>
      <p:pic>
        <p:nvPicPr>
          <p:cNvPr id="6" name="Picture 11" descr="CNMA3"/>
          <p:cNvPicPr>
            <a:picLocks noChangeAspect="1" noChangeArrowheads="1"/>
          </p:cNvPicPr>
          <p:nvPr/>
        </p:nvPicPr>
        <p:blipFill>
          <a:blip r:embed="rId3" cstate="print">
            <a:lum bright="10000" contrast="10000"/>
          </a:blip>
          <a:srcRect/>
          <a:stretch>
            <a:fillRect/>
          </a:stretch>
        </p:blipFill>
        <p:spPr bwMode="auto">
          <a:xfrm>
            <a:off x="357158" y="476672"/>
            <a:ext cx="2702674" cy="20236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IMG18"/>
          <p:cNvPicPr>
            <a:picLocks noChangeAspect="1" noChangeArrowheads="1"/>
          </p:cNvPicPr>
          <p:nvPr/>
        </p:nvPicPr>
        <p:blipFill>
          <a:blip r:embed="rId4" cstate="print">
            <a:lum bright="6000" contrast="6000"/>
          </a:blip>
          <a:srcRect/>
          <a:stretch>
            <a:fillRect/>
          </a:stretch>
        </p:blipFill>
        <p:spPr bwMode="auto">
          <a:xfrm>
            <a:off x="6444208" y="714356"/>
            <a:ext cx="2487702"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32" descr="C:\Documents and Settings\Administrateur\Mes documents\AnciensMesDocument\Mes images\photos bovin\vache-sauvain.jpg"/>
          <p:cNvPicPr>
            <a:picLocks noChangeAspect="1" noChangeArrowheads="1"/>
          </p:cNvPicPr>
          <p:nvPr/>
        </p:nvPicPr>
        <p:blipFill>
          <a:blip r:embed="rId5" cstate="print"/>
          <a:srcRect/>
          <a:stretch>
            <a:fillRect/>
          </a:stretch>
        </p:blipFill>
        <p:spPr bwMode="auto">
          <a:xfrm>
            <a:off x="3214678" y="785794"/>
            <a:ext cx="3301538" cy="19288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 3" descr="Logo cnma.jpg"/>
          <p:cNvPicPr>
            <a:picLocks noChangeAspect="1"/>
          </p:cNvPicPr>
          <p:nvPr/>
        </p:nvPicPr>
        <p:blipFill>
          <a:blip r:embed="rId6" cstate="print"/>
          <a:srcRect/>
          <a:stretch>
            <a:fillRect/>
          </a:stretch>
        </p:blipFill>
        <p:spPr bwMode="auto">
          <a:xfrm>
            <a:off x="0" y="6237312"/>
            <a:ext cx="500063" cy="473075"/>
          </a:xfrm>
          <a:prstGeom prst="rect">
            <a:avLst/>
          </a:prstGeom>
          <a:noFill/>
          <a:ln w="9525">
            <a:noFill/>
            <a:miter lim="800000"/>
            <a:headEnd/>
            <a:tailEnd/>
          </a:ln>
        </p:spPr>
      </p:pic>
      <p:cxnSp>
        <p:nvCxnSpPr>
          <p:cNvPr id="14" name="Connecteur droit 13"/>
          <p:cNvCxnSpPr/>
          <p:nvPr/>
        </p:nvCxnSpPr>
        <p:spPr>
          <a:xfrm>
            <a:off x="152400" y="63674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295824" y="1797774"/>
            <a:ext cx="8928100" cy="3416320"/>
          </a:xfrm>
          <a:prstGeom prst="rect">
            <a:avLst/>
          </a:prstGeom>
          <a:noFill/>
          <a:ln w="9525">
            <a:noFill/>
            <a:miter lim="800000"/>
            <a:headEnd/>
            <a:tailEnd/>
          </a:ln>
        </p:spPr>
        <p:txBody>
          <a:bodyPr>
            <a:spAutoFit/>
          </a:bodyPr>
          <a:lstStyle/>
          <a:p>
            <a:pPr algn="l"/>
            <a:r>
              <a:rPr lang="fr-FR" sz="2000" b="1" dirty="0">
                <a:latin typeface="Times New Roman" pitchFamily="18" charset="0"/>
                <a:cs typeface="Times New Roman" pitchFamily="18" charset="0"/>
              </a:rPr>
              <a:t>Superficies Agricoles Utiles</a:t>
            </a:r>
            <a:r>
              <a:rPr lang="fr-FR" dirty="0">
                <a:latin typeface="Times New Roman" pitchFamily="18" charset="0"/>
                <a:cs typeface="Times New Roman" pitchFamily="18" charset="0"/>
              </a:rPr>
              <a:t>: </a:t>
            </a:r>
            <a:r>
              <a:rPr lang="fr-FR" sz="2000" dirty="0">
                <a:latin typeface="Times New Roman" pitchFamily="18" charset="0"/>
                <a:cs typeface="Times New Roman" pitchFamily="18" charset="0"/>
              </a:rPr>
              <a:t>8,4 Millions d’Hectares (Soit, 20% de la superficie des terres agricoles totales, estimé à 42,5 Millions d‘Hectares.)</a:t>
            </a:r>
          </a:p>
          <a:p>
            <a:endParaRPr lang="fr-FR" sz="1000" kern="100" dirty="0">
              <a:effectLst/>
              <a:latin typeface="Calibri" panose="020F0502020204030204" pitchFamily="34" charset="0"/>
              <a:ea typeface="Calibri" panose="020F0502020204030204" pitchFamily="34" charset="0"/>
              <a:cs typeface="Arial" panose="020B0604020202020204" pitchFamily="34" charset="0"/>
            </a:endParaRPr>
          </a:p>
          <a:p>
            <a:r>
              <a:rPr lang="fr-FR" sz="2000" b="1" kern="100" dirty="0">
                <a:effectLst/>
                <a:latin typeface="Times New Roman" panose="02020603050405020304" pitchFamily="18" charset="0"/>
                <a:ea typeface="Calibri" panose="020F0502020204030204" pitchFamily="34" charset="0"/>
                <a:cs typeface="Times New Roman" panose="02020603050405020304" pitchFamily="18" charset="0"/>
              </a:rPr>
              <a:t>Taux de couverture des besoins nationaux de la production nationale de 75%. </a:t>
            </a:r>
          </a:p>
          <a:p>
            <a:endParaRPr lang="fr-FR" sz="2000" b="1" u="sng" dirty="0">
              <a:latin typeface="Times New Roman" pitchFamily="18" charset="0"/>
              <a:cs typeface="Times New Roman" pitchFamily="18" charset="0"/>
            </a:endParaRPr>
          </a:p>
          <a:p>
            <a:r>
              <a:rPr lang="fr-FR" sz="2000" b="1" u="sng" dirty="0">
                <a:latin typeface="Times New Roman" pitchFamily="18" charset="0"/>
                <a:cs typeface="Times New Roman" pitchFamily="18" charset="0"/>
              </a:rPr>
              <a:t>Nombre d’exploitations agricoles </a:t>
            </a:r>
            <a:r>
              <a:rPr lang="fr-FR" sz="2000" b="1" dirty="0">
                <a:latin typeface="Times New Roman" pitchFamily="18" charset="0"/>
                <a:cs typeface="Times New Roman" pitchFamily="18" charset="0"/>
              </a:rPr>
              <a:t>:  </a:t>
            </a:r>
            <a:r>
              <a:rPr lang="fr-FR" dirty="0">
                <a:latin typeface="Times New Roman" pitchFamily="18" charset="0"/>
                <a:cs typeface="Times New Roman" pitchFamily="18" charset="0"/>
              </a:rPr>
              <a:t>1.209.528 exploitations.</a:t>
            </a:r>
          </a:p>
          <a:p>
            <a:pPr marL="369888" indent="-369888" algn="just">
              <a:spcBef>
                <a:spcPct val="50000"/>
              </a:spcBef>
              <a:buClr>
                <a:schemeClr val="tx2"/>
              </a:buClr>
              <a:buSzPct val="95000"/>
              <a:defRPr/>
            </a:pPr>
            <a:r>
              <a:rPr lang="fr-FR" sz="2000" b="1" u="sng" dirty="0">
                <a:solidFill>
                  <a:srgbClr val="000000"/>
                </a:solidFill>
                <a:latin typeface="Times New Roman" pitchFamily="18" charset="0"/>
                <a:cs typeface="Times New Roman" pitchFamily="18" charset="0"/>
              </a:rPr>
              <a:t>Emploi</a:t>
            </a:r>
            <a:r>
              <a:rPr lang="fr-FR" sz="2000" dirty="0">
                <a:solidFill>
                  <a:srgbClr val="000000"/>
                </a:solidFill>
                <a:latin typeface="Times New Roman" pitchFamily="18" charset="0"/>
                <a:cs typeface="Times New Roman" pitchFamily="18" charset="0"/>
              </a:rPr>
              <a:t> : prés de </a:t>
            </a:r>
            <a:r>
              <a:rPr lang="fr-FR" sz="2000" b="1" dirty="0">
                <a:solidFill>
                  <a:srgbClr val="FF0000"/>
                </a:solidFill>
                <a:latin typeface="Times New Roman" pitchFamily="18" charset="0"/>
                <a:cs typeface="Times New Roman" pitchFamily="18" charset="0"/>
              </a:rPr>
              <a:t>25% </a:t>
            </a:r>
            <a:r>
              <a:rPr lang="fr-FR" sz="2000" dirty="0">
                <a:solidFill>
                  <a:srgbClr val="000000"/>
                </a:solidFill>
                <a:latin typeface="Times New Roman" pitchFamily="18" charset="0"/>
                <a:cs typeface="Times New Roman" pitchFamily="18" charset="0"/>
              </a:rPr>
              <a:t>de la population active. </a:t>
            </a:r>
          </a:p>
          <a:p>
            <a:pPr marL="369888" indent="-369888" algn="just">
              <a:spcBef>
                <a:spcPct val="50000"/>
              </a:spcBef>
              <a:buClr>
                <a:schemeClr val="tx2"/>
              </a:buClr>
              <a:buSzPct val="95000"/>
              <a:defRPr/>
            </a:pPr>
            <a:r>
              <a:rPr lang="fr-FR" sz="2000" b="1" u="sng" dirty="0">
                <a:solidFill>
                  <a:srgbClr val="000000"/>
                </a:solidFill>
                <a:latin typeface="Times New Roman" pitchFamily="18" charset="0"/>
                <a:cs typeface="Times New Roman" pitchFamily="18" charset="0"/>
              </a:rPr>
              <a:t>Population rurale </a:t>
            </a:r>
            <a:r>
              <a:rPr lang="fr-FR" sz="2000" dirty="0">
                <a:solidFill>
                  <a:srgbClr val="000000"/>
                </a:solidFill>
                <a:latin typeface="Times New Roman" pitchFamily="18" charset="0"/>
                <a:cs typeface="Times New Roman" pitchFamily="18" charset="0"/>
              </a:rPr>
              <a:t>représente </a:t>
            </a:r>
            <a:r>
              <a:rPr lang="fr-FR" sz="2000" b="1" dirty="0">
                <a:solidFill>
                  <a:srgbClr val="FF0000"/>
                </a:solidFill>
                <a:latin typeface="Times New Roman" pitchFamily="18" charset="0"/>
                <a:cs typeface="Times New Roman" pitchFamily="18" charset="0"/>
              </a:rPr>
              <a:t>40%</a:t>
            </a:r>
            <a:r>
              <a:rPr lang="fr-FR" sz="2000" dirty="0">
                <a:solidFill>
                  <a:srgbClr val="FF0000"/>
                </a:solidFill>
                <a:latin typeface="Times New Roman" pitchFamily="18" charset="0"/>
                <a:cs typeface="Times New Roman" pitchFamily="18" charset="0"/>
              </a:rPr>
              <a:t> </a:t>
            </a:r>
            <a:r>
              <a:rPr lang="fr-FR" sz="2000" dirty="0">
                <a:solidFill>
                  <a:srgbClr val="000000"/>
                </a:solidFill>
                <a:latin typeface="Times New Roman" pitchFamily="18" charset="0"/>
                <a:cs typeface="Times New Roman" pitchFamily="18" charset="0"/>
              </a:rPr>
              <a:t>de la population totale.</a:t>
            </a:r>
          </a:p>
          <a:p>
            <a:pPr algn="l"/>
            <a:endParaRPr lang="fr-FR" sz="1400" b="1" dirty="0">
              <a:latin typeface="Times New Roman" pitchFamily="18" charset="0"/>
              <a:cs typeface="Times New Roman" pitchFamily="18" charset="0"/>
            </a:endParaRPr>
          </a:p>
          <a:p>
            <a:pPr algn="l"/>
            <a:r>
              <a:rPr lang="fr-FR" sz="2000" b="1" u="sng" dirty="0">
                <a:latin typeface="Times New Roman" pitchFamily="18" charset="0"/>
                <a:cs typeface="Times New Roman" pitchFamily="18" charset="0"/>
              </a:rPr>
              <a:t>Catégorie d’exploitation</a:t>
            </a:r>
            <a:r>
              <a:rPr lang="fr-FR" sz="2000" b="1" dirty="0">
                <a:latin typeface="Times New Roman" pitchFamily="18" charset="0"/>
                <a:cs typeface="Times New Roman" pitchFamily="18" charset="0"/>
              </a:rPr>
              <a:t>:</a:t>
            </a:r>
          </a:p>
          <a:p>
            <a:pPr algn="l"/>
            <a:endParaRPr lang="fr-FR" sz="1200" b="1" dirty="0">
              <a:latin typeface="Times New Roman" pitchFamily="18" charset="0"/>
              <a:cs typeface="Times New Roman" pitchFamily="18" charset="0"/>
            </a:endParaRPr>
          </a:p>
        </p:txBody>
      </p:sp>
      <p:sp>
        <p:nvSpPr>
          <p:cNvPr id="6147" name="Rectangle 9"/>
          <p:cNvSpPr>
            <a:spLocks noChangeArrowheads="1"/>
          </p:cNvSpPr>
          <p:nvPr/>
        </p:nvSpPr>
        <p:spPr bwMode="auto">
          <a:xfrm>
            <a:off x="1043608" y="188684"/>
            <a:ext cx="7643191" cy="430887"/>
          </a:xfrm>
          <a:prstGeom prst="rect">
            <a:avLst/>
          </a:prstGeom>
          <a:noFill/>
          <a:ln w="9525">
            <a:noFill/>
            <a:miter lim="800000"/>
            <a:headEnd/>
            <a:tailEnd/>
          </a:ln>
        </p:spPr>
        <p:txBody>
          <a:bodyPr wrap="square">
            <a:spAutoFit/>
          </a:bodyPr>
          <a:lstStyle/>
          <a:p>
            <a:r>
              <a:rPr lang="fr-FR" sz="2200" b="1" dirty="0">
                <a:solidFill>
                  <a:srgbClr val="008000"/>
                </a:solidFill>
                <a:latin typeface="Arial" pitchFamily="34" charset="0"/>
                <a:cs typeface="Arial" pitchFamily="34" charset="0"/>
              </a:rPr>
              <a:t>Situation du Secteur de l’agriculture en Algérie  </a:t>
            </a:r>
          </a:p>
        </p:txBody>
      </p:sp>
      <p:graphicFrame>
        <p:nvGraphicFramePr>
          <p:cNvPr id="7" name="Graphique 6"/>
          <p:cNvGraphicFramePr/>
          <p:nvPr>
            <p:extLst>
              <p:ext uri="{D42A27DB-BD31-4B8C-83A1-F6EECF244321}">
                <p14:modId xmlns:p14="http://schemas.microsoft.com/office/powerpoint/2010/main" val="3154551282"/>
              </p:ext>
            </p:extLst>
          </p:nvPr>
        </p:nvGraphicFramePr>
        <p:xfrm>
          <a:off x="1180770" y="4464423"/>
          <a:ext cx="8072494"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p:cNvSpPr>
            <a:spLocks noChangeArrowheads="1"/>
          </p:cNvSpPr>
          <p:nvPr/>
        </p:nvSpPr>
        <p:spPr bwMode="auto">
          <a:xfrm>
            <a:off x="7059759" y="6286520"/>
            <a:ext cx="1371529" cy="307777"/>
          </a:xfrm>
          <a:prstGeom prst="rect">
            <a:avLst/>
          </a:prstGeom>
          <a:noFill/>
          <a:ln w="9525">
            <a:noFill/>
            <a:miter lim="800000"/>
            <a:headEnd/>
            <a:tailEnd/>
          </a:ln>
        </p:spPr>
        <p:txBody>
          <a:bodyPr wrap="none">
            <a:spAutoFit/>
          </a:bodyPr>
          <a:lstStyle/>
          <a:p>
            <a:pPr algn="justLow"/>
            <a:r>
              <a:rPr lang="fr-FR" sz="1400" b="1" dirty="0">
                <a:ea typeface="Times New Roman" pitchFamily="18" charset="0"/>
                <a:cs typeface="Arial" charset="0"/>
              </a:rPr>
              <a:t>(Source</a:t>
            </a:r>
            <a:r>
              <a:rPr lang="es-ES_tradnl" sz="1400" b="1" dirty="0">
                <a:ea typeface="Times New Roman" pitchFamily="18" charset="0"/>
                <a:cs typeface="Arial" charset="0"/>
              </a:rPr>
              <a:t>: MADR)</a:t>
            </a:r>
          </a:p>
        </p:txBody>
      </p:sp>
      <p:grpSp>
        <p:nvGrpSpPr>
          <p:cNvPr id="2" name="Group 5"/>
          <p:cNvGrpSpPr>
            <a:grpSpLocks/>
          </p:cNvGrpSpPr>
          <p:nvPr/>
        </p:nvGrpSpPr>
        <p:grpSpPr bwMode="auto">
          <a:xfrm>
            <a:off x="24" y="0"/>
            <a:ext cx="690563" cy="654050"/>
            <a:chOff x="1247" y="391"/>
            <a:chExt cx="635" cy="635"/>
          </a:xfrm>
        </p:grpSpPr>
        <p:sp>
          <p:nvSpPr>
            <p:cNvPr id="11"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12"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13"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14"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15"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16"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17"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
        <p:nvSpPr>
          <p:cNvPr id="19" name="Espace réservé du numéro de diapositive 12"/>
          <p:cNvSpPr>
            <a:spLocks noGrp="1"/>
          </p:cNvSpPr>
          <p:nvPr>
            <p:ph type="sldNum" sz="quarter" idx="12"/>
          </p:nvPr>
        </p:nvSpPr>
        <p:spPr>
          <a:xfrm>
            <a:off x="6553199" y="6495717"/>
            <a:ext cx="2133600" cy="365125"/>
          </a:xfrm>
        </p:spPr>
        <p:txBody>
          <a:bodyPr/>
          <a:lstStyle/>
          <a:p>
            <a:fld id="{64ACB9B3-20B7-4B22-8D8C-EB7A3B197278}" type="slidenum">
              <a:rPr lang="fr-FR" smtClean="0"/>
              <a:pPr/>
              <a:t>2</a:t>
            </a:fld>
            <a:endParaRPr lang="fr-FR" dirty="0"/>
          </a:p>
        </p:txBody>
      </p:sp>
      <p:sp>
        <p:nvSpPr>
          <p:cNvPr id="4" name="ZoneTexte 3">
            <a:extLst>
              <a:ext uri="{FF2B5EF4-FFF2-40B4-BE49-F238E27FC236}">
                <a16:creationId xmlns:a16="http://schemas.microsoft.com/office/drawing/2014/main" id="{E46D3078-4353-D8C5-6E95-CEEAE397EF0F}"/>
              </a:ext>
            </a:extLst>
          </p:cNvPr>
          <p:cNvSpPr txBox="1"/>
          <p:nvPr/>
        </p:nvSpPr>
        <p:spPr>
          <a:xfrm>
            <a:off x="295824" y="752019"/>
            <a:ext cx="8531776" cy="1015663"/>
          </a:xfrm>
          <a:prstGeom prst="rect">
            <a:avLst/>
          </a:prstGeom>
          <a:noFill/>
        </p:spPr>
        <p:txBody>
          <a:bodyPr wrap="square">
            <a:spAutoFit/>
          </a:bodyPr>
          <a:lstStyle/>
          <a:p>
            <a:r>
              <a:rPr lang="fr-FR" sz="2000" dirty="0">
                <a:effectLst/>
                <a:latin typeface="Times New Roman" panose="02020603050405020304" pitchFamily="18" charset="0"/>
                <a:ea typeface="Calibri" panose="020F0502020204030204" pitchFamily="34" charset="0"/>
                <a:cs typeface="Times New Roman" panose="02020603050405020304" pitchFamily="18" charset="0"/>
              </a:rPr>
              <a:t>L’Algérie a longtemps été un pays à vocation agricole. Le secteur de l’agriculture occupe </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la troisième place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après les services et les hydrocarbures, il a contribué à hauteur de </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14.7 %</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de la valeur ajoutée dans le </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PIB en 2022.</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607411"/>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14282" y="2714620"/>
            <a:ext cx="8750206" cy="369332"/>
          </a:xfrm>
          <a:prstGeom prst="rect">
            <a:avLst/>
          </a:prstGeom>
        </p:spPr>
        <p:txBody>
          <a:bodyPr wrap="square">
            <a:spAutoFit/>
          </a:bodyPr>
          <a:lstStyle/>
          <a:p>
            <a:pPr algn="ctr"/>
            <a:r>
              <a:rPr lang="fr-FR" b="1" dirty="0">
                <a:latin typeface="Times New Roman" pitchFamily="18" charset="0"/>
                <a:cs typeface="Times New Roman" pitchFamily="18" charset="0"/>
              </a:rPr>
              <a:t>Présentation du Produit d’Assurance  « TAAMINE ELTHIKA»</a:t>
            </a:r>
          </a:p>
        </p:txBody>
      </p:sp>
      <p:grpSp>
        <p:nvGrpSpPr>
          <p:cNvPr id="2" name="Groupe 17"/>
          <p:cNvGrpSpPr/>
          <p:nvPr/>
        </p:nvGrpSpPr>
        <p:grpSpPr>
          <a:xfrm>
            <a:off x="877553" y="3429000"/>
            <a:ext cx="8086935" cy="2195942"/>
            <a:chOff x="557031" y="3214686"/>
            <a:chExt cx="8086935" cy="2195942"/>
          </a:xfrm>
        </p:grpSpPr>
        <p:sp>
          <p:nvSpPr>
            <p:cNvPr id="15362" name="Rectangle 2"/>
            <p:cNvSpPr>
              <a:spLocks noChangeArrowheads="1"/>
            </p:cNvSpPr>
            <p:nvPr/>
          </p:nvSpPr>
          <p:spPr bwMode="auto">
            <a:xfrm>
              <a:off x="1000100" y="3214686"/>
              <a:ext cx="7643866" cy="5847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fr-FR" sz="1600" b="1" dirty="0">
                  <a:solidFill>
                    <a:schemeClr val="tx1"/>
                  </a:solidFill>
                  <a:latin typeface="Times New Roman" panose="02020603050405020304" pitchFamily="18" charset="0"/>
                  <a:cs typeface="Times New Roman" panose="02020603050405020304" pitchFamily="18" charset="0"/>
                </a:rPr>
                <a:t>Le « Pack Assurance TAAMINE EL THIKA » à offrir aux AGRICULTEURS &amp; ELEVEURS comportera 3 grands risques :</a:t>
              </a:r>
            </a:p>
          </p:txBody>
        </p:sp>
        <p:sp>
          <p:nvSpPr>
            <p:cNvPr id="17" name="ZoneTexte 16"/>
            <p:cNvSpPr txBox="1"/>
            <p:nvPr/>
          </p:nvSpPr>
          <p:spPr>
            <a:xfrm>
              <a:off x="1000100" y="3929066"/>
              <a:ext cx="7632848"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a:solidFill>
                    <a:schemeClr val="tx1"/>
                  </a:solidFill>
                  <a:latin typeface="Times New Roman" panose="02020603050405020304" pitchFamily="18" charset="0"/>
                  <a:cs typeface="Times New Roman" panose="02020603050405020304" pitchFamily="18" charset="0"/>
                </a:rPr>
                <a:t>Les Risques Liés à la Grêle &amp; Incendie et mortalité bovine</a:t>
              </a:r>
            </a:p>
          </p:txBody>
        </p:sp>
        <p:sp>
          <p:nvSpPr>
            <p:cNvPr id="11" name="ZoneTexte 10"/>
            <p:cNvSpPr txBox="1"/>
            <p:nvPr/>
          </p:nvSpPr>
          <p:spPr>
            <a:xfrm>
              <a:off x="1000100" y="4429132"/>
              <a:ext cx="7632848"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a:solidFill>
                    <a:schemeClr val="tx1"/>
                  </a:solidFill>
                  <a:latin typeface="Times New Roman" panose="02020603050405020304" pitchFamily="18" charset="0"/>
                  <a:cs typeface="Times New Roman" panose="02020603050405020304" pitchFamily="18" charset="0"/>
                </a:rPr>
                <a:t>Les Risques lié aux moyens de production (bâtiments d’exploitation, moyens de production agricole)</a:t>
              </a:r>
            </a:p>
          </p:txBody>
        </p:sp>
        <p:sp>
          <p:nvSpPr>
            <p:cNvPr id="12" name="ZoneTexte 11"/>
            <p:cNvSpPr txBox="1"/>
            <p:nvPr/>
          </p:nvSpPr>
          <p:spPr>
            <a:xfrm>
              <a:off x="1000100" y="5072074"/>
              <a:ext cx="7632848"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a:solidFill>
                    <a:schemeClr val="tx1"/>
                  </a:solidFill>
                  <a:latin typeface="Times New Roman" panose="02020603050405020304" pitchFamily="18" charset="0"/>
                  <a:cs typeface="Times New Roman" panose="02020603050405020304" pitchFamily="18" charset="0"/>
                </a:rPr>
                <a:t>Les Risques liés aux dommages corporels et matériels (responsabilité civile, …)</a:t>
              </a:r>
            </a:p>
          </p:txBody>
        </p:sp>
        <p:sp>
          <p:nvSpPr>
            <p:cNvPr id="14" name="Chevron 13"/>
            <p:cNvSpPr/>
            <p:nvPr/>
          </p:nvSpPr>
          <p:spPr>
            <a:xfrm>
              <a:off x="557031" y="4022875"/>
              <a:ext cx="285752" cy="214314"/>
            </a:xfrm>
            <a:prstGeom prst="chevron">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Chevron 14"/>
            <p:cNvSpPr/>
            <p:nvPr/>
          </p:nvSpPr>
          <p:spPr>
            <a:xfrm>
              <a:off x="557031" y="5070926"/>
              <a:ext cx="285752" cy="214314"/>
            </a:xfrm>
            <a:prstGeom prst="chevron">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Chevron 15"/>
            <p:cNvSpPr/>
            <p:nvPr/>
          </p:nvSpPr>
          <p:spPr>
            <a:xfrm>
              <a:off x="557031" y="4578634"/>
              <a:ext cx="285752" cy="214314"/>
            </a:xfrm>
            <a:prstGeom prst="chevron">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9" name="Picture 2" descr="C:\Users\FAIZA\Desktop\1.jpg"/>
          <p:cNvPicPr>
            <a:picLocks noChangeAspect="1" noChangeArrowheads="1"/>
          </p:cNvPicPr>
          <p:nvPr/>
        </p:nvPicPr>
        <p:blipFill>
          <a:blip r:embed="rId2" cstate="print"/>
          <a:srcRect/>
          <a:stretch>
            <a:fillRect/>
          </a:stretch>
        </p:blipFill>
        <p:spPr bwMode="auto">
          <a:xfrm>
            <a:off x="0" y="0"/>
            <a:ext cx="8786842" cy="2714548"/>
          </a:xfrm>
          <a:prstGeom prst="rect">
            <a:avLst/>
          </a:prstGeom>
          <a:noFill/>
        </p:spPr>
      </p:pic>
      <p:pic>
        <p:nvPicPr>
          <p:cNvPr id="18" name="Image 3" descr="Logo cnma.jpg"/>
          <p:cNvPicPr>
            <a:picLocks noChangeAspect="1"/>
          </p:cNvPicPr>
          <p:nvPr/>
        </p:nvPicPr>
        <p:blipFill>
          <a:blip r:embed="rId3" cstate="print"/>
          <a:srcRect/>
          <a:stretch>
            <a:fillRect/>
          </a:stretch>
        </p:blipFill>
        <p:spPr bwMode="auto">
          <a:xfrm>
            <a:off x="0" y="6237312"/>
            <a:ext cx="500063" cy="473075"/>
          </a:xfrm>
          <a:prstGeom prst="rect">
            <a:avLst/>
          </a:prstGeom>
          <a:noFill/>
          <a:ln w="9525">
            <a:noFill/>
            <a:miter lim="800000"/>
            <a:headEnd/>
            <a:tailEnd/>
          </a:ln>
        </p:spPr>
      </p:pic>
      <p:cxnSp>
        <p:nvCxnSpPr>
          <p:cNvPr id="22" name="Connecteur droit 21"/>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947306"/>
            <a:ext cx="8501122"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lang="fr-FR" sz="2200" dirty="0">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lang="fr-FR" sz="2200" dirty="0">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lang="fr-FR" sz="2200" dirty="0">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lang="fr-FR" sz="2200" dirty="0">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endParaRPr kumimoji="0" lang="fr-FR" sz="2200" b="0" i="0" u="none" strike="noStrike" cap="none" normalizeH="0" baseline="0" dirty="0">
              <a:ln>
                <a:no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2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 y="1936254"/>
            <a:ext cx="9143999" cy="628650"/>
          </a:xfrm>
          <a:prstGeom prst="rect">
            <a:avLst/>
          </a:prstGeom>
          <a:noFill/>
          <a:ln w="9525">
            <a:noFill/>
            <a:miter lim="800000"/>
            <a:headEnd/>
            <a:tailEnd/>
          </a:ln>
          <a:effectLst/>
        </p:spPr>
      </p:pic>
      <p:sp>
        <p:nvSpPr>
          <p:cNvPr id="17" name="Rectangle 2"/>
          <p:cNvSpPr>
            <a:spLocks noChangeArrowheads="1"/>
          </p:cNvSpPr>
          <p:nvPr/>
        </p:nvSpPr>
        <p:spPr bwMode="auto">
          <a:xfrm>
            <a:off x="571472" y="1214422"/>
            <a:ext cx="80648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fr-FR" sz="2800" b="1" dirty="0">
              <a:solidFill>
                <a:srgbClr val="00B050"/>
              </a:solidFill>
              <a:latin typeface="Times New Roman" pitchFamily="18" charset="0"/>
              <a:cs typeface="Times New Roman" pitchFamily="18" charset="0"/>
            </a:endParaRPr>
          </a:p>
          <a:p>
            <a:pPr algn="ctr"/>
            <a:endParaRPr lang="fr-FR" sz="2800" b="1" dirty="0">
              <a:solidFill>
                <a:srgbClr val="00B050"/>
              </a:solidFill>
              <a:latin typeface="Times New Roman" pitchFamily="18" charset="0"/>
              <a:cs typeface="Times New Roman" pitchFamily="18" charset="0"/>
            </a:endParaRPr>
          </a:p>
          <a:p>
            <a:pPr algn="ctr"/>
            <a:r>
              <a:rPr lang="fr-FR" sz="2800" b="1" dirty="0">
                <a:solidFill>
                  <a:srgbClr val="00B050"/>
                </a:solidFill>
                <a:latin typeface="Times New Roman" pitchFamily="18" charset="0"/>
                <a:cs typeface="Times New Roman" pitchFamily="18" charset="0"/>
              </a:rPr>
              <a:t>Spécificités de ce produit </a:t>
            </a:r>
            <a:r>
              <a:rPr lang="fr-FR" sz="2800" b="1" dirty="0">
                <a:solidFill>
                  <a:srgbClr val="00B050"/>
                </a:solidFill>
                <a:latin typeface="Arial" pitchFamily="34" charset="0"/>
                <a:cs typeface="Arial" pitchFamily="34" charset="0"/>
              </a:rPr>
              <a:t>:</a:t>
            </a:r>
          </a:p>
        </p:txBody>
      </p:sp>
      <p:sp>
        <p:nvSpPr>
          <p:cNvPr id="32" name="Rectangle 31"/>
          <p:cNvSpPr/>
          <p:nvPr/>
        </p:nvSpPr>
        <p:spPr>
          <a:xfrm>
            <a:off x="323528" y="3068960"/>
            <a:ext cx="8572560" cy="2662267"/>
          </a:xfrm>
          <a:prstGeom prst="rect">
            <a:avLst/>
          </a:prstGeom>
        </p:spPr>
        <p:txBody>
          <a:bodyPr wrap="square">
            <a:spAutoFit/>
          </a:bodyPr>
          <a:lstStyle/>
          <a:p>
            <a:pPr lvl="1"/>
            <a:r>
              <a:rPr lang="fr-FR" b="1" dirty="0">
                <a:latin typeface="Times New Roman" panose="02020603050405020304" pitchFamily="18" charset="0"/>
                <a:cs typeface="Times New Roman" panose="02020603050405020304" pitchFamily="18" charset="0"/>
              </a:rPr>
              <a:t>Exploitations céréalières d’une superficie maximale de cinq (05) Ha</a:t>
            </a:r>
          </a:p>
          <a:p>
            <a:pPr lvl="1"/>
            <a:endParaRPr lang="fr-FR" b="1" dirty="0">
              <a:latin typeface="Times New Roman" panose="02020603050405020304" pitchFamily="18" charset="0"/>
              <a:cs typeface="Times New Roman" panose="02020603050405020304" pitchFamily="18" charset="0"/>
            </a:endParaRPr>
          </a:p>
          <a:p>
            <a:pPr lvl="1"/>
            <a:r>
              <a:rPr lang="fr-FR" b="1" dirty="0">
                <a:latin typeface="Times New Roman" panose="02020603050405020304" pitchFamily="18" charset="0"/>
                <a:cs typeface="Times New Roman" panose="02020603050405020304" pitchFamily="18" charset="0"/>
              </a:rPr>
              <a:t>Bâtiments d’exploitation limités à:</a:t>
            </a:r>
          </a:p>
          <a:p>
            <a:pPr marL="630238" lvl="1" indent="-173038">
              <a:lnSpc>
                <a:spcPct val="150000"/>
              </a:lnSpc>
              <a:buClr>
                <a:srgbClr val="009A46"/>
              </a:buClr>
              <a:buFont typeface="Arial" pitchFamily="34" charset="0"/>
              <a:buChar char="•"/>
            </a:pPr>
            <a:r>
              <a:rPr lang="fr-FR" b="1" dirty="0">
                <a:latin typeface="Times New Roman" panose="02020603050405020304" pitchFamily="18" charset="0"/>
                <a:cs typeface="Times New Roman" panose="02020603050405020304" pitchFamily="18" charset="0"/>
              </a:rPr>
              <a:t>Un million de dinars (1 000 000,00 DA) pour le bâtis .</a:t>
            </a:r>
          </a:p>
          <a:p>
            <a:pPr marL="630238" lvl="1" indent="-173038">
              <a:lnSpc>
                <a:spcPct val="150000"/>
              </a:lnSpc>
              <a:buClr>
                <a:srgbClr val="009A46"/>
              </a:buClr>
              <a:buFont typeface="Arial" pitchFamily="34" charset="0"/>
              <a:buChar char="•"/>
            </a:pPr>
            <a:r>
              <a:rPr lang="fr-FR" b="1" dirty="0">
                <a:latin typeface="Times New Roman" panose="02020603050405020304" pitchFamily="18" charset="0"/>
                <a:cs typeface="Times New Roman" panose="02020603050405020304" pitchFamily="18" charset="0"/>
              </a:rPr>
              <a:t>Cinq cents milles dinars (500 000.00 DA) pour le matériel d’exploitation.</a:t>
            </a:r>
          </a:p>
          <a:p>
            <a:pPr marL="630238" lvl="1" indent="-173038">
              <a:lnSpc>
                <a:spcPct val="150000"/>
              </a:lnSpc>
              <a:buClr>
                <a:srgbClr val="009A46"/>
              </a:buClr>
            </a:pPr>
            <a:r>
              <a:rPr lang="fr-FR" b="1" dirty="0">
                <a:latin typeface="Times New Roman" panose="02020603050405020304" pitchFamily="18" charset="0"/>
                <a:cs typeface="Times New Roman" panose="02020603050405020304" pitchFamily="18" charset="0"/>
              </a:rPr>
              <a:t>Exploitations d’élevage Bovin dont cheptel ne dépassent pas les cinq (5) têtes</a:t>
            </a:r>
          </a:p>
          <a:p>
            <a:pPr lvl="1"/>
            <a:r>
              <a:rPr lang="fr-FR" sz="1600" b="1" dirty="0">
                <a:latin typeface="Times New Roman" panose="02020603050405020304" pitchFamily="18" charset="0"/>
                <a:cs typeface="Times New Roman" panose="02020603050405020304" pitchFamily="18" charset="0"/>
              </a:rPr>
              <a:t> </a:t>
            </a:r>
          </a:p>
          <a:p>
            <a:pPr lvl="1"/>
            <a:endParaRPr lang="fr-FR" sz="1600" b="1" dirty="0">
              <a:latin typeface="Century Gothic" pitchFamily="34" charset="0"/>
            </a:endParaRPr>
          </a:p>
        </p:txBody>
      </p:sp>
      <p:sp>
        <p:nvSpPr>
          <p:cNvPr id="34" name="Chevron 33"/>
          <p:cNvSpPr/>
          <p:nvPr/>
        </p:nvSpPr>
        <p:spPr>
          <a:xfrm>
            <a:off x="539552" y="3140968"/>
            <a:ext cx="216024" cy="216024"/>
          </a:xfrm>
          <a:prstGeom prst="chevron">
            <a:avLst/>
          </a:prstGeom>
          <a:solidFill>
            <a:srgbClr val="009A46"/>
          </a:solidFill>
          <a:ln>
            <a:solidFill>
              <a:srgbClr val="009A4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35" name="Chevron 34"/>
          <p:cNvSpPr/>
          <p:nvPr/>
        </p:nvSpPr>
        <p:spPr>
          <a:xfrm>
            <a:off x="539552" y="3645024"/>
            <a:ext cx="216024" cy="216024"/>
          </a:xfrm>
          <a:prstGeom prst="chevron">
            <a:avLst/>
          </a:prstGeom>
          <a:solidFill>
            <a:srgbClr val="009A46"/>
          </a:solidFill>
          <a:ln>
            <a:solidFill>
              <a:srgbClr val="009A4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sp>
        <p:nvSpPr>
          <p:cNvPr id="39" name="Chevron 38"/>
          <p:cNvSpPr/>
          <p:nvPr/>
        </p:nvSpPr>
        <p:spPr>
          <a:xfrm>
            <a:off x="539552" y="4869160"/>
            <a:ext cx="216024" cy="216024"/>
          </a:xfrm>
          <a:prstGeom prst="chevron">
            <a:avLst/>
          </a:prstGeom>
          <a:solidFill>
            <a:srgbClr val="009A46"/>
          </a:solidFill>
          <a:ln>
            <a:solidFill>
              <a:srgbClr val="009A4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solidFill>
                <a:schemeClr val="tx1"/>
              </a:solidFill>
            </a:endParaRPr>
          </a:p>
        </p:txBody>
      </p:sp>
      <p:pic>
        <p:nvPicPr>
          <p:cNvPr id="9" name="Picture 11" descr="CNMA3"/>
          <p:cNvPicPr>
            <a:picLocks noChangeAspect="1" noChangeArrowheads="1"/>
          </p:cNvPicPr>
          <p:nvPr/>
        </p:nvPicPr>
        <p:blipFill>
          <a:blip r:embed="rId3" cstate="print">
            <a:lum bright="10000" contrast="10000"/>
          </a:blip>
          <a:srcRect/>
          <a:stretch>
            <a:fillRect/>
          </a:stretch>
        </p:blipFill>
        <p:spPr bwMode="auto">
          <a:xfrm>
            <a:off x="214282" y="357166"/>
            <a:ext cx="2143140" cy="1643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2" descr="C:\Documents and Settings\Administrateur\Mes documents\AnciensMesDocument\Mes images\photos bovin\vache-sauvain.jpg"/>
          <p:cNvPicPr>
            <a:picLocks noChangeAspect="1" noChangeArrowheads="1"/>
          </p:cNvPicPr>
          <p:nvPr/>
        </p:nvPicPr>
        <p:blipFill>
          <a:blip r:embed="rId4" cstate="print"/>
          <a:srcRect/>
          <a:stretch>
            <a:fillRect/>
          </a:stretch>
        </p:blipFill>
        <p:spPr bwMode="auto">
          <a:xfrm>
            <a:off x="3000364" y="142852"/>
            <a:ext cx="2857520" cy="19288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7" descr="IMG18"/>
          <p:cNvPicPr>
            <a:picLocks noChangeAspect="1" noChangeArrowheads="1"/>
          </p:cNvPicPr>
          <p:nvPr/>
        </p:nvPicPr>
        <p:blipFill>
          <a:blip r:embed="rId5" cstate="print">
            <a:lum bright="6000" contrast="6000"/>
          </a:blip>
          <a:srcRect/>
          <a:stretch>
            <a:fillRect/>
          </a:stretch>
        </p:blipFill>
        <p:spPr bwMode="auto">
          <a:xfrm>
            <a:off x="6429388" y="214290"/>
            <a:ext cx="1931018"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 3" descr="Logo cnma.jpg"/>
          <p:cNvPicPr>
            <a:picLocks noChangeAspect="1"/>
          </p:cNvPicPr>
          <p:nvPr/>
        </p:nvPicPr>
        <p:blipFill>
          <a:blip r:embed="rId6" cstate="print"/>
          <a:srcRect/>
          <a:stretch>
            <a:fillRect/>
          </a:stretch>
        </p:blipFill>
        <p:spPr bwMode="auto">
          <a:xfrm>
            <a:off x="0" y="6237312"/>
            <a:ext cx="500063" cy="473075"/>
          </a:xfrm>
          <a:prstGeom prst="rect">
            <a:avLst/>
          </a:prstGeom>
          <a:noFill/>
          <a:ln w="9525">
            <a:noFill/>
            <a:miter lim="800000"/>
            <a:headEnd/>
            <a:tailEnd/>
          </a:ln>
        </p:spPr>
      </p:pic>
      <p:cxnSp>
        <p:nvCxnSpPr>
          <p:cNvPr id="16" name="Connecteur droit 15"/>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71516" y="2227115"/>
            <a:ext cx="8136904" cy="3477875"/>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S’inspirer du mécanisme de </a:t>
            </a:r>
            <a:r>
              <a:rPr lang="fr-FR" sz="2000" b="1" dirty="0">
                <a:solidFill>
                  <a:schemeClr val="accent6">
                    <a:lumMod val="50000"/>
                  </a:schemeClr>
                </a:solidFill>
                <a:latin typeface="Times New Roman" panose="02020603050405020304" pitchFamily="18" charset="0"/>
                <a:cs typeface="Times New Roman" panose="02020603050405020304" pitchFamily="18" charset="0"/>
              </a:rPr>
              <a:t>l’informel</a:t>
            </a:r>
            <a:r>
              <a:rPr lang="fr-FR" sz="2000" dirty="0">
                <a:solidFill>
                  <a:schemeClr val="accent6">
                    <a:lumMod val="50000"/>
                  </a:schemeClr>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Cibler la frange de population rurale qui active en grande partie dans le secteur économique de l’informel (associations à caractère social et caritatif, syndicats,…).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Identifier des </a:t>
            </a:r>
            <a:r>
              <a:rPr lang="fr-FR" sz="2000" b="1" dirty="0">
                <a:solidFill>
                  <a:schemeClr val="accent6">
                    <a:lumMod val="50000"/>
                  </a:schemeClr>
                </a:solidFill>
                <a:latin typeface="Times New Roman" panose="02020603050405020304" pitchFamily="18" charset="0"/>
                <a:cs typeface="Times New Roman" panose="02020603050405020304" pitchFamily="18" charset="0"/>
              </a:rPr>
              <a:t>institutions intermédiaires de distribution </a:t>
            </a:r>
            <a:r>
              <a:rPr lang="fr-FR" sz="2000" dirty="0">
                <a:latin typeface="Times New Roman" panose="02020603050405020304" pitchFamily="18" charset="0"/>
                <a:cs typeface="Times New Roman" panose="02020603050405020304" pitchFamily="18" charset="0"/>
              </a:rPr>
              <a:t>du produit (facilitateurs, associations, coopératives, groupements,….).</a:t>
            </a:r>
          </a:p>
          <a:p>
            <a:pPr algn="just"/>
            <a:endParaRPr lang="fr-FR" sz="2000" dirty="0">
              <a:latin typeface="Times New Roman" panose="02020603050405020304" pitchFamily="18" charset="0"/>
              <a:cs typeface="Times New Roman" panose="02020603050405020304" pitchFamily="18" charset="0"/>
            </a:endParaRPr>
          </a:p>
          <a:p>
            <a:pPr lvl="0" algn="just"/>
            <a:r>
              <a:rPr lang="fr-FR" sz="2000" dirty="0">
                <a:latin typeface="Times New Roman" panose="02020603050405020304" pitchFamily="18" charset="0"/>
                <a:cs typeface="Times New Roman" panose="02020603050405020304" pitchFamily="18" charset="0"/>
              </a:rPr>
              <a:t>Impliquer les différents </a:t>
            </a:r>
            <a:r>
              <a:rPr lang="fr-FR" sz="2000" b="1" dirty="0">
                <a:solidFill>
                  <a:schemeClr val="accent6">
                    <a:lumMod val="50000"/>
                  </a:schemeClr>
                </a:solidFill>
                <a:latin typeface="Times New Roman" panose="02020603050405020304" pitchFamily="18" charset="0"/>
                <a:cs typeface="Times New Roman" panose="02020603050405020304" pitchFamily="18" charset="0"/>
              </a:rPr>
              <a:t>acteurs du secteur </a:t>
            </a:r>
            <a:r>
              <a:rPr lang="fr-FR" sz="2000" dirty="0">
                <a:latin typeface="Times New Roman" panose="02020603050405020304" pitchFamily="18" charset="0"/>
                <a:cs typeface="Times New Roman" panose="02020603050405020304" pitchFamily="18" charset="0"/>
              </a:rPr>
              <a:t>de l’agriculture et des forêts (services agricoles, Chambres d’agricultures, Conservations des forêts, et autres ) à sensibiliser les populations rurales sur l’utilité de la micro assurance.</a:t>
            </a:r>
            <a:endParaRPr lang="fr-FR" sz="2400" dirty="0">
              <a:latin typeface="Arial" pitchFamily="34" charset="0"/>
              <a:cs typeface="Arial" pitchFamily="34" charset="0"/>
            </a:endParaRPr>
          </a:p>
        </p:txBody>
      </p:sp>
      <p:sp>
        <p:nvSpPr>
          <p:cNvPr id="3" name="Flèche droite 2"/>
          <p:cNvSpPr/>
          <p:nvPr/>
        </p:nvSpPr>
        <p:spPr>
          <a:xfrm>
            <a:off x="122810" y="2371130"/>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4" name="Flèche droite 3"/>
          <p:cNvSpPr/>
          <p:nvPr/>
        </p:nvSpPr>
        <p:spPr>
          <a:xfrm>
            <a:off x="122810" y="4486870"/>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5" name="Flèche droite 4"/>
          <p:cNvSpPr/>
          <p:nvPr/>
        </p:nvSpPr>
        <p:spPr>
          <a:xfrm>
            <a:off x="140374" y="3587138"/>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pic>
        <p:nvPicPr>
          <p:cNvPr id="7"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cxnSp>
        <p:nvCxnSpPr>
          <p:cNvPr id="8" name="Connecteur droit 7"/>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66BCCB5-5E8A-B591-C542-0FD48B066C8B}"/>
              </a:ext>
            </a:extLst>
          </p:cNvPr>
          <p:cNvSpPr txBox="1"/>
          <p:nvPr/>
        </p:nvSpPr>
        <p:spPr>
          <a:xfrm>
            <a:off x="0" y="1587473"/>
            <a:ext cx="4918998" cy="430887"/>
          </a:xfrm>
          <a:prstGeom prst="rect">
            <a:avLst/>
          </a:prstGeom>
          <a:noFill/>
        </p:spPr>
        <p:txBody>
          <a:bodyPr wrap="square">
            <a:spAutoFit/>
          </a:bodyPr>
          <a:lstStyle/>
          <a:p>
            <a:r>
              <a:rPr lang="fr-FR" sz="2200" b="1" dirty="0">
                <a:solidFill>
                  <a:schemeClr val="tx2"/>
                </a:solidFill>
                <a:latin typeface="Times New Roman" panose="02020603050405020304" pitchFamily="18" charset="0"/>
                <a:cs typeface="Times New Roman" panose="02020603050405020304" pitchFamily="18" charset="0"/>
              </a:rPr>
              <a:t>1- Marché &amp; secteur informel Algérien</a:t>
            </a:r>
            <a:endParaRPr lang="fr-FR" sz="2200" dirty="0">
              <a:solidFill>
                <a:schemeClr val="tx2"/>
              </a:solidFill>
            </a:endParaRPr>
          </a:p>
        </p:txBody>
      </p:sp>
      <p:sp>
        <p:nvSpPr>
          <p:cNvPr id="11" name="ZoneTexte 10">
            <a:extLst>
              <a:ext uri="{FF2B5EF4-FFF2-40B4-BE49-F238E27FC236}">
                <a16:creationId xmlns:a16="http://schemas.microsoft.com/office/drawing/2014/main" id="{F2D02E09-E902-DDEF-3BEF-94DE2269649B}"/>
              </a:ext>
            </a:extLst>
          </p:cNvPr>
          <p:cNvSpPr txBox="1"/>
          <p:nvPr/>
        </p:nvSpPr>
        <p:spPr>
          <a:xfrm>
            <a:off x="-108520" y="147613"/>
            <a:ext cx="9116940" cy="1231106"/>
          </a:xfrm>
          <a:prstGeom prst="rect">
            <a:avLst/>
          </a:prstGeom>
          <a:noFill/>
        </p:spPr>
        <p:txBody>
          <a:bodyPr wrap="square">
            <a:spAutoFit/>
          </a:bodyPr>
          <a:lstStyle/>
          <a:p>
            <a:pPr algn="ctr"/>
            <a:r>
              <a:rPr lang="fr-FR" sz="2800" b="1" dirty="0">
                <a:solidFill>
                  <a:srgbClr val="008000"/>
                </a:solidFill>
                <a:latin typeface="Times New Roman" panose="02020603050405020304" pitchFamily="18" charset="0"/>
                <a:cs typeface="Times New Roman" panose="02020603050405020304" pitchFamily="18" charset="0"/>
              </a:rPr>
              <a:t>Recommandations pour le développement de </a:t>
            </a:r>
          </a:p>
          <a:p>
            <a:pPr algn="ctr"/>
            <a:r>
              <a:rPr lang="fr-FR" sz="2800" b="1" dirty="0">
                <a:solidFill>
                  <a:srgbClr val="008000"/>
                </a:solidFill>
                <a:latin typeface="Times New Roman" panose="02020603050405020304" pitchFamily="18" charset="0"/>
                <a:cs typeface="Times New Roman" panose="02020603050405020304" pitchFamily="18" charset="0"/>
              </a:rPr>
              <a:t>la Micro Assurance en Algérie</a:t>
            </a:r>
          </a:p>
          <a:p>
            <a:pPr algn="ctr"/>
            <a:r>
              <a:rPr lang="fr-FR" b="1" dirty="0">
                <a:solidFill>
                  <a:srgbClr val="119F11"/>
                </a:solidFill>
                <a:latin typeface="Times New Roman" panose="02020603050405020304" pitchFamily="18" charset="0"/>
                <a:cs typeface="Times New Roman" panose="02020603050405020304" pitchFamily="18" charset="0"/>
              </a:rPr>
              <a:t>Marché &amp; secteur informel Algérien/</a:t>
            </a:r>
            <a:r>
              <a:rPr lang="fr-FR" b="1" dirty="0">
                <a:solidFill>
                  <a:srgbClr val="119F11"/>
                </a:solidFill>
              </a:rPr>
              <a:t>Adaptation du corpus juridique : légale et réglementaire</a:t>
            </a:r>
            <a:endParaRPr kumimoji="0" lang="fr-FR" sz="2800" b="0" i="0" u="none" strike="noStrike" cap="none" normalizeH="0" baseline="0" dirty="0">
              <a:ln>
                <a:noFill/>
              </a:ln>
              <a:solidFill>
                <a:srgbClr val="119F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9197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36260" y="987137"/>
            <a:ext cx="8136904" cy="3908762"/>
          </a:xfrm>
          <a:prstGeom prst="rect">
            <a:avLst/>
          </a:prstGeom>
        </p:spPr>
        <p:txBody>
          <a:bodyPr wrap="square">
            <a:spAutoFit/>
          </a:bodyPr>
          <a:lstStyle/>
          <a:p>
            <a:pPr algn="just"/>
            <a:r>
              <a:rPr lang="fr-FR" sz="2000" dirty="0">
                <a:solidFill>
                  <a:schemeClr val="tx2">
                    <a:lumMod val="50000"/>
                  </a:schemeClr>
                </a:solidFill>
                <a:latin typeface="Times New Roman" panose="02020603050405020304" pitchFamily="18" charset="0"/>
                <a:cs typeface="Times New Roman" panose="02020603050405020304" pitchFamily="18" charset="0"/>
              </a:rPr>
              <a:t>Proposer des </a:t>
            </a:r>
            <a:r>
              <a:rPr lang="fr-FR" sz="2000" dirty="0">
                <a:solidFill>
                  <a:srgbClr val="0000FF"/>
                </a:solidFill>
                <a:latin typeface="Times New Roman" panose="02020603050405020304" pitchFamily="18" charset="0"/>
                <a:cs typeface="Times New Roman" panose="02020603050405020304" pitchFamily="18" charset="0"/>
              </a:rPr>
              <a:t>produits</a:t>
            </a:r>
            <a:r>
              <a:rPr lang="fr-FR" sz="2000" dirty="0">
                <a:solidFill>
                  <a:schemeClr val="tx2">
                    <a:lumMod val="50000"/>
                  </a:schemeClr>
                </a:solidFill>
                <a:latin typeface="Times New Roman" panose="02020603050405020304" pitchFamily="18" charset="0"/>
                <a:cs typeface="Times New Roman" panose="02020603050405020304" pitchFamily="18" charset="0"/>
              </a:rPr>
              <a:t> et de </a:t>
            </a:r>
            <a:r>
              <a:rPr lang="fr-FR" sz="2000" dirty="0">
                <a:solidFill>
                  <a:srgbClr val="0000FF"/>
                </a:solidFill>
                <a:latin typeface="Times New Roman" panose="02020603050405020304" pitchFamily="18" charset="0"/>
                <a:cs typeface="Times New Roman" panose="02020603050405020304" pitchFamily="18" charset="0"/>
              </a:rPr>
              <a:t>garanties</a:t>
            </a:r>
            <a:r>
              <a:rPr lang="fr-FR" sz="2000" dirty="0">
                <a:solidFill>
                  <a:schemeClr val="tx2">
                    <a:lumMod val="50000"/>
                  </a:schemeClr>
                </a:solidFill>
                <a:latin typeface="Times New Roman" panose="02020603050405020304" pitchFamily="18" charset="0"/>
                <a:cs typeface="Times New Roman" panose="02020603050405020304" pitchFamily="18" charset="0"/>
              </a:rPr>
              <a:t> simples </a:t>
            </a:r>
            <a:r>
              <a:rPr lang="fr-FR" sz="2000" dirty="0">
                <a:solidFill>
                  <a:srgbClr val="7030A0"/>
                </a:solidFill>
                <a:latin typeface="Times New Roman" panose="02020603050405020304" pitchFamily="18" charset="0"/>
                <a:cs typeface="Times New Roman" panose="02020603050405020304" pitchFamily="18" charset="0"/>
              </a:rPr>
              <a:t>packagés</a:t>
            </a:r>
            <a:r>
              <a:rPr lang="fr-FR" sz="2000" dirty="0">
                <a:latin typeface="Times New Roman" panose="02020603050405020304" pitchFamily="18" charset="0"/>
                <a:cs typeface="Times New Roman" panose="02020603050405020304" pitchFamily="18" charset="0"/>
              </a:rPr>
              <a:t> </a:t>
            </a:r>
            <a:r>
              <a:rPr lang="fr-FR" sz="2000" dirty="0">
                <a:solidFill>
                  <a:schemeClr val="tx2">
                    <a:lumMod val="50000"/>
                  </a:schemeClr>
                </a:solidFill>
                <a:latin typeface="Times New Roman" panose="02020603050405020304" pitchFamily="18" charset="0"/>
                <a:cs typeface="Times New Roman" panose="02020603050405020304" pitchFamily="18" charset="0"/>
              </a:rPr>
              <a:t>répondant à la demande des familles rurales (assurance agricole, assurance indicielle, assurance santé, …):</a:t>
            </a:r>
          </a:p>
          <a:p>
            <a:pPr algn="just"/>
            <a:endParaRPr lang="fr-FR" sz="12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Créer une catégorie de produits de micro assurance présentant un risque inférieur et permettant au régulateur d’adapter les obligations réglementaires prudentielles , pour faciliter une souscription et une distribution à moindre coût.</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Institutionnaliser des mesures incitatives, notamment fiscales, en direction des produits de micro assurance. </a:t>
            </a:r>
          </a:p>
          <a:p>
            <a:pPr algn="just"/>
            <a:endParaRPr lang="fr-FR" sz="1200" dirty="0">
              <a:latin typeface="Times New Roman" panose="02020603050405020304" pitchFamily="18" charset="0"/>
              <a:cs typeface="Times New Roman" panose="02020603050405020304" pitchFamily="18" charset="0"/>
            </a:endParaRPr>
          </a:p>
          <a:p>
            <a:pPr algn="just"/>
            <a:endParaRPr lang="fr-FR" sz="2400" dirty="0">
              <a:latin typeface="Arial" pitchFamily="34" charset="0"/>
              <a:cs typeface="Arial" pitchFamily="34" charset="0"/>
            </a:endParaRPr>
          </a:p>
        </p:txBody>
      </p:sp>
      <p:sp>
        <p:nvSpPr>
          <p:cNvPr id="3" name="Flèche droite 2"/>
          <p:cNvSpPr/>
          <p:nvPr/>
        </p:nvSpPr>
        <p:spPr>
          <a:xfrm>
            <a:off x="139742" y="1103757"/>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4" name="Flèche droite 3"/>
          <p:cNvSpPr/>
          <p:nvPr/>
        </p:nvSpPr>
        <p:spPr>
          <a:xfrm>
            <a:off x="188188" y="3731372"/>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5" name="Flèche droite 4"/>
          <p:cNvSpPr/>
          <p:nvPr/>
        </p:nvSpPr>
        <p:spPr>
          <a:xfrm>
            <a:off x="145534" y="2268192"/>
            <a:ext cx="648072"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pic>
        <p:nvPicPr>
          <p:cNvPr id="7" name="Image 3" descr="Logo cnma.jpg"/>
          <p:cNvPicPr>
            <a:picLocks noChangeAspect="1"/>
          </p:cNvPicPr>
          <p:nvPr/>
        </p:nvPicPr>
        <p:blipFill>
          <a:blip r:embed="rId2" cstate="print"/>
          <a:srcRect/>
          <a:stretch>
            <a:fillRect/>
          </a:stretch>
        </p:blipFill>
        <p:spPr bwMode="auto">
          <a:xfrm>
            <a:off x="0" y="6237312"/>
            <a:ext cx="500063" cy="473075"/>
          </a:xfrm>
          <a:prstGeom prst="rect">
            <a:avLst/>
          </a:prstGeom>
          <a:noFill/>
          <a:ln w="9525">
            <a:noFill/>
            <a:miter lim="800000"/>
            <a:headEnd/>
            <a:tailEnd/>
          </a:ln>
        </p:spPr>
      </p:pic>
      <p:cxnSp>
        <p:nvCxnSpPr>
          <p:cNvPr id="8" name="Connecteur droit 7"/>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4777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27584" y="555491"/>
            <a:ext cx="71287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fr-FR" sz="1400" b="1" u="sng" dirty="0">
              <a:latin typeface="Cambria" pitchFamily="18"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400" b="1" i="0" u="sng"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459432"/>
            <a:ext cx="9144000" cy="6155531"/>
          </a:xfrm>
          <a:prstGeom prst="rect">
            <a:avLst/>
          </a:prstGeom>
          <a:solidFill>
            <a:schemeClr val="bg1"/>
          </a:solidFill>
        </p:spPr>
        <p:txBody>
          <a:bodyPr wrap="square">
            <a:spAutoFit/>
          </a:bodyPr>
          <a:lstStyle/>
          <a:p>
            <a:pPr algn="ctr"/>
            <a:endParaRPr lang="fr-FR" sz="2800" dirty="0"/>
          </a:p>
          <a:p>
            <a:pPr algn="ctr"/>
            <a:endParaRPr lang="fr-FR" sz="2800" dirty="0"/>
          </a:p>
          <a:p>
            <a:endParaRPr lang="fr-FR" sz="2800" b="1" dirty="0">
              <a:solidFill>
                <a:srgbClr val="C00000"/>
              </a:solidFill>
            </a:endParaRPr>
          </a:p>
          <a:p>
            <a:endParaRPr lang="fr-FR" sz="2800" dirty="0">
              <a:solidFill>
                <a:schemeClr val="accent5">
                  <a:lumMod val="75000"/>
                </a:schemeClr>
              </a:solidFill>
              <a:latin typeface="Arial" pitchFamily="34" charset="0"/>
              <a:cs typeface="Arial" pitchFamily="34" charset="0"/>
            </a:endParaRPr>
          </a:p>
          <a:p>
            <a:endParaRPr lang="fr-FR" sz="2800" dirty="0">
              <a:solidFill>
                <a:schemeClr val="accent5">
                  <a:lumMod val="75000"/>
                </a:schemeClr>
              </a:solidFill>
              <a:latin typeface="Arial" pitchFamily="34" charset="0"/>
              <a:cs typeface="Arial" pitchFamily="34" charset="0"/>
            </a:endParaRPr>
          </a:p>
          <a:p>
            <a:endParaRPr lang="fr-FR" sz="2800" dirty="0"/>
          </a:p>
          <a:p>
            <a:endParaRPr lang="fr-FR" sz="3200" dirty="0"/>
          </a:p>
          <a:p>
            <a:r>
              <a:rPr lang="fr-FR" sz="3200" dirty="0"/>
              <a:t> </a:t>
            </a:r>
          </a:p>
          <a:p>
            <a:endParaRPr lang="fr-FR" sz="3200" dirty="0"/>
          </a:p>
          <a:p>
            <a:pPr algn="ctr"/>
            <a:endParaRPr lang="fr-FR" sz="2800" dirty="0">
              <a:latin typeface="Arial" pitchFamily="34" charset="0"/>
              <a:cs typeface="Arial" pitchFamily="34" charset="0"/>
            </a:endParaRPr>
          </a:p>
          <a:p>
            <a:pPr algn="ctr"/>
            <a:endParaRPr lang="fr-FR" sz="2800" dirty="0">
              <a:latin typeface="Arial" pitchFamily="34" charset="0"/>
              <a:cs typeface="Arial" pitchFamily="34" charset="0"/>
            </a:endParaRPr>
          </a:p>
          <a:p>
            <a:pPr algn="ctr"/>
            <a:endParaRPr lang="fr-FR" sz="2800" b="1" dirty="0"/>
          </a:p>
          <a:p>
            <a:pPr algn="ctr"/>
            <a:endParaRPr lang="fr-FR" sz="2800" b="1" dirty="0"/>
          </a:p>
          <a:p>
            <a:pPr algn="ctr"/>
            <a:r>
              <a:rPr lang="fr-FR" b="1" dirty="0"/>
              <a:t> </a:t>
            </a:r>
          </a:p>
        </p:txBody>
      </p:sp>
      <p:sp>
        <p:nvSpPr>
          <p:cNvPr id="13" name="Rectangle 12"/>
          <p:cNvSpPr/>
          <p:nvPr/>
        </p:nvSpPr>
        <p:spPr>
          <a:xfrm>
            <a:off x="0" y="764705"/>
            <a:ext cx="9144000" cy="6986528"/>
          </a:xfrm>
          <a:prstGeom prst="rect">
            <a:avLst/>
          </a:prstGeom>
        </p:spPr>
        <p:txBody>
          <a:bodyPr wrap="square">
            <a:spAutoFit/>
          </a:bodyPr>
          <a:lstStyle/>
          <a:p>
            <a:pPr algn="ctr"/>
            <a:endParaRPr lang="fr-FR" sz="2800" dirty="0">
              <a:latin typeface="Arial" pitchFamily="34" charset="0"/>
              <a:cs typeface="Arial" pitchFamily="34" charset="0"/>
            </a:endParaRPr>
          </a:p>
          <a:p>
            <a:endParaRPr lang="fr-FR" sz="2800" dirty="0">
              <a:latin typeface="Arial" pitchFamily="34" charset="0"/>
              <a:cs typeface="Arial" pitchFamily="34" charset="0"/>
            </a:endParaRPr>
          </a:p>
          <a:p>
            <a:endParaRPr lang="fr-FR" sz="2800" dirty="0">
              <a:latin typeface="Arial" pitchFamily="34" charset="0"/>
              <a:cs typeface="Arial" pitchFamily="34" charset="0"/>
            </a:endParaRPr>
          </a:p>
          <a:p>
            <a:r>
              <a:rPr lang="fr-FR" sz="2800" dirty="0">
                <a:latin typeface="Arial" pitchFamily="34" charset="0"/>
                <a:cs typeface="Arial" pitchFamily="34" charset="0"/>
              </a:rPr>
              <a:t> </a:t>
            </a:r>
          </a:p>
          <a:p>
            <a:pPr algn="ctr"/>
            <a:endParaRPr lang="fr-FR" sz="2800"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a:p>
            <a:pPr algn="ctr"/>
            <a:endParaRPr lang="fr-FR" sz="2800" b="1" dirty="0"/>
          </a:p>
        </p:txBody>
      </p:sp>
      <p:sp>
        <p:nvSpPr>
          <p:cNvPr id="12" name="ZoneTexte 11"/>
          <p:cNvSpPr txBox="1"/>
          <p:nvPr/>
        </p:nvSpPr>
        <p:spPr>
          <a:xfrm>
            <a:off x="250031" y="147613"/>
            <a:ext cx="8712968" cy="6186309"/>
          </a:xfrm>
          <a:prstGeom prst="rect">
            <a:avLst/>
          </a:prstGeom>
          <a:solidFill>
            <a:schemeClr val="bg1"/>
          </a:solidFill>
          <a:ln>
            <a:solidFill>
              <a:srgbClr val="119F11"/>
            </a:solidFill>
          </a:ln>
        </p:spPr>
        <p:style>
          <a:lnRef idx="1">
            <a:schemeClr val="dk1"/>
          </a:lnRef>
          <a:fillRef idx="2">
            <a:schemeClr val="dk1"/>
          </a:fillRef>
          <a:effectRef idx="1">
            <a:schemeClr val="dk1"/>
          </a:effectRef>
          <a:fontRef idx="minor">
            <a:schemeClr val="dk1"/>
          </a:fontRef>
        </p:style>
        <p:txBody>
          <a:bodyPr wrap="square" rtlCol="0">
            <a:spAutoFit/>
          </a:bodyPr>
          <a:lstStyle/>
          <a:p>
            <a:r>
              <a:rPr lang="fr-FR" sz="2200" b="1" dirty="0">
                <a:solidFill>
                  <a:schemeClr val="tx2"/>
                </a:solidFill>
              </a:rPr>
              <a:t>2- Adaptation du corpus juridique : légale et réglementaire</a:t>
            </a:r>
          </a:p>
          <a:p>
            <a:endParaRPr lang="fr-FR" sz="1200" dirty="0"/>
          </a:p>
          <a:p>
            <a:pPr marL="342900" indent="-342900" algn="just">
              <a:buFont typeface="Wingdings" panose="05000000000000000000" pitchFamily="2" charset="2"/>
              <a:buChar char="Ø"/>
            </a:pPr>
            <a:r>
              <a:rPr lang="fr-FR" sz="2000" dirty="0">
                <a:solidFill>
                  <a:schemeClr val="tx1"/>
                </a:solidFill>
                <a:latin typeface="Times New Roman" panose="02020603050405020304" pitchFamily="18" charset="0"/>
                <a:cs typeface="Times New Roman" panose="02020603050405020304" pitchFamily="18" charset="0"/>
              </a:rPr>
              <a:t>Adaptation de la réglementation actuelle pour les secteurs de l’assurance et de la protection sociale en vue de l’implémentation de la micro assurance en Algérie.</a:t>
            </a:r>
          </a:p>
          <a:p>
            <a:pPr marL="342900" indent="-342900" algn="just">
              <a:buFont typeface="Wingdings" panose="05000000000000000000" pitchFamily="2" charset="2"/>
              <a:buChar char="Ø"/>
            </a:pPr>
            <a:endParaRPr lang="fr-FR" sz="1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Encourager la création de sociétés mutuelles d’assurances pour diffuser la micro assurance auprès des éventuels nouveaux acteurs sur le marché</a:t>
            </a:r>
            <a:r>
              <a:rPr lang="fr-FR" sz="2000" dirty="0">
                <a:solidFill>
                  <a:schemeClr val="tx1"/>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endParaRPr lang="fr-FR" sz="1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Mettre en place des dispositifs réglementaires favorables au développement de nouveaux canaux de distribution alternatifs de proximité moins coûteux en micro assurance (vendeurs indépendants, clubs de vendeurs en assurances, associations et autres organisations structurées). </a:t>
            </a:r>
          </a:p>
          <a:p>
            <a:pPr marL="342900" indent="-342900" algn="just">
              <a:buFont typeface="Wingdings" panose="05000000000000000000" pitchFamily="2" charset="2"/>
              <a:buChar char="Ø"/>
            </a:pPr>
            <a:endParaRPr lang="fr-FR" sz="1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Etendre les prérogatives de la commission de supervision des assurances, organe régulateur des assurances , au secteur de la micro assurance.</a:t>
            </a:r>
          </a:p>
          <a:p>
            <a:pPr marL="342900" indent="-342900" algn="just">
              <a:buFont typeface="Wingdings" panose="05000000000000000000" pitchFamily="2" charset="2"/>
              <a:buChar char="Ø"/>
            </a:pPr>
            <a:endParaRPr lang="fr-FR" sz="1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Elargir le rôle de l’union des Assurances et réassurances (UAR).</a:t>
            </a:r>
          </a:p>
          <a:p>
            <a:pPr marL="342900" indent="-342900" algn="just">
              <a:buFont typeface="Wingdings" panose="05000000000000000000" pitchFamily="2" charset="2"/>
              <a:buChar char="Ø"/>
            </a:pPr>
            <a:endParaRPr lang="fr-FR" sz="1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Rechercher une compétence accrue des intermédiaires et distributeurs de micro assurance.</a:t>
            </a:r>
          </a:p>
          <a:p>
            <a:pPr marL="342900" indent="-342900" algn="just">
              <a:buFont typeface="Wingdings" panose="05000000000000000000" pitchFamily="2" charset="2"/>
              <a:buChar char="Ø"/>
            </a:pPr>
            <a:endParaRPr lang="fr-FR" sz="10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Encourager le soutien du gouvernement au réassureur national en vue du développement des mécanismes de réassurance. </a:t>
            </a:r>
            <a:endParaRPr lang="fr-FR" sz="20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0" name="Image 3" descr="Logo cnma.jpg"/>
          <p:cNvPicPr>
            <a:picLocks noChangeAspect="1"/>
          </p:cNvPicPr>
          <p:nvPr/>
        </p:nvPicPr>
        <p:blipFill>
          <a:blip r:embed="rId2" cstate="print"/>
          <a:srcRect/>
          <a:stretch>
            <a:fillRect/>
          </a:stretch>
        </p:blipFill>
        <p:spPr bwMode="auto">
          <a:xfrm>
            <a:off x="-1" y="6306598"/>
            <a:ext cx="500063" cy="473075"/>
          </a:xfrm>
          <a:prstGeom prst="rect">
            <a:avLst/>
          </a:prstGeom>
          <a:noFill/>
          <a:ln w="9525">
            <a:noFill/>
            <a:miter lim="800000"/>
            <a:headEnd/>
            <a:tailEnd/>
          </a:ln>
        </p:spPr>
      </p:pic>
      <p:cxnSp>
        <p:nvCxnSpPr>
          <p:cNvPr id="14" name="Connecteur droit 13"/>
          <p:cNvCxnSpPr/>
          <p:nvPr/>
        </p:nvCxnSpPr>
        <p:spPr>
          <a:xfrm>
            <a:off x="0" y="6334802"/>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762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43" descr="logo crma"/>
          <p:cNvPicPr>
            <a:picLocks noChangeAspect="1" noChangeArrowheads="1"/>
          </p:cNvPicPr>
          <p:nvPr/>
        </p:nvPicPr>
        <p:blipFill>
          <a:blip r:embed="rId3" cstate="print"/>
          <a:srcRect/>
          <a:stretch>
            <a:fillRect/>
          </a:stretch>
        </p:blipFill>
        <p:spPr bwMode="auto">
          <a:xfrm>
            <a:off x="3571868" y="1000108"/>
            <a:ext cx="2039948" cy="1857388"/>
          </a:xfrm>
          <a:prstGeom prst="ellipse">
            <a:avLst/>
          </a:prstGeom>
          <a:ln>
            <a:noFill/>
          </a:ln>
          <a:effectLst>
            <a:softEdge rad="112500"/>
          </a:effectLst>
        </p:spPr>
      </p:pic>
      <p:pic>
        <p:nvPicPr>
          <p:cNvPr id="31747" name="Picture 11" descr="F:\images\agriculture.jpg"/>
          <p:cNvPicPr>
            <a:picLocks noChangeAspect="1" noChangeArrowheads="1"/>
          </p:cNvPicPr>
          <p:nvPr/>
        </p:nvPicPr>
        <p:blipFill>
          <a:blip r:embed="rId3" cstate="print"/>
          <a:srcRect/>
          <a:stretch>
            <a:fillRect/>
          </a:stretch>
        </p:blipFill>
        <p:spPr bwMode="auto">
          <a:xfrm>
            <a:off x="0" y="0"/>
            <a:ext cx="4572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0" name="Text Box 9"/>
          <p:cNvSpPr txBox="1">
            <a:spLocks noChangeArrowheads="1"/>
          </p:cNvSpPr>
          <p:nvPr/>
        </p:nvSpPr>
        <p:spPr bwMode="auto">
          <a:xfrm>
            <a:off x="519113" y="149267"/>
            <a:ext cx="184634" cy="369283"/>
          </a:xfrm>
          <a:prstGeom prst="rect">
            <a:avLst/>
          </a:prstGeom>
          <a:noFill/>
          <a:ln w="9525">
            <a:noFill/>
            <a:miter lim="800000"/>
            <a:headEnd/>
            <a:tailEnd/>
          </a:ln>
        </p:spPr>
        <p:txBody>
          <a:bodyPr wrap="none" lIns="91392" tIns="45696" rIns="91392" bIns="45696">
            <a:spAutoFit/>
          </a:bodyPr>
          <a:lstStyle/>
          <a:p>
            <a:pPr rtl="1"/>
            <a:endParaRPr lang="en-US">
              <a:latin typeface="Garamond" pitchFamily="18" charset="0"/>
            </a:endParaRPr>
          </a:p>
        </p:txBody>
      </p:sp>
      <p:sp>
        <p:nvSpPr>
          <p:cNvPr id="45061" name="Text Box 24"/>
          <p:cNvSpPr txBox="1">
            <a:spLocks noChangeArrowheads="1"/>
          </p:cNvSpPr>
          <p:nvPr/>
        </p:nvSpPr>
        <p:spPr bwMode="auto">
          <a:xfrm>
            <a:off x="2608263" y="1865315"/>
            <a:ext cx="184634" cy="369283"/>
          </a:xfrm>
          <a:prstGeom prst="rect">
            <a:avLst/>
          </a:prstGeom>
          <a:noFill/>
          <a:ln w="9525">
            <a:noFill/>
            <a:miter lim="800000"/>
            <a:headEnd/>
            <a:tailEnd/>
          </a:ln>
        </p:spPr>
        <p:txBody>
          <a:bodyPr wrap="none" lIns="91392" tIns="45696" rIns="91392" bIns="45696">
            <a:spAutoFit/>
          </a:bodyPr>
          <a:lstStyle/>
          <a:p>
            <a:endParaRPr lang="en-US"/>
          </a:p>
        </p:txBody>
      </p:sp>
      <p:sp>
        <p:nvSpPr>
          <p:cNvPr id="14" name="Rectangle 13"/>
          <p:cNvSpPr/>
          <p:nvPr/>
        </p:nvSpPr>
        <p:spPr>
          <a:xfrm>
            <a:off x="4572023" y="4005085"/>
            <a:ext cx="3372403" cy="1477279"/>
          </a:xfrm>
          <a:prstGeom prst="rect">
            <a:avLst/>
          </a:prstGeom>
        </p:spPr>
        <p:txBody>
          <a:bodyPr lIns="91392" tIns="45696" rIns="91392" bIns="45696">
            <a:spAutoFit/>
          </a:bodyPr>
          <a:lstStyle/>
          <a:p>
            <a:pPr algn="ctr">
              <a:defRPr/>
            </a:pPr>
            <a:r>
              <a:rPr lang="ar-DZ" sz="7200" b="1" dirty="0">
                <a:solidFill>
                  <a:srgbClr val="008000"/>
                </a:solidFill>
                <a:effectLst>
                  <a:outerShdw blurRad="38100" dist="38100" dir="2700000" algn="tl">
                    <a:srgbClr val="000000">
                      <a:alpha val="43137"/>
                    </a:srgbClr>
                  </a:outerShdw>
                </a:effectLst>
                <a:latin typeface="Maiandra GD" pitchFamily="34" charset="0"/>
                <a:cs typeface="Arial" charset="0"/>
              </a:rPr>
              <a:t> </a:t>
            </a:r>
            <a:r>
              <a:rPr lang="fr-FR" b="1" dirty="0">
                <a:ln w="31550" cmpd="sng">
                  <a:solidFill>
                    <a:schemeClr val="tx1">
                      <a:lumMod val="75000"/>
                    </a:schemeClr>
                  </a:solidFill>
                  <a:prstDash val="solid"/>
                </a:ln>
                <a:solidFill>
                  <a:schemeClr val="accent5">
                    <a:lumMod val="50000"/>
                  </a:schemeClr>
                </a:solidFill>
                <a:effectLst>
                  <a:outerShdw blurRad="41275" dist="12700" dir="12000000" algn="tl" rotWithShape="0">
                    <a:srgbClr val="000000">
                      <a:alpha val="40000"/>
                    </a:srgbClr>
                  </a:outerShdw>
                </a:effectLst>
                <a:latin typeface="Arial" pitchFamily="34" charset="0"/>
                <a:cs typeface="Arial" pitchFamily="34" charset="0"/>
              </a:rPr>
              <a:t>MERCI DE VOTRE ATTENTION</a:t>
            </a:r>
          </a:p>
        </p:txBody>
      </p:sp>
      <p:pic>
        <p:nvPicPr>
          <p:cNvPr id="45067" name="Picture 2" descr="Algerie, drapeau algerien, Adhésif autocollant / sticker Algerie - 7 x 10 cm, Wikipédia : L'Algérie, nom de sa capitale (Alger) est un pays d'Afrique du Nord."/>
          <p:cNvPicPr>
            <a:picLocks noChangeAspect="1" noChangeArrowheads="1"/>
          </p:cNvPicPr>
          <p:nvPr/>
        </p:nvPicPr>
        <p:blipFill>
          <a:blip r:embed="rId4" cstate="print"/>
          <a:srcRect/>
          <a:stretch>
            <a:fillRect/>
          </a:stretch>
        </p:blipFill>
        <p:spPr bwMode="auto">
          <a:xfrm>
            <a:off x="8107386" y="40"/>
            <a:ext cx="1036637" cy="785813"/>
          </a:xfrm>
          <a:prstGeom prst="rect">
            <a:avLst/>
          </a:prstGeom>
          <a:noFill/>
          <a:ln w="9525">
            <a:noFill/>
            <a:miter lim="800000"/>
            <a:headEnd/>
            <a:tailEnd/>
          </a:ln>
        </p:spPr>
      </p:pic>
      <p:sp>
        <p:nvSpPr>
          <p:cNvPr id="28676" name="AutoShape 4" descr="Résultat de recherche d'images pour &quot;images plantule symbole&quot;"/>
          <p:cNvSpPr>
            <a:spLocks noChangeAspect="1" noChangeArrowheads="1"/>
          </p:cNvSpPr>
          <p:nvPr/>
        </p:nvSpPr>
        <p:spPr bwMode="auto">
          <a:xfrm>
            <a:off x="155576" y="-2773363"/>
            <a:ext cx="4848225"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8678" name="AutoShape 6" descr="Résultat de recherche d'images pour &quot;images plantule symbole&quot;"/>
          <p:cNvSpPr>
            <a:spLocks noChangeAspect="1" noChangeArrowheads="1"/>
          </p:cNvSpPr>
          <p:nvPr/>
        </p:nvSpPr>
        <p:spPr bwMode="auto">
          <a:xfrm>
            <a:off x="155576" y="-2773363"/>
            <a:ext cx="4848225"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Espace réservé du numéro de diapositive 12"/>
          <p:cNvSpPr>
            <a:spLocks noGrp="1"/>
          </p:cNvSpPr>
          <p:nvPr>
            <p:ph type="sldNum" sz="quarter" idx="12"/>
          </p:nvPr>
        </p:nvSpPr>
        <p:spPr>
          <a:xfrm>
            <a:off x="6553200" y="6356396"/>
            <a:ext cx="2133600" cy="365125"/>
          </a:xfrm>
        </p:spPr>
        <p:txBody>
          <a:bodyPr/>
          <a:lstStyle/>
          <a:p>
            <a:fld id="{64ACB9B3-20B7-4B22-8D8C-EB7A3B197278}" type="slidenum">
              <a:rPr lang="fr-FR" smtClean="0"/>
              <a:pPr/>
              <a:t>25</a:t>
            </a:fld>
            <a:endParaRPr lang="fr-FR" dirty="0"/>
          </a:p>
        </p:txBody>
      </p:sp>
      <p:pic>
        <p:nvPicPr>
          <p:cNvPr id="61444" name="Picture 4" descr="Culture de plantules images libres de droit, photos de Culture de plantules  | Depositphotos"/>
          <p:cNvPicPr>
            <a:picLocks noChangeAspect="1" noChangeArrowheads="1"/>
          </p:cNvPicPr>
          <p:nvPr/>
        </p:nvPicPr>
        <p:blipFill>
          <a:blip r:embed="rId5"/>
          <a:srcRect/>
          <a:stretch>
            <a:fillRect/>
          </a:stretch>
        </p:blipFill>
        <p:spPr bwMode="auto">
          <a:xfrm>
            <a:off x="1" y="0"/>
            <a:ext cx="4214810" cy="6858000"/>
          </a:xfrm>
          <a:prstGeom prst="rect">
            <a:avLst/>
          </a:prstGeom>
          <a:noFill/>
        </p:spPr>
      </p:pic>
      <p:pic>
        <p:nvPicPr>
          <p:cNvPr id="45065" name="Picture 5"/>
          <p:cNvPicPr>
            <a:picLocks noChangeAspect="1" noChangeArrowheads="1"/>
          </p:cNvPicPr>
          <p:nvPr/>
        </p:nvPicPr>
        <p:blipFill>
          <a:blip r:embed="rId6" cstate="print"/>
          <a:srcRect/>
          <a:stretch>
            <a:fillRect/>
          </a:stretch>
        </p:blipFill>
        <p:spPr bwMode="auto">
          <a:xfrm>
            <a:off x="1403671" y="1484315"/>
            <a:ext cx="6437015" cy="5016521"/>
          </a:xfrm>
          <a:prstGeom prst="rect">
            <a:avLst/>
          </a:prstGeom>
          <a:noFill/>
          <a:ln w="9525">
            <a:noFill/>
            <a:miter lim="800000"/>
            <a:headEnd/>
            <a:tailEnd/>
          </a:ln>
        </p:spPr>
      </p:pic>
      <p:sp>
        <p:nvSpPr>
          <p:cNvPr id="10" name="Rectangle 4"/>
          <p:cNvSpPr>
            <a:spLocks noGrp="1" noChangeArrowheads="1"/>
          </p:cNvSpPr>
          <p:nvPr>
            <p:ph type="ctrTitle"/>
          </p:nvPr>
        </p:nvSpPr>
        <p:spPr>
          <a:xfrm>
            <a:off x="0" y="836613"/>
            <a:ext cx="8839200" cy="285750"/>
          </a:xfrm>
        </p:spPr>
        <p:txBody>
          <a:bodyPr>
            <a:noAutofit/>
          </a:bodyPr>
          <a:lstStyle/>
          <a:p>
            <a:pPr eaLnBrk="1" hangingPunct="1">
              <a:defRPr/>
            </a:pPr>
            <a:r>
              <a:rPr lang="fr-FR" sz="2800" b="1" dirty="0">
                <a:solidFill>
                  <a:srgbClr val="008000"/>
                </a:solidFill>
                <a:effectLst>
                  <a:outerShdw blurRad="38100" dist="38100" dir="2700000" algn="tl">
                    <a:srgbClr val="C0C0C0"/>
                  </a:outerShdw>
                </a:effectLst>
                <a:latin typeface="Arial" pitchFamily="34" charset="0"/>
                <a:ea typeface="+mn-ea"/>
                <a:cs typeface="Arial" pitchFamily="34" charset="0"/>
              </a:rPr>
              <a:t>CAISSE NATIONALE DE MUTUALITE AGRICOLE</a:t>
            </a:r>
            <a:endParaRPr lang="fr-FR" sz="2800" b="1" dirty="0">
              <a:latin typeface="Arial" pitchFamily="34" charset="0"/>
              <a:cs typeface="Arial" pitchFamily="34" charset="0"/>
            </a:endParaRPr>
          </a:p>
        </p:txBody>
      </p:sp>
      <p:grpSp>
        <p:nvGrpSpPr>
          <p:cNvPr id="2" name="Group 5"/>
          <p:cNvGrpSpPr>
            <a:grpSpLocks/>
          </p:cNvGrpSpPr>
          <p:nvPr/>
        </p:nvGrpSpPr>
        <p:grpSpPr bwMode="auto">
          <a:xfrm>
            <a:off x="0" y="0"/>
            <a:ext cx="612162" cy="560382"/>
            <a:chOff x="1247" y="391"/>
            <a:chExt cx="635" cy="635"/>
          </a:xfrm>
        </p:grpSpPr>
        <p:sp>
          <p:nvSpPr>
            <p:cNvPr id="15"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16"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17"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18"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19"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20"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21"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0"/>
          <p:cNvSpPr txBox="1">
            <a:spLocks noChangeArrowheads="1"/>
          </p:cNvSpPr>
          <p:nvPr/>
        </p:nvSpPr>
        <p:spPr bwMode="auto">
          <a:xfrm>
            <a:off x="250825" y="1347888"/>
            <a:ext cx="8642350" cy="1631216"/>
          </a:xfrm>
          <a:prstGeom prst="rect">
            <a:avLst/>
          </a:prstGeom>
          <a:noFill/>
          <a:ln w="9525">
            <a:noFill/>
            <a:miter lim="800000"/>
            <a:headEnd/>
            <a:tailEnd/>
          </a:ln>
        </p:spPr>
        <p:txBody>
          <a:bodyPr>
            <a:spAutoFit/>
          </a:bodyPr>
          <a:lstStyle/>
          <a:p>
            <a:pPr algn="just">
              <a:spcBef>
                <a:spcPct val="50000"/>
              </a:spcBef>
            </a:pPr>
            <a:r>
              <a:rPr lang="fr-FR" sz="2000" dirty="0">
                <a:latin typeface="Times New Roman" pitchFamily="18" charset="0"/>
              </a:rPr>
              <a:t>Pour la mesure, au niveau macro économique, du niveau de développement économique et social du pays, des indicateurs, en relation avec le secteur de l’assurance, sont principalement utilisés : Le taux de pénétration, la densité d’assurance &amp; la part  des assurance dans le PIB, qui demeurent très faibles en Algérie.</a:t>
            </a:r>
            <a:endParaRPr lang="fr-FR" sz="2000" dirty="0">
              <a:latin typeface="Calibri" pitchFamily="34" charset="0"/>
            </a:endParaRPr>
          </a:p>
        </p:txBody>
      </p:sp>
      <p:sp>
        <p:nvSpPr>
          <p:cNvPr id="5" name="Rectangle 4"/>
          <p:cNvSpPr>
            <a:spLocks noChangeArrowheads="1"/>
          </p:cNvSpPr>
          <p:nvPr/>
        </p:nvSpPr>
        <p:spPr bwMode="auto">
          <a:xfrm>
            <a:off x="158406" y="3146621"/>
            <a:ext cx="2800746" cy="1138773"/>
          </a:xfrm>
          <a:prstGeom prst="rect">
            <a:avLst/>
          </a:prstGeom>
          <a:solidFill>
            <a:srgbClr val="00B0F0"/>
          </a:solidFill>
          <a:ln w="9525">
            <a:noFill/>
            <a:miter lim="800000"/>
            <a:headEnd/>
            <a:tailEnd/>
          </a:ln>
        </p:spPr>
        <p:txBody>
          <a:bodyPr wrap="square">
            <a:spAutoFit/>
          </a:bodyPr>
          <a:lstStyle/>
          <a:p>
            <a:pPr algn="ctr"/>
            <a:r>
              <a:rPr lang="fr-FR" sz="1800" b="1" dirty="0">
                <a:solidFill>
                  <a:schemeClr val="bg1"/>
                </a:solidFill>
                <a:latin typeface="Times New Roman" panose="02020603050405020304" pitchFamily="18" charset="0"/>
                <a:cs typeface="Times New Roman" panose="02020603050405020304" pitchFamily="18" charset="0"/>
              </a:rPr>
              <a:t>Taux de pénétration assurance /potentialités du marché</a:t>
            </a:r>
            <a:r>
              <a:rPr lang="fr-FR" sz="1400" b="1" dirty="0">
                <a:solidFill>
                  <a:schemeClr val="bg1"/>
                </a:solidFill>
                <a:latin typeface="Times New Roman" panose="02020603050405020304" pitchFamily="18" charset="0"/>
                <a:cs typeface="Times New Roman" panose="02020603050405020304" pitchFamily="18" charset="0"/>
              </a:rPr>
              <a:t>:</a:t>
            </a:r>
          </a:p>
          <a:p>
            <a:endParaRPr lang="fr-FR" sz="1400" b="1" dirty="0">
              <a:solidFill>
                <a:schemeClr val="bg1"/>
              </a:solidFill>
            </a:endParaRPr>
          </a:p>
        </p:txBody>
      </p:sp>
      <p:sp>
        <p:nvSpPr>
          <p:cNvPr id="6" name="Flèche droite 5"/>
          <p:cNvSpPr>
            <a:spLocks noChangeArrowheads="1"/>
          </p:cNvSpPr>
          <p:nvPr/>
        </p:nvSpPr>
        <p:spPr bwMode="auto">
          <a:xfrm>
            <a:off x="3056006" y="4547329"/>
            <a:ext cx="1428750" cy="500063"/>
          </a:xfrm>
          <a:prstGeom prst="rightArrow">
            <a:avLst>
              <a:gd name="adj1" fmla="val 50000"/>
              <a:gd name="adj2" fmla="val 87447"/>
            </a:avLst>
          </a:prstGeom>
          <a:solidFill>
            <a:srgbClr val="FF0000"/>
          </a:solidFill>
          <a:ln w="9525" algn="ctr">
            <a:solidFill>
              <a:schemeClr val="tx1"/>
            </a:solidFill>
            <a:round/>
            <a:headEnd/>
            <a:tailEnd/>
          </a:ln>
        </p:spPr>
        <p:txBody>
          <a:bodyPr/>
          <a:lstStyle/>
          <a:p>
            <a:endParaRPr lang="fr-FR" dirty="0"/>
          </a:p>
        </p:txBody>
      </p:sp>
      <p:sp>
        <p:nvSpPr>
          <p:cNvPr id="7" name="Flèche droite 6"/>
          <p:cNvSpPr>
            <a:spLocks noChangeArrowheads="1"/>
          </p:cNvSpPr>
          <p:nvPr/>
        </p:nvSpPr>
        <p:spPr bwMode="auto">
          <a:xfrm>
            <a:off x="3040421" y="3248710"/>
            <a:ext cx="1428750" cy="500062"/>
          </a:xfrm>
          <a:prstGeom prst="rightArrow">
            <a:avLst>
              <a:gd name="adj1" fmla="val 50000"/>
              <a:gd name="adj2" fmla="val 87447"/>
            </a:avLst>
          </a:prstGeom>
          <a:solidFill>
            <a:srgbClr val="FF0000"/>
          </a:solidFill>
          <a:ln w="9525" algn="ctr">
            <a:solidFill>
              <a:schemeClr val="tx1"/>
            </a:solidFill>
            <a:round/>
            <a:headEnd/>
            <a:tailEnd/>
          </a:ln>
        </p:spPr>
        <p:txBody>
          <a:bodyPr/>
          <a:lstStyle/>
          <a:p>
            <a:endParaRPr lang="fr-FR" dirty="0"/>
          </a:p>
        </p:txBody>
      </p:sp>
      <p:sp>
        <p:nvSpPr>
          <p:cNvPr id="8" name="Rogner un rectangle avec un coin diagonal 7"/>
          <p:cNvSpPr>
            <a:spLocks noChangeArrowheads="1"/>
          </p:cNvSpPr>
          <p:nvPr/>
        </p:nvSpPr>
        <p:spPr bwMode="auto">
          <a:xfrm>
            <a:off x="5162994" y="3123816"/>
            <a:ext cx="1391310" cy="697885"/>
          </a:xfrm>
          <a:prstGeom prst="snip2DiagRect">
            <a:avLst/>
          </a:prstGeom>
          <a:solidFill>
            <a:srgbClr val="FF66FF"/>
          </a:solidFill>
          <a:ln w="9525">
            <a:noFill/>
            <a:miter lim="800000"/>
            <a:headEnd/>
            <a:tailEnd/>
          </a:ln>
        </p:spPr>
        <p:txBody>
          <a:bodyPr wrap="square" anchor="b">
            <a:spAutoFit/>
          </a:bodyPr>
          <a:lstStyle/>
          <a:p>
            <a:pPr algn="ctr">
              <a:defRPr/>
            </a:pPr>
            <a:r>
              <a:rPr lang="fr-FR" sz="1800" b="1" dirty="0">
                <a:latin typeface="Times New Roman" panose="02020603050405020304" pitchFamily="18" charset="0"/>
                <a:cs typeface="Times New Roman" panose="02020603050405020304" pitchFamily="18" charset="0"/>
              </a:rPr>
              <a:t>12%</a:t>
            </a:r>
          </a:p>
          <a:p>
            <a:pPr>
              <a:defRPr/>
            </a:pPr>
            <a:endParaRPr lang="fr-FR" sz="1400" b="1" dirty="0">
              <a:solidFill>
                <a:schemeClr val="bg1"/>
              </a:solidFill>
              <a:latin typeface="Arial" pitchFamily="34" charset="0"/>
              <a:cs typeface="Arial" pitchFamily="34" charset="0"/>
            </a:endParaRPr>
          </a:p>
        </p:txBody>
      </p:sp>
      <p:sp>
        <p:nvSpPr>
          <p:cNvPr id="9" name="Rogner un rectangle avec un coin diagonal 8"/>
          <p:cNvSpPr>
            <a:spLocks noChangeArrowheads="1"/>
          </p:cNvSpPr>
          <p:nvPr/>
        </p:nvSpPr>
        <p:spPr bwMode="auto">
          <a:xfrm>
            <a:off x="4679845" y="4264765"/>
            <a:ext cx="4144963" cy="1065193"/>
          </a:xfrm>
          <a:prstGeom prst="snip2DiagRect">
            <a:avLst/>
          </a:prstGeom>
          <a:solidFill>
            <a:srgbClr val="7030A0"/>
          </a:solidFill>
          <a:ln w="9525">
            <a:noFill/>
            <a:miter lim="800000"/>
            <a:headEnd/>
            <a:tailEnd/>
          </a:ln>
        </p:spPr>
        <p:txBody>
          <a:bodyPr wrap="square">
            <a:spAutoFit/>
          </a:bodyPr>
          <a:lstStyle/>
          <a:p>
            <a:pPr algn="ctr">
              <a:defRPr/>
            </a:pPr>
            <a:r>
              <a:rPr lang="fr-FR" sz="1800" b="1" dirty="0">
                <a:solidFill>
                  <a:schemeClr val="bg1"/>
                </a:solidFill>
                <a:latin typeface="Times New Roman" panose="02020603050405020304" pitchFamily="18" charset="0"/>
                <a:cs typeface="Times New Roman" panose="02020603050405020304" pitchFamily="18" charset="0"/>
              </a:rPr>
              <a:t>23 US </a:t>
            </a:r>
            <a:r>
              <a:rPr lang="fr-FR" sz="2000" b="1" dirty="0">
                <a:solidFill>
                  <a:schemeClr val="bg1"/>
                </a:solidFill>
                <a:latin typeface="Times New Roman" panose="02020603050405020304" pitchFamily="18" charset="0"/>
                <a:cs typeface="Times New Roman" panose="02020603050405020304" pitchFamily="18" charset="0"/>
              </a:rPr>
              <a:t>$ </a:t>
            </a:r>
            <a:r>
              <a:rPr lang="fr-FR" sz="1800" b="1" dirty="0">
                <a:solidFill>
                  <a:schemeClr val="bg1"/>
                </a:solidFill>
                <a:latin typeface="Times New Roman" panose="02020603050405020304" pitchFamily="18" charset="0"/>
                <a:cs typeface="Times New Roman" panose="02020603050405020304" pitchFamily="18" charset="0"/>
              </a:rPr>
              <a:t>/ an de couverture d’assurance / personne: 3 163 DA</a:t>
            </a:r>
          </a:p>
          <a:p>
            <a:pPr>
              <a:defRPr/>
            </a:pPr>
            <a:endParaRPr lang="fr-FR" sz="1400" b="1" dirty="0">
              <a:solidFill>
                <a:schemeClr val="bg1"/>
              </a:solidFill>
              <a:latin typeface="Arial" pitchFamily="34" charset="0"/>
              <a:cs typeface="Arial" pitchFamily="34" charset="0"/>
            </a:endParaRPr>
          </a:p>
        </p:txBody>
      </p:sp>
      <p:sp>
        <p:nvSpPr>
          <p:cNvPr id="10" name="Rectangle 9"/>
          <p:cNvSpPr>
            <a:spLocks noChangeArrowheads="1"/>
          </p:cNvSpPr>
          <p:nvPr/>
        </p:nvSpPr>
        <p:spPr bwMode="auto">
          <a:xfrm>
            <a:off x="71406" y="4581525"/>
            <a:ext cx="2887745" cy="584775"/>
          </a:xfrm>
          <a:prstGeom prst="rect">
            <a:avLst/>
          </a:prstGeom>
          <a:solidFill>
            <a:srgbClr val="006600"/>
          </a:solidFill>
          <a:ln w="9525">
            <a:noFill/>
            <a:miter lim="800000"/>
            <a:headEnd/>
            <a:tailEnd/>
          </a:ln>
        </p:spPr>
        <p:txBody>
          <a:bodyPr wrap="square">
            <a:spAutoFit/>
          </a:bodyPr>
          <a:lstStyle/>
          <a:p>
            <a:pPr algn="ctr"/>
            <a:r>
              <a:rPr lang="fr-FR" sz="1800" b="1" dirty="0">
                <a:solidFill>
                  <a:schemeClr val="bg1"/>
                </a:solidFill>
                <a:latin typeface="Times New Roman" panose="02020603050405020304" pitchFamily="18" charset="0"/>
                <a:cs typeface="Times New Roman" panose="02020603050405020304" pitchFamily="18" charset="0"/>
              </a:rPr>
              <a:t>Densité d’assurance/An</a:t>
            </a:r>
            <a:r>
              <a:rPr lang="fr-FR" sz="1400" b="1" dirty="0">
                <a:solidFill>
                  <a:schemeClr val="bg1"/>
                </a:solidFill>
                <a:latin typeface="Times New Roman" panose="02020603050405020304" pitchFamily="18" charset="0"/>
                <a:cs typeface="Times New Roman" panose="02020603050405020304" pitchFamily="18" charset="0"/>
              </a:rPr>
              <a:t>:</a:t>
            </a:r>
          </a:p>
          <a:p>
            <a:endParaRPr lang="fr-FR" sz="1400" b="1" dirty="0">
              <a:solidFill>
                <a:schemeClr val="bg1"/>
              </a:solidFill>
            </a:endParaRPr>
          </a:p>
        </p:txBody>
      </p:sp>
      <p:grpSp>
        <p:nvGrpSpPr>
          <p:cNvPr id="22" name="Group 5"/>
          <p:cNvGrpSpPr>
            <a:grpSpLocks/>
          </p:cNvGrpSpPr>
          <p:nvPr/>
        </p:nvGrpSpPr>
        <p:grpSpPr bwMode="auto">
          <a:xfrm>
            <a:off x="71406" y="60306"/>
            <a:ext cx="690563" cy="654050"/>
            <a:chOff x="1247" y="391"/>
            <a:chExt cx="635" cy="635"/>
          </a:xfrm>
        </p:grpSpPr>
        <p:sp>
          <p:nvSpPr>
            <p:cNvPr id="23"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24"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25"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26"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27"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28"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29"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
        <p:nvSpPr>
          <p:cNvPr id="2" name="Rectangle 1">
            <a:extLst>
              <a:ext uri="{FF2B5EF4-FFF2-40B4-BE49-F238E27FC236}">
                <a16:creationId xmlns:a16="http://schemas.microsoft.com/office/drawing/2014/main" id="{AB97B6D9-0C54-B9D9-8FDB-C49824F09F7C}"/>
              </a:ext>
            </a:extLst>
          </p:cNvPr>
          <p:cNvSpPr>
            <a:spLocks noChangeArrowheads="1"/>
          </p:cNvSpPr>
          <p:nvPr/>
        </p:nvSpPr>
        <p:spPr bwMode="auto">
          <a:xfrm>
            <a:off x="158405" y="5717257"/>
            <a:ext cx="2987390" cy="584775"/>
          </a:xfrm>
          <a:prstGeom prst="rect">
            <a:avLst/>
          </a:prstGeom>
          <a:solidFill>
            <a:schemeClr val="bg2">
              <a:lumMod val="25000"/>
            </a:schemeClr>
          </a:solidFill>
          <a:ln w="9525">
            <a:noFill/>
            <a:miter lim="800000"/>
            <a:headEnd/>
            <a:tailEnd/>
          </a:ln>
        </p:spPr>
        <p:txBody>
          <a:bodyPr wrap="square">
            <a:spAutoFit/>
          </a:bodyPr>
          <a:lstStyle/>
          <a:p>
            <a:pPr algn="ctr"/>
            <a:r>
              <a:rPr lang="fr-FR" sz="1800" b="1" dirty="0">
                <a:solidFill>
                  <a:schemeClr val="bg1"/>
                </a:solidFill>
                <a:latin typeface="Times New Roman" panose="02020603050405020304" pitchFamily="18" charset="0"/>
                <a:cs typeface="Times New Roman" panose="02020603050405020304" pitchFamily="18" charset="0"/>
              </a:rPr>
              <a:t>Part assurance dans le PIB </a:t>
            </a:r>
            <a:r>
              <a:rPr lang="fr-FR" sz="1400" b="1" dirty="0">
                <a:solidFill>
                  <a:schemeClr val="bg1"/>
                </a:solidFill>
                <a:latin typeface="Times New Roman" panose="02020603050405020304" pitchFamily="18" charset="0"/>
                <a:cs typeface="Times New Roman" panose="02020603050405020304" pitchFamily="18" charset="0"/>
              </a:rPr>
              <a:t>:</a:t>
            </a:r>
          </a:p>
          <a:p>
            <a:endParaRPr lang="fr-FR" sz="1400" b="1" dirty="0">
              <a:solidFill>
                <a:schemeClr val="bg1"/>
              </a:solidFill>
            </a:endParaRPr>
          </a:p>
        </p:txBody>
      </p:sp>
      <p:sp>
        <p:nvSpPr>
          <p:cNvPr id="3" name="Flèche droite 5">
            <a:extLst>
              <a:ext uri="{FF2B5EF4-FFF2-40B4-BE49-F238E27FC236}">
                <a16:creationId xmlns:a16="http://schemas.microsoft.com/office/drawing/2014/main" id="{116DE849-8DD3-1AAC-EB5A-FF2805BCA59E}"/>
              </a:ext>
            </a:extLst>
          </p:cNvPr>
          <p:cNvSpPr>
            <a:spLocks noChangeArrowheads="1"/>
          </p:cNvSpPr>
          <p:nvPr/>
        </p:nvSpPr>
        <p:spPr bwMode="auto">
          <a:xfrm>
            <a:off x="3251095" y="5705947"/>
            <a:ext cx="1428750" cy="500063"/>
          </a:xfrm>
          <a:prstGeom prst="rightArrow">
            <a:avLst>
              <a:gd name="adj1" fmla="val 50000"/>
              <a:gd name="adj2" fmla="val 87447"/>
            </a:avLst>
          </a:prstGeom>
          <a:solidFill>
            <a:srgbClr val="FF0000"/>
          </a:solidFill>
          <a:ln w="9525" algn="ctr">
            <a:solidFill>
              <a:schemeClr val="tx1"/>
            </a:solidFill>
            <a:round/>
            <a:headEnd/>
            <a:tailEnd/>
          </a:ln>
        </p:spPr>
        <p:txBody>
          <a:bodyPr/>
          <a:lstStyle/>
          <a:p>
            <a:endParaRPr lang="fr-FR" dirty="0"/>
          </a:p>
        </p:txBody>
      </p:sp>
      <p:sp>
        <p:nvSpPr>
          <p:cNvPr id="4" name="Rogner un rectangle avec un coin diagonal 8">
            <a:extLst>
              <a:ext uri="{FF2B5EF4-FFF2-40B4-BE49-F238E27FC236}">
                <a16:creationId xmlns:a16="http://schemas.microsoft.com/office/drawing/2014/main" id="{452554C9-8635-5B8F-CCB8-957D9803EA53}"/>
              </a:ext>
            </a:extLst>
          </p:cNvPr>
          <p:cNvSpPr>
            <a:spLocks noChangeArrowheads="1"/>
          </p:cNvSpPr>
          <p:nvPr/>
        </p:nvSpPr>
        <p:spPr bwMode="auto">
          <a:xfrm>
            <a:off x="4809723" y="5528176"/>
            <a:ext cx="3603279" cy="1028462"/>
          </a:xfrm>
          <a:prstGeom prst="snip2DiagRect">
            <a:avLst/>
          </a:prstGeom>
          <a:solidFill>
            <a:srgbClr val="002060"/>
          </a:solidFill>
          <a:ln w="9525">
            <a:noFill/>
            <a:miter lim="800000"/>
            <a:headEnd/>
            <a:tailEnd/>
          </a:ln>
        </p:spPr>
        <p:txBody>
          <a:bodyPr wrap="square">
            <a:spAutoFit/>
          </a:bodyPr>
          <a:lstStyle/>
          <a:p>
            <a:pPr algn="ctr">
              <a:defRPr/>
            </a:pPr>
            <a:r>
              <a:rPr lang="fr-FR" sz="1800" b="1" dirty="0">
                <a:solidFill>
                  <a:schemeClr val="bg1"/>
                </a:solidFill>
                <a:latin typeface="Times New Roman" panose="02020603050405020304" pitchFamily="18" charset="0"/>
                <a:cs typeface="Times New Roman" panose="02020603050405020304" pitchFamily="18" charset="0"/>
              </a:rPr>
              <a:t>0,77%</a:t>
            </a:r>
          </a:p>
          <a:p>
            <a:pPr algn="ctr">
              <a:defRPr/>
            </a:pPr>
            <a:r>
              <a:rPr lang="fr-FR" b="1" dirty="0">
                <a:solidFill>
                  <a:schemeClr val="bg1"/>
                </a:solidFill>
                <a:latin typeface="Times New Roman" panose="02020603050405020304" pitchFamily="18" charset="0"/>
                <a:cs typeface="Times New Roman" panose="02020603050405020304" pitchFamily="18" charset="0"/>
              </a:rPr>
              <a:t>Niveau moyen mondial : 7%</a:t>
            </a:r>
          </a:p>
          <a:p>
            <a:pPr algn="ctr">
              <a:defRPr/>
            </a:pPr>
            <a:r>
              <a:rPr lang="fr-FR" sz="1400" b="1" dirty="0">
                <a:solidFill>
                  <a:schemeClr val="bg1"/>
                </a:solidFill>
                <a:latin typeface="Times New Roman" panose="02020603050405020304" pitchFamily="18" charset="0"/>
                <a:cs typeface="Times New Roman" panose="02020603050405020304" pitchFamily="18" charset="0"/>
              </a:rPr>
              <a:t>Afrique: 2,7%</a:t>
            </a:r>
            <a:endParaRPr lang="fr-FR" sz="1400" b="1" dirty="0">
              <a:solidFill>
                <a:schemeClr val="bg1"/>
              </a:solidFill>
              <a:latin typeface="Arial" pitchFamily="34" charset="0"/>
              <a:cs typeface="Arial" pitchFamily="34" charset="0"/>
            </a:endParaRPr>
          </a:p>
        </p:txBody>
      </p:sp>
      <p:sp>
        <p:nvSpPr>
          <p:cNvPr id="14" name="ZoneTexte 13">
            <a:extLst>
              <a:ext uri="{FF2B5EF4-FFF2-40B4-BE49-F238E27FC236}">
                <a16:creationId xmlns:a16="http://schemas.microsoft.com/office/drawing/2014/main" id="{A873B5DC-BBFD-2B41-E3F0-BB6A6F63CA8C}"/>
              </a:ext>
            </a:extLst>
          </p:cNvPr>
          <p:cNvSpPr txBox="1"/>
          <p:nvPr/>
        </p:nvSpPr>
        <p:spPr>
          <a:xfrm>
            <a:off x="7097122" y="6580871"/>
            <a:ext cx="1512827" cy="276999"/>
          </a:xfrm>
          <a:prstGeom prst="rect">
            <a:avLst/>
          </a:prstGeom>
          <a:noFill/>
        </p:spPr>
        <p:txBody>
          <a:bodyPr wrap="square">
            <a:spAutoFit/>
          </a:bodyPr>
          <a:lstStyle/>
          <a:p>
            <a:pPr algn="r">
              <a:tabLst>
                <a:tab pos="457200" algn="l"/>
              </a:tabLst>
              <a:defRPr/>
            </a:pPr>
            <a:r>
              <a:rPr lang="fr-FR" sz="1200" b="1" u="sng" dirty="0">
                <a:latin typeface="Times New Roman" panose="02020603050405020304" pitchFamily="18" charset="0"/>
                <a:cs typeface="Times New Roman" panose="02020603050405020304" pitchFamily="18" charset="0"/>
              </a:rPr>
              <a:t>Source </a:t>
            </a:r>
            <a:r>
              <a:rPr lang="fr-FR" sz="1200" b="1" dirty="0">
                <a:latin typeface="Times New Roman" panose="02020603050405020304" pitchFamily="18" charset="0"/>
                <a:cs typeface="Times New Roman" panose="02020603050405020304" pitchFamily="18" charset="0"/>
              </a:rPr>
              <a:t>: MF 2021</a:t>
            </a:r>
          </a:p>
        </p:txBody>
      </p:sp>
      <p:sp>
        <p:nvSpPr>
          <p:cNvPr id="30" name="Rectangle 13">
            <a:extLst>
              <a:ext uri="{FF2B5EF4-FFF2-40B4-BE49-F238E27FC236}">
                <a16:creationId xmlns:a16="http://schemas.microsoft.com/office/drawing/2014/main" id="{873FB059-4C71-45F6-835C-92AB2FD3A887}"/>
              </a:ext>
            </a:extLst>
          </p:cNvPr>
          <p:cNvSpPr>
            <a:spLocks noChangeArrowheads="1"/>
          </p:cNvSpPr>
          <p:nvPr/>
        </p:nvSpPr>
        <p:spPr bwMode="auto">
          <a:xfrm>
            <a:off x="892119" y="217452"/>
            <a:ext cx="8001056" cy="707886"/>
          </a:xfrm>
          <a:prstGeom prst="rect">
            <a:avLst/>
          </a:prstGeom>
          <a:noFill/>
          <a:ln w="9525">
            <a:noFill/>
            <a:miter lim="800000"/>
            <a:headEnd/>
            <a:tailEnd/>
          </a:ln>
        </p:spPr>
        <p:txBody>
          <a:bodyPr wrap="square">
            <a:spAutoFit/>
          </a:bodyPr>
          <a:lstStyle/>
          <a:p>
            <a:pPr algn="ctr">
              <a:spcBef>
                <a:spcPct val="50000"/>
              </a:spcBef>
            </a:pPr>
            <a:r>
              <a:rPr lang="fr-FR" sz="2000" b="1" dirty="0">
                <a:solidFill>
                  <a:srgbClr val="008000"/>
                </a:solidFill>
                <a:latin typeface="Arial" panose="020B0604020202020204" pitchFamily="34" charset="0"/>
                <a:cs typeface="Arial" panose="020B0604020202020204" pitchFamily="34" charset="0"/>
              </a:rPr>
              <a:t>Contribution du marché des Assurances en Algérie au  Développement économique et social </a:t>
            </a:r>
          </a:p>
        </p:txBody>
      </p:sp>
      <p:sp>
        <p:nvSpPr>
          <p:cNvPr id="31" name="Espace réservé du numéro de diapositive 12">
            <a:extLst>
              <a:ext uri="{FF2B5EF4-FFF2-40B4-BE49-F238E27FC236}">
                <a16:creationId xmlns:a16="http://schemas.microsoft.com/office/drawing/2014/main" id="{DB17A991-8449-48F4-B663-2B185285176F}"/>
              </a:ext>
            </a:extLst>
          </p:cNvPr>
          <p:cNvSpPr>
            <a:spLocks noGrp="1"/>
          </p:cNvSpPr>
          <p:nvPr>
            <p:ph type="sldNum" sz="quarter" idx="12"/>
          </p:nvPr>
        </p:nvSpPr>
        <p:spPr>
          <a:xfrm>
            <a:off x="6553200" y="6356400"/>
            <a:ext cx="2133600" cy="365125"/>
          </a:xfrm>
        </p:spPr>
        <p:txBody>
          <a:bodyPr/>
          <a:lstStyle/>
          <a:p>
            <a:fld id="{64ACB9B3-20B7-4B22-8D8C-EB7A3B197278}" type="slidenum">
              <a:rPr lang="fr-FR" smtClean="0"/>
              <a:pPr/>
              <a:t>3</a:t>
            </a:fld>
            <a:endParaRPr lang="fr-FR" dirty="0"/>
          </a:p>
        </p:txBody>
      </p:sp>
    </p:spTree>
    <p:extLst>
      <p:ext uri="{BB962C8B-B14F-4D97-AF65-F5344CB8AC3E}">
        <p14:creationId xmlns:p14="http://schemas.microsoft.com/office/powerpoint/2010/main" val="183252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
          <p:cNvGrpSpPr>
            <a:grpSpLocks/>
          </p:cNvGrpSpPr>
          <p:nvPr/>
        </p:nvGrpSpPr>
        <p:grpSpPr bwMode="auto">
          <a:xfrm>
            <a:off x="0" y="0"/>
            <a:ext cx="690563" cy="654050"/>
            <a:chOff x="1247" y="391"/>
            <a:chExt cx="635" cy="635"/>
          </a:xfrm>
        </p:grpSpPr>
        <p:sp>
          <p:nvSpPr>
            <p:cNvPr id="9"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10"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11"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12"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13"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14"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15"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
        <p:nvSpPr>
          <p:cNvPr id="16" name="Rectangle 1">
            <a:extLst>
              <a:ext uri="{FF2B5EF4-FFF2-40B4-BE49-F238E27FC236}">
                <a16:creationId xmlns:a16="http://schemas.microsoft.com/office/drawing/2014/main" id="{3802C067-C127-4F60-9ABD-9222D0AE7430}"/>
              </a:ext>
            </a:extLst>
          </p:cNvPr>
          <p:cNvSpPr>
            <a:spLocks noChangeArrowheads="1"/>
          </p:cNvSpPr>
          <p:nvPr/>
        </p:nvSpPr>
        <p:spPr bwMode="auto">
          <a:xfrm>
            <a:off x="210975" y="1476611"/>
            <a:ext cx="8784133" cy="4585871"/>
          </a:xfrm>
          <a:prstGeom prst="rect">
            <a:avLst/>
          </a:prstGeom>
          <a:noFill/>
          <a:ln w="19050">
            <a:solidFill>
              <a:schemeClr val="tx1"/>
            </a:solidFill>
            <a:miter lim="800000"/>
            <a:headEnd/>
            <a:tailEnd/>
          </a:ln>
        </p:spPr>
        <p:txBody>
          <a:bodyPr wrap="square" anchor="ctr">
            <a:spAutoFit/>
          </a:bodyPr>
          <a:lstStyle/>
          <a:p>
            <a:pPr algn="just">
              <a:tabLst>
                <a:tab pos="457200" algn="l"/>
              </a:tabLst>
              <a:defRPr/>
            </a:pPr>
            <a:r>
              <a:rPr lang="fr-FR" sz="2000" dirty="0">
                <a:latin typeface="Times New Roman" pitchFamily="18" charset="0"/>
                <a:cs typeface="Times New Roman" pitchFamily="18" charset="0"/>
              </a:rPr>
              <a:t>Le marché des assurances en Algérie a réalisé au </a:t>
            </a:r>
            <a:r>
              <a:rPr lang="fr-FR" sz="2000" b="1" dirty="0">
                <a:latin typeface="Times New Roman" pitchFamily="18" charset="0"/>
                <a:cs typeface="Times New Roman" pitchFamily="18" charset="0"/>
              </a:rPr>
              <a:t>31/12/2022</a:t>
            </a:r>
            <a:r>
              <a:rPr lang="fr-FR" sz="2000" dirty="0">
                <a:latin typeface="Times New Roman" pitchFamily="18" charset="0"/>
                <a:cs typeface="Times New Roman" pitchFamily="18" charset="0"/>
              </a:rPr>
              <a:t>, un Chiffre d'Affaires de </a:t>
            </a:r>
            <a:r>
              <a:rPr lang="fr-FR" sz="2000" b="1" dirty="0">
                <a:latin typeface="Times New Roman" pitchFamily="18" charset="0"/>
                <a:cs typeface="Times New Roman" pitchFamily="18" charset="0"/>
              </a:rPr>
              <a:t>162,6 Milliards de DA</a:t>
            </a:r>
            <a:r>
              <a:rPr lang="fr-FR" sz="2000" dirty="0">
                <a:latin typeface="Times New Roman" pitchFamily="18" charset="0"/>
                <a:cs typeface="Times New Roman" pitchFamily="18" charset="0"/>
              </a:rPr>
              <a:t>, soit une progression de </a:t>
            </a:r>
            <a:r>
              <a:rPr lang="fr-FR" sz="2000" b="1" dirty="0">
                <a:latin typeface="Times New Roman" pitchFamily="18" charset="0"/>
                <a:cs typeface="Times New Roman" pitchFamily="18" charset="0"/>
              </a:rPr>
              <a:t>5,9 %, par rapport à 2021</a:t>
            </a:r>
            <a:r>
              <a:rPr lang="fr-FR" sz="2000" dirty="0">
                <a:latin typeface="Times New Roman" pitchFamily="18" charset="0"/>
                <a:cs typeface="Times New Roman" pitchFamily="18" charset="0"/>
              </a:rPr>
              <a:t>.</a:t>
            </a:r>
          </a:p>
          <a:p>
            <a:pPr algn="just">
              <a:tabLst>
                <a:tab pos="457200" algn="l"/>
              </a:tabLst>
              <a:defRPr/>
            </a:pPr>
            <a:endParaRPr lang="fr-FR" sz="1200" dirty="0">
              <a:latin typeface="Times New Roman" pitchFamily="18" charset="0"/>
              <a:cs typeface="Times New Roman" pitchFamily="18" charset="0"/>
            </a:endParaRPr>
          </a:p>
          <a:p>
            <a:pPr algn="just">
              <a:tabLst>
                <a:tab pos="457200" algn="l"/>
              </a:tabLst>
              <a:defRPr/>
            </a:pPr>
            <a:r>
              <a:rPr lang="fr-FR" sz="2000" dirty="0">
                <a:effectLst/>
                <a:latin typeface="Times New Roman" panose="02020603050405020304" pitchFamily="18" charset="0"/>
                <a:cs typeface="Times New Roman" panose="02020603050405020304" pitchFamily="18" charset="0"/>
              </a:rPr>
              <a:t>Les Assurances de Dommages (AD) prédominent le marché national, avec une part de </a:t>
            </a:r>
            <a:r>
              <a:rPr lang="fr-FR" sz="2000" b="1" dirty="0">
                <a:effectLst/>
                <a:latin typeface="Times New Roman" panose="02020603050405020304" pitchFamily="18" charset="0"/>
                <a:cs typeface="Times New Roman" panose="02020603050405020304" pitchFamily="18" charset="0"/>
              </a:rPr>
              <a:t>85,9%</a:t>
            </a:r>
            <a:r>
              <a:rPr lang="fr-FR" sz="2000" dirty="0">
                <a:effectLst/>
                <a:latin typeface="Times New Roman" panose="02020603050405020304" pitchFamily="18" charset="0"/>
                <a:cs typeface="Times New Roman" panose="02020603050405020304" pitchFamily="18" charset="0"/>
              </a:rPr>
              <a:t>, suivie par les Assurances de Personnes (AP), avec une part de </a:t>
            </a:r>
            <a:r>
              <a:rPr lang="fr-FR" sz="2000" b="1" dirty="0">
                <a:effectLst/>
                <a:latin typeface="Times New Roman" panose="02020603050405020304" pitchFamily="18" charset="0"/>
                <a:cs typeface="Times New Roman" panose="02020603050405020304" pitchFamily="18" charset="0"/>
              </a:rPr>
              <a:t>9,9%</a:t>
            </a:r>
            <a:r>
              <a:rPr lang="fr-FR" sz="2000" dirty="0">
                <a:effectLst/>
                <a:latin typeface="Times New Roman" panose="02020603050405020304" pitchFamily="18" charset="0"/>
                <a:cs typeface="Times New Roman" panose="02020603050405020304" pitchFamily="18" charset="0"/>
              </a:rPr>
              <a:t>.</a:t>
            </a:r>
          </a:p>
          <a:p>
            <a:pPr algn="just">
              <a:tabLst>
                <a:tab pos="457200" algn="l"/>
              </a:tabLst>
              <a:defRPr/>
            </a:pPr>
            <a:endParaRPr lang="fr-FR" sz="1200" dirty="0">
              <a:latin typeface="Times New Roman" pitchFamily="18" charset="0"/>
              <a:cs typeface="Times New Roman" pitchFamily="18" charset="0"/>
            </a:endParaRPr>
          </a:p>
          <a:p>
            <a:pPr algn="l">
              <a:tabLst>
                <a:tab pos="457200" algn="l"/>
              </a:tabLst>
              <a:defRPr/>
            </a:pPr>
            <a:r>
              <a:rPr lang="fr-FR" sz="2000" dirty="0">
                <a:latin typeface="Times New Roman" pitchFamily="18" charset="0"/>
                <a:cs typeface="Times New Roman" pitchFamily="18" charset="0"/>
              </a:rPr>
              <a:t>La production du marché par branches d’assurances de dommages est répartie comme suit:</a:t>
            </a:r>
          </a:p>
          <a:p>
            <a:pPr algn="l">
              <a:tabLst>
                <a:tab pos="457200" algn="l"/>
              </a:tabLst>
              <a:defRPr/>
            </a:pPr>
            <a:endParaRPr lang="fr-FR" sz="800" dirty="0">
              <a:latin typeface="Times New Roman" pitchFamily="18" charset="0"/>
              <a:cs typeface="Times New Roman" pitchFamily="18" charset="0"/>
            </a:endParaRPr>
          </a:p>
          <a:p>
            <a:pPr marL="342900" indent="-342900">
              <a:buFontTx/>
              <a:buChar char="-"/>
              <a:tabLst>
                <a:tab pos="457200" algn="l"/>
              </a:tabLst>
              <a:defRPr/>
            </a:pPr>
            <a:r>
              <a:rPr lang="fr-FR" sz="2000" dirty="0">
                <a:latin typeface="Times New Roman" pitchFamily="18" charset="0"/>
                <a:cs typeface="Times New Roman" pitchFamily="18" charset="0"/>
              </a:rPr>
              <a:t>Branche automobile demeure la première branche du secteur, avec une part du marché de </a:t>
            </a:r>
            <a:r>
              <a:rPr lang="fr-FR" sz="2000" b="1" dirty="0">
                <a:latin typeface="Times New Roman" pitchFamily="18" charset="0"/>
                <a:cs typeface="Times New Roman" pitchFamily="18" charset="0"/>
              </a:rPr>
              <a:t>46,5% </a:t>
            </a:r>
            <a:r>
              <a:rPr lang="fr-FR" sz="2000" dirty="0">
                <a:latin typeface="Times New Roman" pitchFamily="18" charset="0"/>
                <a:cs typeface="Times New Roman" pitchFamily="18" charset="0"/>
              </a:rPr>
              <a:t>et une évolution de </a:t>
            </a:r>
            <a:r>
              <a:rPr lang="fr-FR" sz="2000" b="1" dirty="0">
                <a:latin typeface="Times New Roman" pitchFamily="18" charset="0"/>
                <a:cs typeface="Times New Roman" pitchFamily="18" charset="0"/>
              </a:rPr>
              <a:t>4,7%, </a:t>
            </a:r>
            <a:r>
              <a:rPr lang="fr-FR" sz="2000" dirty="0">
                <a:latin typeface="Times New Roman" pitchFamily="18" charset="0"/>
                <a:cs typeface="Times New Roman" pitchFamily="18" charset="0"/>
              </a:rPr>
              <a:t>par rapport à 2021.</a:t>
            </a:r>
          </a:p>
          <a:p>
            <a:pPr marL="342900" indent="-342900" algn="l">
              <a:buFontTx/>
              <a:buChar char="-"/>
              <a:tabLst>
                <a:tab pos="457200" algn="l"/>
              </a:tabLst>
              <a:defRPr/>
            </a:pPr>
            <a:r>
              <a:rPr lang="fr-FR" sz="2000" dirty="0">
                <a:latin typeface="Times New Roman" pitchFamily="18" charset="0"/>
                <a:cs typeface="Times New Roman" pitchFamily="18" charset="0"/>
              </a:rPr>
              <a:t>Branche assurances IRD: </a:t>
            </a:r>
            <a:r>
              <a:rPr lang="fr-FR" sz="2000" b="1" dirty="0">
                <a:latin typeface="Times New Roman" pitchFamily="18" charset="0"/>
                <a:cs typeface="Times New Roman" pitchFamily="18" charset="0"/>
              </a:rPr>
              <a:t>44,5%. </a:t>
            </a:r>
            <a:r>
              <a:rPr lang="fr-FR" sz="2000" dirty="0">
                <a:latin typeface="Times New Roman" pitchFamily="18" charset="0"/>
                <a:cs typeface="Times New Roman" pitchFamily="18" charset="0"/>
              </a:rPr>
              <a:t>Evolution de </a:t>
            </a:r>
            <a:r>
              <a:rPr lang="fr-FR" sz="2000" b="1" dirty="0">
                <a:latin typeface="Times New Roman" pitchFamily="18" charset="0"/>
                <a:cs typeface="Times New Roman" pitchFamily="18" charset="0"/>
              </a:rPr>
              <a:t>3,7% </a:t>
            </a:r>
            <a:r>
              <a:rPr lang="fr-FR" sz="2000" dirty="0">
                <a:latin typeface="Times New Roman" pitchFamily="18" charset="0"/>
                <a:cs typeface="Times New Roman" pitchFamily="18" charset="0"/>
              </a:rPr>
              <a:t>par rapport à 2021.</a:t>
            </a:r>
          </a:p>
          <a:p>
            <a:pPr marL="342900" indent="-342900" algn="l">
              <a:buFontTx/>
              <a:buChar char="-"/>
              <a:tabLst>
                <a:tab pos="457200" algn="l"/>
              </a:tabLst>
              <a:defRPr/>
            </a:pPr>
            <a:r>
              <a:rPr lang="fr-FR" sz="2000" dirty="0">
                <a:latin typeface="Times New Roman" pitchFamily="18" charset="0"/>
                <a:cs typeface="Times New Roman" pitchFamily="18" charset="0"/>
              </a:rPr>
              <a:t>Branche transport: </a:t>
            </a:r>
            <a:r>
              <a:rPr lang="fr-FR" sz="2000" b="1" dirty="0">
                <a:latin typeface="Times New Roman" pitchFamily="18" charset="0"/>
                <a:cs typeface="Times New Roman" pitchFamily="18" charset="0"/>
              </a:rPr>
              <a:t>5%, </a:t>
            </a:r>
            <a:r>
              <a:rPr lang="fr-FR" sz="2000" dirty="0">
                <a:latin typeface="Times New Roman" pitchFamily="18" charset="0"/>
                <a:cs typeface="Times New Roman" pitchFamily="18" charset="0"/>
              </a:rPr>
              <a:t>avec une évolution de </a:t>
            </a:r>
            <a:r>
              <a:rPr lang="fr-FR" sz="2000" b="1" dirty="0">
                <a:latin typeface="Times New Roman" pitchFamily="18" charset="0"/>
                <a:cs typeface="Times New Roman" pitchFamily="18" charset="0"/>
              </a:rPr>
              <a:t>8,2% </a:t>
            </a:r>
            <a:r>
              <a:rPr lang="fr-FR" sz="2000" dirty="0">
                <a:latin typeface="Times New Roman" pitchFamily="18" charset="0"/>
                <a:cs typeface="Times New Roman" pitchFamily="18" charset="0"/>
              </a:rPr>
              <a:t>par rapport à 2021.</a:t>
            </a:r>
          </a:p>
          <a:p>
            <a:pPr marL="342900" indent="-342900" algn="l">
              <a:buFontTx/>
              <a:buChar char="-"/>
              <a:tabLst>
                <a:tab pos="457200" algn="l"/>
              </a:tabLst>
              <a:defRPr/>
            </a:pPr>
            <a:r>
              <a:rPr lang="fr-FR" sz="2000" dirty="0">
                <a:latin typeface="Times New Roman" pitchFamily="18" charset="0"/>
                <a:cs typeface="Times New Roman" pitchFamily="18" charset="0"/>
              </a:rPr>
              <a:t>Branche « risques agricoles » ne représente que </a:t>
            </a:r>
            <a:r>
              <a:rPr lang="fr-FR" sz="2000" b="1" dirty="0">
                <a:latin typeface="Times New Roman" pitchFamily="18" charset="0"/>
                <a:cs typeface="Times New Roman" pitchFamily="18" charset="0"/>
              </a:rPr>
              <a:t>1,7</a:t>
            </a:r>
            <a:r>
              <a:rPr lang="fr-FR" sz="2000" dirty="0">
                <a:latin typeface="Times New Roman" pitchFamily="18" charset="0"/>
                <a:cs typeface="Times New Roman" pitchFamily="18" charset="0"/>
              </a:rPr>
              <a:t>% des assurances des dommages, avec une évolution de </a:t>
            </a:r>
            <a:r>
              <a:rPr lang="fr-FR" sz="2000" b="1" dirty="0">
                <a:latin typeface="Times New Roman" pitchFamily="18" charset="0"/>
                <a:cs typeface="Times New Roman" pitchFamily="18" charset="0"/>
              </a:rPr>
              <a:t>11,6% </a:t>
            </a:r>
            <a:r>
              <a:rPr lang="fr-FR" sz="2000" dirty="0">
                <a:latin typeface="Times New Roman" pitchFamily="18" charset="0"/>
                <a:cs typeface="Times New Roman" pitchFamily="18" charset="0"/>
              </a:rPr>
              <a:t>par rapport à 2021.</a:t>
            </a:r>
          </a:p>
          <a:p>
            <a:pPr marL="342900" indent="-342900" algn="l">
              <a:buFontTx/>
              <a:buChar char="-"/>
              <a:tabLst>
                <a:tab pos="457200" algn="l"/>
              </a:tabLst>
              <a:defRPr/>
            </a:pPr>
            <a:r>
              <a:rPr lang="fr-FR" sz="2000" dirty="0">
                <a:latin typeface="Times New Roman" pitchFamily="18" charset="0"/>
                <a:cs typeface="Times New Roman" pitchFamily="18" charset="0"/>
              </a:rPr>
              <a:t>Branche assurance crédit: </a:t>
            </a:r>
            <a:r>
              <a:rPr lang="fr-FR" sz="2000" b="1" dirty="0">
                <a:latin typeface="Times New Roman" pitchFamily="18" charset="0"/>
                <a:cs typeface="Times New Roman" pitchFamily="18" charset="0"/>
              </a:rPr>
              <a:t>2%, </a:t>
            </a:r>
            <a:r>
              <a:rPr lang="fr-FR" sz="2000" dirty="0">
                <a:latin typeface="Times New Roman" pitchFamily="18" charset="0"/>
                <a:cs typeface="Times New Roman" pitchFamily="18" charset="0"/>
              </a:rPr>
              <a:t>avec une évolution de </a:t>
            </a:r>
            <a:r>
              <a:rPr lang="fr-FR" sz="2000" b="1" dirty="0">
                <a:latin typeface="Times New Roman" pitchFamily="18" charset="0"/>
                <a:cs typeface="Times New Roman" pitchFamily="18" charset="0"/>
              </a:rPr>
              <a:t>11,2% </a:t>
            </a:r>
            <a:r>
              <a:rPr lang="fr-FR" sz="2000" dirty="0">
                <a:latin typeface="Times New Roman" pitchFamily="18" charset="0"/>
                <a:cs typeface="Times New Roman" pitchFamily="18" charset="0"/>
              </a:rPr>
              <a:t>par rapport à 2021.                                       </a:t>
            </a:r>
            <a:endParaRPr lang="fr-FR" sz="1600" b="1" dirty="0">
              <a:latin typeface="Baskerville Old Face" pitchFamily="18" charset="0"/>
            </a:endParaRPr>
          </a:p>
        </p:txBody>
      </p:sp>
      <p:sp>
        <p:nvSpPr>
          <p:cNvPr id="17" name="Rectangle 16">
            <a:extLst>
              <a:ext uri="{FF2B5EF4-FFF2-40B4-BE49-F238E27FC236}">
                <a16:creationId xmlns:a16="http://schemas.microsoft.com/office/drawing/2014/main" id="{D63A683A-A790-47DF-9CA6-ECA2010777F6}"/>
              </a:ext>
            </a:extLst>
          </p:cNvPr>
          <p:cNvSpPr/>
          <p:nvPr/>
        </p:nvSpPr>
        <p:spPr>
          <a:xfrm>
            <a:off x="779738" y="442695"/>
            <a:ext cx="8215370" cy="707886"/>
          </a:xfrm>
          <a:prstGeom prst="rect">
            <a:avLst/>
          </a:prstGeom>
          <a:noFill/>
          <a:ln>
            <a:noFill/>
          </a:ln>
        </p:spPr>
        <p:txBody>
          <a:bodyPr wrap="square">
            <a:spAutoFit/>
          </a:bodyPr>
          <a:lstStyle/>
          <a:p>
            <a:pPr algn="ctr" eaLnBrk="0" fontAlgn="base" hangingPunct="0">
              <a:spcBef>
                <a:spcPct val="0"/>
              </a:spcBef>
              <a:spcAft>
                <a:spcPct val="0"/>
              </a:spcAft>
            </a:pPr>
            <a:r>
              <a:rPr lang="fr-FR" sz="2000" b="1" i="1" dirty="0">
                <a:solidFill>
                  <a:srgbClr val="008000"/>
                </a:solidFill>
                <a:latin typeface="Arial" panose="020B0604020202020204" pitchFamily="34" charset="0"/>
                <a:ea typeface="Calibri" pitchFamily="34" charset="0"/>
                <a:cs typeface="Arial" pitchFamily="34" charset="0"/>
              </a:rPr>
              <a:t>Aperçu sur la situation du marché national d</a:t>
            </a:r>
            <a:r>
              <a:rPr lang="fr-FR" sz="2000" b="1" dirty="0">
                <a:solidFill>
                  <a:srgbClr val="008000"/>
                </a:solidFill>
                <a:latin typeface="Arial" panose="020B0604020202020204" pitchFamily="34" charset="0"/>
                <a:cs typeface="Arial" pitchFamily="34" charset="0"/>
              </a:rPr>
              <a:t>es assurances en Algérie  </a:t>
            </a:r>
            <a:r>
              <a:rPr lang="fr-FR" sz="2000" b="1" dirty="0">
                <a:solidFill>
                  <a:srgbClr val="008000"/>
                </a:solidFill>
                <a:latin typeface="Arial" panose="020B0604020202020204" pitchFamily="34" charset="0"/>
                <a:ea typeface="Times New Roman" pitchFamily="18" charset="0"/>
                <a:cs typeface="Arial" panose="020B0604020202020204" pitchFamily="34" charset="0"/>
              </a:rPr>
              <a:t>(</a:t>
            </a:r>
            <a:r>
              <a:rPr lang="fr-FR" b="1" dirty="0">
                <a:solidFill>
                  <a:srgbClr val="008000"/>
                </a:solidFill>
                <a:ea typeface="Times New Roman" pitchFamily="18" charset="0"/>
                <a:cs typeface="Arial" charset="0"/>
              </a:rPr>
              <a:t>Source</a:t>
            </a:r>
            <a:r>
              <a:rPr lang="es-ES_tradnl" b="1" dirty="0">
                <a:solidFill>
                  <a:srgbClr val="008000"/>
                </a:solidFill>
                <a:ea typeface="Times New Roman" pitchFamily="18" charset="0"/>
                <a:cs typeface="Arial" charset="0"/>
              </a:rPr>
              <a:t>: M.F/CNA 2022)</a:t>
            </a:r>
            <a:r>
              <a:rPr lang="fr-FR" b="1" dirty="0">
                <a:solidFill>
                  <a:srgbClr val="008000"/>
                </a:solidFill>
                <a:latin typeface="Arial" pitchFamily="34" charset="0"/>
                <a:cs typeface="Arial" pitchFamily="34" charset="0"/>
              </a:rPr>
              <a:t> </a:t>
            </a:r>
          </a:p>
        </p:txBody>
      </p:sp>
      <p:sp>
        <p:nvSpPr>
          <p:cNvPr id="18" name="Espace réservé du numéro de diapositive 12">
            <a:extLst>
              <a:ext uri="{FF2B5EF4-FFF2-40B4-BE49-F238E27FC236}">
                <a16:creationId xmlns:a16="http://schemas.microsoft.com/office/drawing/2014/main" id="{0DEF8D2D-DA1A-4FD2-B025-3C7F8FF0B320}"/>
              </a:ext>
            </a:extLst>
          </p:cNvPr>
          <p:cNvSpPr>
            <a:spLocks noGrp="1"/>
          </p:cNvSpPr>
          <p:nvPr>
            <p:ph type="sldNum" sz="quarter" idx="12"/>
          </p:nvPr>
        </p:nvSpPr>
        <p:spPr>
          <a:xfrm>
            <a:off x="6553200" y="6356400"/>
            <a:ext cx="2133600" cy="365125"/>
          </a:xfrm>
        </p:spPr>
        <p:txBody>
          <a:bodyPr/>
          <a:lstStyle/>
          <a:p>
            <a:fld id="{64ACB9B3-20B7-4B22-8D8C-EB7A3B197278}" type="slidenum">
              <a:rPr lang="fr-FR" smtClean="0"/>
              <a:pPr/>
              <a:t>4</a:t>
            </a:fld>
            <a:endParaRPr lang="fr-FR" dirty="0"/>
          </a:p>
        </p:txBody>
      </p:sp>
      <p:sp>
        <p:nvSpPr>
          <p:cNvPr id="3" name="ZoneTexte 2">
            <a:extLst>
              <a:ext uri="{FF2B5EF4-FFF2-40B4-BE49-F238E27FC236}">
                <a16:creationId xmlns:a16="http://schemas.microsoft.com/office/drawing/2014/main" id="{491C6968-A35E-04D7-1768-B8E7C8EE6A34}"/>
              </a:ext>
            </a:extLst>
          </p:cNvPr>
          <p:cNvSpPr txBox="1"/>
          <p:nvPr/>
        </p:nvSpPr>
        <p:spPr>
          <a:xfrm>
            <a:off x="5436096" y="6415305"/>
            <a:ext cx="2736304" cy="369332"/>
          </a:xfrm>
          <a:prstGeom prst="rect">
            <a:avLst/>
          </a:prstGeom>
          <a:noFill/>
        </p:spPr>
        <p:txBody>
          <a:bodyPr wrap="square">
            <a:spAutoFit/>
          </a:bodyPr>
          <a:lstStyle/>
          <a:p>
            <a:r>
              <a:rPr lang="fr-FR" sz="1800" b="1" u="sng" dirty="0">
                <a:latin typeface="Baskerville Old Face" pitchFamily="18" charset="0"/>
                <a:cs typeface="Times New Roman" pitchFamily="18" charset="0"/>
              </a:rPr>
              <a:t>Source </a:t>
            </a:r>
            <a:r>
              <a:rPr lang="fr-FR" sz="1800" b="1" dirty="0">
                <a:latin typeface="Baskerville Old Face" pitchFamily="18" charset="0"/>
                <a:cs typeface="Times New Roman" pitchFamily="18" charset="0"/>
              </a:rPr>
              <a:t>: MF/CNA: 2022</a:t>
            </a:r>
            <a:endParaRPr lang="fr-FR" dirty="0"/>
          </a:p>
        </p:txBody>
      </p:sp>
    </p:spTree>
    <p:extLst>
      <p:ext uri="{BB962C8B-B14F-4D97-AF65-F5344CB8AC3E}">
        <p14:creationId xmlns:p14="http://schemas.microsoft.com/office/powerpoint/2010/main" val="1554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txBox="1">
            <a:spLocks/>
          </p:cNvSpPr>
          <p:nvPr/>
        </p:nvSpPr>
        <p:spPr bwMode="auto">
          <a:xfrm>
            <a:off x="142875" y="1643063"/>
            <a:ext cx="8715375" cy="928687"/>
          </a:xfrm>
          <a:prstGeom prst="rect">
            <a:avLst/>
          </a:prstGeom>
          <a:noFill/>
          <a:ln w="9525">
            <a:noFill/>
            <a:miter lim="800000"/>
            <a:headEnd/>
            <a:tailEnd/>
          </a:ln>
        </p:spPr>
        <p:txBody>
          <a:bodyPr/>
          <a:lstStyle/>
          <a:p>
            <a:pPr marL="457200" indent="-273050">
              <a:buClr>
                <a:schemeClr val="accent1"/>
              </a:buClr>
              <a:buSzPct val="80000"/>
            </a:pPr>
            <a:r>
              <a:rPr lang="fr-FR" sz="2000" b="1">
                <a:latin typeface="Calibri" pitchFamily="34" charset="0"/>
                <a:cs typeface="Times New Roman" pitchFamily="18" charset="0"/>
              </a:rPr>
              <a:t> </a:t>
            </a:r>
            <a:endParaRPr lang="fr-FR" sz="2000"/>
          </a:p>
        </p:txBody>
      </p:sp>
      <p:pic>
        <p:nvPicPr>
          <p:cNvPr id="5123" name="Image 16" descr="Moderada_Todas"/>
          <p:cNvPicPr>
            <a:picLocks noChangeAspect="1" noChangeArrowheads="1"/>
          </p:cNvPicPr>
          <p:nvPr/>
        </p:nvPicPr>
        <p:blipFill>
          <a:blip r:embed="rId3" cstate="print"/>
          <a:srcRect/>
          <a:stretch>
            <a:fillRect/>
          </a:stretch>
        </p:blipFill>
        <p:spPr bwMode="auto">
          <a:xfrm>
            <a:off x="1071563" y="2643188"/>
            <a:ext cx="7215187" cy="3786187"/>
          </a:xfrm>
          <a:prstGeom prst="rect">
            <a:avLst/>
          </a:prstGeom>
          <a:noFill/>
          <a:ln w="19050">
            <a:solidFill>
              <a:schemeClr val="tx1"/>
            </a:solidFill>
            <a:miter lim="800000"/>
            <a:headEnd/>
            <a:tailEnd/>
          </a:ln>
        </p:spPr>
      </p:pic>
      <p:sp>
        <p:nvSpPr>
          <p:cNvPr id="5" name="Rectangle 4"/>
          <p:cNvSpPr/>
          <p:nvPr/>
        </p:nvSpPr>
        <p:spPr>
          <a:xfrm>
            <a:off x="3923928" y="4221088"/>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202E8"/>
              </a:buClr>
              <a:buFont typeface="Wingdings" pitchFamily="2" charset="2"/>
              <a:buChar char="§"/>
              <a:defRPr/>
            </a:pPr>
            <a:endParaRPr lang="fr-FR" dirty="0"/>
          </a:p>
        </p:txBody>
      </p:sp>
      <p:sp>
        <p:nvSpPr>
          <p:cNvPr id="6" name="Rectangle 5"/>
          <p:cNvSpPr/>
          <p:nvPr/>
        </p:nvSpPr>
        <p:spPr>
          <a:xfrm>
            <a:off x="4071938" y="5143500"/>
            <a:ext cx="428625"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202E8"/>
              </a:buClr>
              <a:buFont typeface="Wingdings" pitchFamily="2" charset="2"/>
              <a:buChar char="§"/>
              <a:defRPr/>
            </a:pPr>
            <a:endParaRPr lang="fr-FR" dirty="0"/>
          </a:p>
        </p:txBody>
      </p:sp>
      <p:sp>
        <p:nvSpPr>
          <p:cNvPr id="7" name="Rectangle 6"/>
          <p:cNvSpPr/>
          <p:nvPr/>
        </p:nvSpPr>
        <p:spPr>
          <a:xfrm>
            <a:off x="2214563" y="5143500"/>
            <a:ext cx="500062" cy="214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202E8"/>
              </a:buClr>
              <a:buFont typeface="Wingdings" pitchFamily="2" charset="2"/>
              <a:buChar char="§"/>
              <a:defRPr/>
            </a:pPr>
            <a:endParaRPr lang="fr-FR" dirty="0"/>
          </a:p>
        </p:txBody>
      </p:sp>
      <p:pic>
        <p:nvPicPr>
          <p:cNvPr id="7176" name="Picture 5"/>
          <p:cNvPicPr>
            <a:picLocks noChangeAspect="1" noChangeArrowheads="1"/>
          </p:cNvPicPr>
          <p:nvPr/>
        </p:nvPicPr>
        <p:blipFill>
          <a:blip r:embed="rId4" cstate="print"/>
          <a:srcRect/>
          <a:stretch>
            <a:fillRect/>
          </a:stretch>
        </p:blipFill>
        <p:spPr bwMode="auto">
          <a:xfrm>
            <a:off x="4500563" y="3857625"/>
            <a:ext cx="285750" cy="214313"/>
          </a:xfrm>
          <a:prstGeom prst="rect">
            <a:avLst/>
          </a:prstGeom>
          <a:noFill/>
          <a:ln w="9525">
            <a:noFill/>
            <a:miter lim="800000"/>
            <a:headEnd/>
            <a:tailEnd/>
          </a:ln>
        </p:spPr>
      </p:pic>
      <p:pic>
        <p:nvPicPr>
          <p:cNvPr id="36" name="Picture 5"/>
          <p:cNvPicPr>
            <a:picLocks noChangeAspect="1" noChangeArrowheads="1"/>
          </p:cNvPicPr>
          <p:nvPr/>
        </p:nvPicPr>
        <p:blipFill>
          <a:blip r:embed="rId4" cstate="print"/>
          <a:srcRect/>
          <a:stretch>
            <a:fillRect/>
          </a:stretch>
        </p:blipFill>
        <p:spPr bwMode="auto">
          <a:xfrm>
            <a:off x="3929063" y="4000500"/>
            <a:ext cx="285750" cy="214313"/>
          </a:xfrm>
          <a:prstGeom prst="rect">
            <a:avLst/>
          </a:prstGeom>
          <a:noFill/>
          <a:ln w="9525">
            <a:noFill/>
            <a:miter lim="800000"/>
            <a:headEnd/>
            <a:tailEnd/>
          </a:ln>
        </p:spPr>
      </p:pic>
      <p:pic>
        <p:nvPicPr>
          <p:cNvPr id="37" name="Picture 5"/>
          <p:cNvPicPr>
            <a:picLocks noChangeAspect="1" noChangeArrowheads="1"/>
          </p:cNvPicPr>
          <p:nvPr/>
        </p:nvPicPr>
        <p:blipFill>
          <a:blip r:embed="rId4" cstate="print"/>
          <a:srcRect/>
          <a:stretch>
            <a:fillRect/>
          </a:stretch>
        </p:blipFill>
        <p:spPr bwMode="auto">
          <a:xfrm>
            <a:off x="3214688" y="4214813"/>
            <a:ext cx="285750" cy="214312"/>
          </a:xfrm>
          <a:prstGeom prst="rect">
            <a:avLst/>
          </a:prstGeom>
          <a:noFill/>
          <a:ln w="9525">
            <a:noFill/>
            <a:miter lim="800000"/>
            <a:headEnd/>
            <a:tailEnd/>
          </a:ln>
        </p:spPr>
      </p:pic>
      <p:pic>
        <p:nvPicPr>
          <p:cNvPr id="38" name="Picture 5"/>
          <p:cNvPicPr>
            <a:picLocks noChangeAspect="1" noChangeArrowheads="1"/>
          </p:cNvPicPr>
          <p:nvPr/>
        </p:nvPicPr>
        <p:blipFill>
          <a:blip r:embed="rId4" cstate="print"/>
          <a:srcRect/>
          <a:stretch>
            <a:fillRect/>
          </a:stretch>
        </p:blipFill>
        <p:spPr bwMode="auto">
          <a:xfrm>
            <a:off x="3491880" y="4365104"/>
            <a:ext cx="285750" cy="214312"/>
          </a:xfrm>
          <a:prstGeom prst="rect">
            <a:avLst/>
          </a:prstGeom>
          <a:noFill/>
          <a:ln w="9525">
            <a:noFill/>
            <a:miter lim="800000"/>
            <a:headEnd/>
            <a:tailEnd/>
          </a:ln>
        </p:spPr>
      </p:pic>
      <p:pic>
        <p:nvPicPr>
          <p:cNvPr id="39" name="Picture 5"/>
          <p:cNvPicPr>
            <a:picLocks noChangeAspect="1" noChangeArrowheads="1"/>
          </p:cNvPicPr>
          <p:nvPr/>
        </p:nvPicPr>
        <p:blipFill>
          <a:blip r:embed="rId4" cstate="print"/>
          <a:srcRect/>
          <a:stretch>
            <a:fillRect/>
          </a:stretch>
        </p:blipFill>
        <p:spPr bwMode="auto">
          <a:xfrm>
            <a:off x="2928938" y="4714875"/>
            <a:ext cx="285750" cy="214313"/>
          </a:xfrm>
          <a:prstGeom prst="rect">
            <a:avLst/>
          </a:prstGeom>
          <a:noFill/>
          <a:ln w="9525">
            <a:noFill/>
            <a:miter lim="800000"/>
            <a:headEnd/>
            <a:tailEnd/>
          </a:ln>
        </p:spPr>
      </p:pic>
      <p:pic>
        <p:nvPicPr>
          <p:cNvPr id="40" name="Picture 5"/>
          <p:cNvPicPr>
            <a:picLocks noChangeAspect="1" noChangeArrowheads="1"/>
          </p:cNvPicPr>
          <p:nvPr/>
        </p:nvPicPr>
        <p:blipFill>
          <a:blip r:embed="rId4" cstate="print"/>
          <a:srcRect/>
          <a:stretch>
            <a:fillRect/>
          </a:stretch>
        </p:blipFill>
        <p:spPr bwMode="auto">
          <a:xfrm>
            <a:off x="2428875" y="4786313"/>
            <a:ext cx="285750" cy="214312"/>
          </a:xfrm>
          <a:prstGeom prst="rect">
            <a:avLst/>
          </a:prstGeom>
          <a:noFill/>
          <a:ln w="9525">
            <a:noFill/>
            <a:miter lim="800000"/>
            <a:headEnd/>
            <a:tailEnd/>
          </a:ln>
        </p:spPr>
      </p:pic>
      <p:pic>
        <p:nvPicPr>
          <p:cNvPr id="41" name="Picture 5"/>
          <p:cNvPicPr>
            <a:picLocks noChangeAspect="1" noChangeArrowheads="1"/>
          </p:cNvPicPr>
          <p:nvPr/>
        </p:nvPicPr>
        <p:blipFill>
          <a:blip r:embed="rId4" cstate="print"/>
          <a:srcRect/>
          <a:stretch>
            <a:fillRect/>
          </a:stretch>
        </p:blipFill>
        <p:spPr bwMode="auto">
          <a:xfrm>
            <a:off x="3214688" y="5429250"/>
            <a:ext cx="285750" cy="214313"/>
          </a:xfrm>
          <a:prstGeom prst="rect">
            <a:avLst/>
          </a:prstGeom>
          <a:noFill/>
          <a:ln w="9525">
            <a:noFill/>
            <a:miter lim="800000"/>
            <a:headEnd/>
            <a:tailEnd/>
          </a:ln>
        </p:spPr>
      </p:pic>
      <p:pic>
        <p:nvPicPr>
          <p:cNvPr id="42" name="Picture 5"/>
          <p:cNvPicPr>
            <a:picLocks noChangeAspect="1" noChangeArrowheads="1"/>
          </p:cNvPicPr>
          <p:nvPr/>
        </p:nvPicPr>
        <p:blipFill>
          <a:blip r:embed="rId4" cstate="print"/>
          <a:srcRect/>
          <a:stretch>
            <a:fillRect/>
          </a:stretch>
        </p:blipFill>
        <p:spPr bwMode="auto">
          <a:xfrm>
            <a:off x="2357438" y="5143500"/>
            <a:ext cx="285750" cy="214313"/>
          </a:xfrm>
          <a:prstGeom prst="rect">
            <a:avLst/>
          </a:prstGeom>
          <a:noFill/>
          <a:ln w="9525">
            <a:noFill/>
            <a:miter lim="800000"/>
            <a:headEnd/>
            <a:tailEnd/>
          </a:ln>
        </p:spPr>
      </p:pic>
      <p:pic>
        <p:nvPicPr>
          <p:cNvPr id="43" name="Picture 5"/>
          <p:cNvPicPr>
            <a:picLocks noChangeAspect="1" noChangeArrowheads="1"/>
          </p:cNvPicPr>
          <p:nvPr/>
        </p:nvPicPr>
        <p:blipFill>
          <a:blip r:embed="rId4" cstate="print"/>
          <a:srcRect/>
          <a:stretch>
            <a:fillRect/>
          </a:stretch>
        </p:blipFill>
        <p:spPr bwMode="auto">
          <a:xfrm>
            <a:off x="5286375" y="3714750"/>
            <a:ext cx="285750" cy="214313"/>
          </a:xfrm>
          <a:prstGeom prst="rect">
            <a:avLst/>
          </a:prstGeom>
          <a:noFill/>
          <a:ln w="9525">
            <a:noFill/>
            <a:miter lim="800000"/>
            <a:headEnd/>
            <a:tailEnd/>
          </a:ln>
        </p:spPr>
      </p:pic>
      <p:pic>
        <p:nvPicPr>
          <p:cNvPr id="44" name="Picture 5"/>
          <p:cNvPicPr>
            <a:picLocks noChangeAspect="1" noChangeArrowheads="1"/>
          </p:cNvPicPr>
          <p:nvPr/>
        </p:nvPicPr>
        <p:blipFill>
          <a:blip r:embed="rId4" cstate="print"/>
          <a:srcRect/>
          <a:stretch>
            <a:fillRect/>
          </a:stretch>
        </p:blipFill>
        <p:spPr bwMode="auto">
          <a:xfrm>
            <a:off x="5786438" y="3786188"/>
            <a:ext cx="285750" cy="214312"/>
          </a:xfrm>
          <a:prstGeom prst="rect">
            <a:avLst/>
          </a:prstGeom>
          <a:noFill/>
          <a:ln w="9525">
            <a:noFill/>
            <a:miter lim="800000"/>
            <a:headEnd/>
            <a:tailEnd/>
          </a:ln>
        </p:spPr>
      </p:pic>
      <p:pic>
        <p:nvPicPr>
          <p:cNvPr id="45" name="Picture 5"/>
          <p:cNvPicPr>
            <a:picLocks noChangeAspect="1" noChangeArrowheads="1"/>
          </p:cNvPicPr>
          <p:nvPr/>
        </p:nvPicPr>
        <p:blipFill>
          <a:blip r:embed="rId4" cstate="print"/>
          <a:srcRect/>
          <a:stretch>
            <a:fillRect/>
          </a:stretch>
        </p:blipFill>
        <p:spPr bwMode="auto">
          <a:xfrm>
            <a:off x="6072188" y="4000500"/>
            <a:ext cx="285750" cy="214313"/>
          </a:xfrm>
          <a:prstGeom prst="rect">
            <a:avLst/>
          </a:prstGeom>
          <a:noFill/>
          <a:ln w="9525">
            <a:noFill/>
            <a:miter lim="800000"/>
            <a:headEnd/>
            <a:tailEnd/>
          </a:ln>
        </p:spPr>
      </p:pic>
      <p:pic>
        <p:nvPicPr>
          <p:cNvPr id="46" name="Picture 5"/>
          <p:cNvPicPr>
            <a:picLocks noChangeAspect="1" noChangeArrowheads="1"/>
          </p:cNvPicPr>
          <p:nvPr/>
        </p:nvPicPr>
        <p:blipFill>
          <a:blip r:embed="rId4" cstate="print"/>
          <a:srcRect/>
          <a:stretch>
            <a:fillRect/>
          </a:stretch>
        </p:blipFill>
        <p:spPr bwMode="auto">
          <a:xfrm>
            <a:off x="5429250" y="4286250"/>
            <a:ext cx="285750" cy="214313"/>
          </a:xfrm>
          <a:prstGeom prst="rect">
            <a:avLst/>
          </a:prstGeom>
          <a:noFill/>
          <a:ln w="9525">
            <a:noFill/>
            <a:miter lim="800000"/>
            <a:headEnd/>
            <a:tailEnd/>
          </a:ln>
        </p:spPr>
      </p:pic>
      <p:pic>
        <p:nvPicPr>
          <p:cNvPr id="47" name="Picture 5"/>
          <p:cNvPicPr>
            <a:picLocks noChangeAspect="1" noChangeArrowheads="1"/>
          </p:cNvPicPr>
          <p:nvPr/>
        </p:nvPicPr>
        <p:blipFill>
          <a:blip r:embed="rId4" cstate="print"/>
          <a:srcRect/>
          <a:stretch>
            <a:fillRect/>
          </a:stretch>
        </p:blipFill>
        <p:spPr bwMode="auto">
          <a:xfrm>
            <a:off x="6858000" y="4286250"/>
            <a:ext cx="285750" cy="214313"/>
          </a:xfrm>
          <a:prstGeom prst="rect">
            <a:avLst/>
          </a:prstGeom>
          <a:noFill/>
          <a:ln w="9525">
            <a:noFill/>
            <a:miter lim="800000"/>
            <a:headEnd/>
            <a:tailEnd/>
          </a:ln>
        </p:spPr>
      </p:pic>
      <p:pic>
        <p:nvPicPr>
          <p:cNvPr id="48" name="Picture 5"/>
          <p:cNvPicPr>
            <a:picLocks noChangeAspect="1" noChangeArrowheads="1"/>
          </p:cNvPicPr>
          <p:nvPr/>
        </p:nvPicPr>
        <p:blipFill>
          <a:blip r:embed="rId4" cstate="print"/>
          <a:srcRect/>
          <a:stretch>
            <a:fillRect/>
          </a:stretch>
        </p:blipFill>
        <p:spPr bwMode="auto">
          <a:xfrm>
            <a:off x="6858000" y="3857625"/>
            <a:ext cx="285750" cy="214313"/>
          </a:xfrm>
          <a:prstGeom prst="rect">
            <a:avLst/>
          </a:prstGeom>
          <a:noFill/>
          <a:ln w="9525">
            <a:noFill/>
            <a:miter lim="800000"/>
            <a:headEnd/>
            <a:tailEnd/>
          </a:ln>
        </p:spPr>
      </p:pic>
      <p:pic>
        <p:nvPicPr>
          <p:cNvPr id="49" name="Picture 5"/>
          <p:cNvPicPr>
            <a:picLocks noChangeAspect="1" noChangeArrowheads="1"/>
          </p:cNvPicPr>
          <p:nvPr/>
        </p:nvPicPr>
        <p:blipFill>
          <a:blip r:embed="rId4" cstate="print"/>
          <a:srcRect/>
          <a:stretch>
            <a:fillRect/>
          </a:stretch>
        </p:blipFill>
        <p:spPr bwMode="auto">
          <a:xfrm>
            <a:off x="3995936" y="4221088"/>
            <a:ext cx="285750" cy="214312"/>
          </a:xfrm>
          <a:prstGeom prst="rect">
            <a:avLst/>
          </a:prstGeom>
          <a:noFill/>
          <a:ln w="9525">
            <a:noFill/>
            <a:miter lim="800000"/>
            <a:headEnd/>
            <a:tailEnd/>
          </a:ln>
        </p:spPr>
      </p:pic>
      <p:pic>
        <p:nvPicPr>
          <p:cNvPr id="50" name="Picture 5"/>
          <p:cNvPicPr>
            <a:picLocks noChangeAspect="1" noChangeArrowheads="1"/>
          </p:cNvPicPr>
          <p:nvPr/>
        </p:nvPicPr>
        <p:blipFill>
          <a:blip r:embed="rId4" cstate="print"/>
          <a:srcRect/>
          <a:stretch>
            <a:fillRect/>
          </a:stretch>
        </p:blipFill>
        <p:spPr bwMode="auto">
          <a:xfrm>
            <a:off x="7786688" y="3714750"/>
            <a:ext cx="285750" cy="214313"/>
          </a:xfrm>
          <a:prstGeom prst="rect">
            <a:avLst/>
          </a:prstGeom>
          <a:noFill/>
          <a:ln w="9525">
            <a:noFill/>
            <a:miter lim="800000"/>
            <a:headEnd/>
            <a:tailEnd/>
          </a:ln>
        </p:spPr>
      </p:pic>
      <p:pic>
        <p:nvPicPr>
          <p:cNvPr id="51" name="Picture 5"/>
          <p:cNvPicPr>
            <a:picLocks noChangeAspect="1" noChangeArrowheads="1"/>
          </p:cNvPicPr>
          <p:nvPr/>
        </p:nvPicPr>
        <p:blipFill>
          <a:blip r:embed="rId4" cstate="print"/>
          <a:srcRect/>
          <a:stretch>
            <a:fillRect/>
          </a:stretch>
        </p:blipFill>
        <p:spPr bwMode="auto">
          <a:xfrm>
            <a:off x="7929563" y="4071938"/>
            <a:ext cx="285750" cy="214312"/>
          </a:xfrm>
          <a:prstGeom prst="rect">
            <a:avLst/>
          </a:prstGeom>
          <a:noFill/>
          <a:ln w="9525">
            <a:noFill/>
            <a:miter lim="800000"/>
            <a:headEnd/>
            <a:tailEnd/>
          </a:ln>
        </p:spPr>
      </p:pic>
      <p:pic>
        <p:nvPicPr>
          <p:cNvPr id="52" name="Picture 5"/>
          <p:cNvPicPr>
            <a:picLocks noChangeAspect="1" noChangeArrowheads="1"/>
          </p:cNvPicPr>
          <p:nvPr/>
        </p:nvPicPr>
        <p:blipFill>
          <a:blip r:embed="rId4" cstate="print"/>
          <a:srcRect/>
          <a:stretch>
            <a:fillRect/>
          </a:stretch>
        </p:blipFill>
        <p:spPr bwMode="auto">
          <a:xfrm>
            <a:off x="8072438" y="4786313"/>
            <a:ext cx="285750" cy="214312"/>
          </a:xfrm>
          <a:prstGeom prst="rect">
            <a:avLst/>
          </a:prstGeom>
          <a:noFill/>
          <a:ln w="9525">
            <a:noFill/>
            <a:miter lim="800000"/>
            <a:headEnd/>
            <a:tailEnd/>
          </a:ln>
        </p:spPr>
      </p:pic>
      <p:pic>
        <p:nvPicPr>
          <p:cNvPr id="53" name="Picture 5"/>
          <p:cNvPicPr>
            <a:picLocks noChangeAspect="1" noChangeArrowheads="1"/>
          </p:cNvPicPr>
          <p:nvPr/>
        </p:nvPicPr>
        <p:blipFill>
          <a:blip r:embed="rId4" cstate="print"/>
          <a:srcRect/>
          <a:stretch>
            <a:fillRect/>
          </a:stretch>
        </p:blipFill>
        <p:spPr bwMode="auto">
          <a:xfrm>
            <a:off x="6357938" y="3643313"/>
            <a:ext cx="285750" cy="223837"/>
          </a:xfrm>
          <a:prstGeom prst="rect">
            <a:avLst/>
          </a:prstGeom>
          <a:noFill/>
          <a:ln w="9525">
            <a:noFill/>
            <a:miter lim="800000"/>
            <a:headEnd/>
            <a:tailEnd/>
          </a:ln>
        </p:spPr>
      </p:pic>
      <p:pic>
        <p:nvPicPr>
          <p:cNvPr id="54" name="Picture 5"/>
          <p:cNvPicPr>
            <a:picLocks noChangeAspect="1" noChangeArrowheads="1"/>
          </p:cNvPicPr>
          <p:nvPr/>
        </p:nvPicPr>
        <p:blipFill>
          <a:blip r:embed="rId4" cstate="print"/>
          <a:srcRect/>
          <a:stretch>
            <a:fillRect/>
          </a:stretch>
        </p:blipFill>
        <p:spPr bwMode="auto">
          <a:xfrm>
            <a:off x="5643563" y="5357813"/>
            <a:ext cx="285750" cy="214312"/>
          </a:xfrm>
          <a:prstGeom prst="rect">
            <a:avLst/>
          </a:prstGeom>
          <a:noFill/>
          <a:ln w="9525">
            <a:noFill/>
            <a:miter lim="800000"/>
            <a:headEnd/>
            <a:tailEnd/>
          </a:ln>
        </p:spPr>
      </p:pic>
      <p:pic>
        <p:nvPicPr>
          <p:cNvPr id="55" name="Picture 5"/>
          <p:cNvPicPr>
            <a:picLocks noChangeAspect="1" noChangeArrowheads="1"/>
          </p:cNvPicPr>
          <p:nvPr/>
        </p:nvPicPr>
        <p:blipFill>
          <a:blip r:embed="rId4" cstate="print"/>
          <a:srcRect/>
          <a:stretch>
            <a:fillRect/>
          </a:stretch>
        </p:blipFill>
        <p:spPr bwMode="auto">
          <a:xfrm>
            <a:off x="4214813" y="5143500"/>
            <a:ext cx="285750" cy="214313"/>
          </a:xfrm>
          <a:prstGeom prst="rect">
            <a:avLst/>
          </a:prstGeom>
          <a:noFill/>
          <a:ln w="9525">
            <a:noFill/>
            <a:miter lim="800000"/>
            <a:headEnd/>
            <a:tailEnd/>
          </a:ln>
        </p:spPr>
      </p:pic>
      <p:pic>
        <p:nvPicPr>
          <p:cNvPr id="56" name="Picture 5"/>
          <p:cNvPicPr>
            <a:picLocks noChangeAspect="1" noChangeArrowheads="1"/>
          </p:cNvPicPr>
          <p:nvPr/>
        </p:nvPicPr>
        <p:blipFill>
          <a:blip r:embed="rId4" cstate="print"/>
          <a:srcRect/>
          <a:stretch>
            <a:fillRect/>
          </a:stretch>
        </p:blipFill>
        <p:spPr bwMode="auto">
          <a:xfrm>
            <a:off x="1714500" y="5500688"/>
            <a:ext cx="285750" cy="214312"/>
          </a:xfrm>
          <a:prstGeom prst="rect">
            <a:avLst/>
          </a:prstGeom>
          <a:noFill/>
          <a:ln w="9525">
            <a:noFill/>
            <a:miter lim="800000"/>
            <a:headEnd/>
            <a:tailEnd/>
          </a:ln>
        </p:spPr>
      </p:pic>
      <p:pic>
        <p:nvPicPr>
          <p:cNvPr id="57" name="Picture 5"/>
          <p:cNvPicPr>
            <a:picLocks noChangeAspect="1" noChangeArrowheads="1"/>
          </p:cNvPicPr>
          <p:nvPr/>
        </p:nvPicPr>
        <p:blipFill>
          <a:blip r:embed="rId4" cstate="print"/>
          <a:srcRect/>
          <a:stretch>
            <a:fillRect/>
          </a:stretch>
        </p:blipFill>
        <p:spPr bwMode="auto">
          <a:xfrm>
            <a:off x="2214563" y="5929313"/>
            <a:ext cx="285750" cy="214312"/>
          </a:xfrm>
          <a:prstGeom prst="rect">
            <a:avLst/>
          </a:prstGeom>
          <a:noFill/>
          <a:ln w="9525">
            <a:noFill/>
            <a:miter lim="800000"/>
            <a:headEnd/>
            <a:tailEnd/>
          </a:ln>
        </p:spPr>
      </p:pic>
      <p:pic>
        <p:nvPicPr>
          <p:cNvPr id="58" name="Picture 5"/>
          <p:cNvPicPr>
            <a:picLocks noChangeAspect="1" noChangeArrowheads="1"/>
          </p:cNvPicPr>
          <p:nvPr/>
        </p:nvPicPr>
        <p:blipFill>
          <a:blip r:embed="rId4" cstate="print"/>
          <a:srcRect/>
          <a:stretch>
            <a:fillRect/>
          </a:stretch>
        </p:blipFill>
        <p:spPr bwMode="auto">
          <a:xfrm>
            <a:off x="1857375" y="4786313"/>
            <a:ext cx="285750" cy="214312"/>
          </a:xfrm>
          <a:prstGeom prst="rect">
            <a:avLst/>
          </a:prstGeom>
          <a:noFill/>
          <a:ln w="9525">
            <a:noFill/>
            <a:miter lim="800000"/>
            <a:headEnd/>
            <a:tailEnd/>
          </a:ln>
        </p:spPr>
      </p:pic>
      <p:pic>
        <p:nvPicPr>
          <p:cNvPr id="59" name="Picture 5"/>
          <p:cNvPicPr>
            <a:picLocks noChangeAspect="1" noChangeArrowheads="1"/>
          </p:cNvPicPr>
          <p:nvPr/>
        </p:nvPicPr>
        <p:blipFill>
          <a:blip r:embed="rId4" cstate="print"/>
          <a:srcRect/>
          <a:stretch>
            <a:fillRect/>
          </a:stretch>
        </p:blipFill>
        <p:spPr bwMode="auto">
          <a:xfrm>
            <a:off x="4572000" y="4286250"/>
            <a:ext cx="285750" cy="214313"/>
          </a:xfrm>
          <a:prstGeom prst="rect">
            <a:avLst/>
          </a:prstGeom>
          <a:noFill/>
          <a:ln w="9525">
            <a:noFill/>
            <a:miter lim="800000"/>
            <a:headEnd/>
            <a:tailEnd/>
          </a:ln>
        </p:spPr>
      </p:pic>
      <p:pic>
        <p:nvPicPr>
          <p:cNvPr id="60" name="Picture 5"/>
          <p:cNvPicPr>
            <a:picLocks noChangeAspect="1" noChangeArrowheads="1"/>
          </p:cNvPicPr>
          <p:nvPr/>
        </p:nvPicPr>
        <p:blipFill>
          <a:blip r:embed="rId4" cstate="print"/>
          <a:srcRect/>
          <a:stretch>
            <a:fillRect/>
          </a:stretch>
        </p:blipFill>
        <p:spPr bwMode="auto">
          <a:xfrm>
            <a:off x="4143375" y="4429125"/>
            <a:ext cx="285750" cy="214313"/>
          </a:xfrm>
          <a:prstGeom prst="rect">
            <a:avLst/>
          </a:prstGeom>
          <a:noFill/>
          <a:ln w="9525">
            <a:noFill/>
            <a:miter lim="800000"/>
            <a:headEnd/>
            <a:tailEnd/>
          </a:ln>
        </p:spPr>
      </p:pic>
      <p:pic>
        <p:nvPicPr>
          <p:cNvPr id="61" name="Picture 5"/>
          <p:cNvPicPr>
            <a:picLocks noChangeAspect="1" noChangeArrowheads="1"/>
          </p:cNvPicPr>
          <p:nvPr/>
        </p:nvPicPr>
        <p:blipFill>
          <a:blip r:embed="rId4" cstate="print"/>
          <a:srcRect/>
          <a:stretch>
            <a:fillRect/>
          </a:stretch>
        </p:blipFill>
        <p:spPr bwMode="auto">
          <a:xfrm>
            <a:off x="7715250" y="5286375"/>
            <a:ext cx="285750" cy="214313"/>
          </a:xfrm>
          <a:prstGeom prst="rect">
            <a:avLst/>
          </a:prstGeom>
          <a:noFill/>
          <a:ln w="9525">
            <a:noFill/>
            <a:miter lim="800000"/>
            <a:headEnd/>
            <a:tailEnd/>
          </a:ln>
        </p:spPr>
      </p:pic>
      <p:pic>
        <p:nvPicPr>
          <p:cNvPr id="5154" name="Picture 5"/>
          <p:cNvPicPr>
            <a:picLocks noChangeAspect="1" noChangeArrowheads="1"/>
          </p:cNvPicPr>
          <p:nvPr/>
        </p:nvPicPr>
        <p:blipFill>
          <a:blip r:embed="rId4" cstate="print"/>
          <a:srcRect/>
          <a:stretch>
            <a:fillRect/>
          </a:stretch>
        </p:blipFill>
        <p:spPr bwMode="auto">
          <a:xfrm>
            <a:off x="6429375" y="4929188"/>
            <a:ext cx="285750" cy="214312"/>
          </a:xfrm>
          <a:prstGeom prst="rect">
            <a:avLst/>
          </a:prstGeom>
          <a:noFill/>
          <a:ln w="9525">
            <a:noFill/>
            <a:miter lim="800000"/>
            <a:headEnd/>
            <a:tailEnd/>
          </a:ln>
        </p:spPr>
      </p:pic>
      <p:sp>
        <p:nvSpPr>
          <p:cNvPr id="64" name="Rectangle 63"/>
          <p:cNvSpPr/>
          <p:nvPr/>
        </p:nvSpPr>
        <p:spPr>
          <a:xfrm>
            <a:off x="4000500" y="5357813"/>
            <a:ext cx="1075556" cy="461665"/>
          </a:xfrm>
          <a:prstGeom prst="rect">
            <a:avLst/>
          </a:prstGeom>
        </p:spPr>
        <p:txBody>
          <a:bodyPr wrap="square">
            <a:spAutoFit/>
          </a:bodyPr>
          <a:lstStyle/>
          <a:p>
            <a:pPr>
              <a:defRPr/>
            </a:pPr>
            <a:r>
              <a:rPr lang="ar-DZ" b="1" kern="0" dirty="0">
                <a:solidFill>
                  <a:srgbClr val="000000"/>
                </a:solidFill>
              </a:rPr>
              <a:t>1903</a:t>
            </a:r>
            <a:endParaRPr lang="ar-DZ" dirty="0"/>
          </a:p>
        </p:txBody>
      </p:sp>
      <p:sp>
        <p:nvSpPr>
          <p:cNvPr id="66" name="Rectangle 65"/>
          <p:cNvSpPr/>
          <p:nvPr/>
        </p:nvSpPr>
        <p:spPr>
          <a:xfrm>
            <a:off x="5214938" y="3857625"/>
            <a:ext cx="1013246" cy="461665"/>
          </a:xfrm>
          <a:prstGeom prst="rect">
            <a:avLst/>
          </a:prstGeom>
        </p:spPr>
        <p:txBody>
          <a:bodyPr wrap="square">
            <a:spAutoFit/>
          </a:bodyPr>
          <a:lstStyle/>
          <a:p>
            <a:pPr>
              <a:defRPr/>
            </a:pPr>
            <a:r>
              <a:rPr lang="fr-FR" b="1" kern="0" dirty="0">
                <a:solidFill>
                  <a:srgbClr val="000000"/>
                </a:solidFill>
              </a:rPr>
              <a:t>1904</a:t>
            </a:r>
            <a:endParaRPr lang="ar-DZ" dirty="0"/>
          </a:p>
        </p:txBody>
      </p:sp>
      <p:sp>
        <p:nvSpPr>
          <p:cNvPr id="65" name="Rectangle 64"/>
          <p:cNvSpPr>
            <a:spLocks noChangeArrowheads="1"/>
          </p:cNvSpPr>
          <p:nvPr/>
        </p:nvSpPr>
        <p:spPr bwMode="auto">
          <a:xfrm>
            <a:off x="428625" y="1357313"/>
            <a:ext cx="8072438" cy="1107996"/>
          </a:xfrm>
          <a:prstGeom prst="rect">
            <a:avLst/>
          </a:prstGeom>
          <a:noFill/>
          <a:ln w="9525">
            <a:noFill/>
            <a:miter lim="800000"/>
            <a:headEnd/>
            <a:tailEnd/>
          </a:ln>
        </p:spPr>
        <p:txBody>
          <a:bodyPr>
            <a:spAutoFit/>
          </a:bodyPr>
          <a:lstStyle/>
          <a:p>
            <a:pPr algn="just">
              <a:tabLst>
                <a:tab pos="457200" algn="l"/>
              </a:tabLst>
            </a:pPr>
            <a:r>
              <a:rPr lang="fr-FR" sz="2200" b="1" dirty="0">
                <a:latin typeface="Times New Roman" pitchFamily="18" charset="0"/>
                <a:cs typeface="Times New Roman" pitchFamily="18" charset="0"/>
              </a:rPr>
              <a:t>Les Caisses de Mutualité Agricole sont des Sociétés Civiles de Personnes à caractère mutualiste, à capital variable et à but non lucratif.  </a:t>
            </a:r>
            <a:endParaRPr lang="fr-FR" sz="2200" dirty="0">
              <a:latin typeface="Times New Roman" pitchFamily="18" charset="0"/>
              <a:cs typeface="Times New Roman" pitchFamily="18" charset="0"/>
            </a:endParaRPr>
          </a:p>
        </p:txBody>
      </p:sp>
      <p:pic>
        <p:nvPicPr>
          <p:cNvPr id="62" name="Picture 5"/>
          <p:cNvPicPr>
            <a:picLocks noChangeAspect="1" noChangeArrowheads="1"/>
          </p:cNvPicPr>
          <p:nvPr/>
        </p:nvPicPr>
        <p:blipFill>
          <a:blip r:embed="rId4" cstate="print"/>
          <a:srcRect/>
          <a:stretch>
            <a:fillRect/>
          </a:stretch>
        </p:blipFill>
        <p:spPr bwMode="auto">
          <a:xfrm>
            <a:off x="7380312" y="4095074"/>
            <a:ext cx="357758" cy="268318"/>
          </a:xfrm>
          <a:prstGeom prst="rect">
            <a:avLst/>
          </a:prstGeom>
          <a:noFill/>
          <a:ln w="9525">
            <a:noFill/>
            <a:miter lim="800000"/>
            <a:headEnd/>
            <a:tailEnd/>
          </a:ln>
        </p:spPr>
      </p:pic>
      <p:sp>
        <p:nvSpPr>
          <p:cNvPr id="67" name="Rectangle 66">
            <a:extLst>
              <a:ext uri="{FF2B5EF4-FFF2-40B4-BE49-F238E27FC236}">
                <a16:creationId xmlns:a16="http://schemas.microsoft.com/office/drawing/2014/main" id="{EE71462A-10D8-4644-8AB6-7CC7F75F0D1D}"/>
              </a:ext>
            </a:extLst>
          </p:cNvPr>
          <p:cNvSpPr/>
          <p:nvPr/>
        </p:nvSpPr>
        <p:spPr>
          <a:xfrm>
            <a:off x="1071563" y="2643188"/>
            <a:ext cx="2857500" cy="707886"/>
          </a:xfrm>
          <a:prstGeom prst="rect">
            <a:avLst/>
          </a:prstGeom>
        </p:spPr>
        <p:txBody>
          <a:bodyPr>
            <a:spAutoFit/>
          </a:bodyPr>
          <a:lstStyle/>
          <a:p>
            <a:pPr indent="-342839" algn="l" rtl="1">
              <a:buClr>
                <a:schemeClr val="tx1"/>
              </a:buClr>
              <a:defRPr/>
            </a:pPr>
            <a:r>
              <a:rPr lang="fr-FR" sz="2000" b="1" kern="0" dirty="0">
                <a:solidFill>
                  <a:srgbClr val="000000"/>
                </a:solidFill>
                <a:latin typeface="Times New Roman" pitchFamily="18" charset="0"/>
                <a:cs typeface="Times New Roman" pitchFamily="18" charset="0"/>
              </a:rPr>
              <a:t>70 Caisses régionales</a:t>
            </a:r>
          </a:p>
          <a:p>
            <a:pPr indent="-342839" rtl="1">
              <a:buClr>
                <a:schemeClr val="tx1"/>
              </a:buClr>
              <a:defRPr/>
            </a:pPr>
            <a:r>
              <a:rPr lang="fr-FR" sz="2000" b="1" kern="0" dirty="0">
                <a:solidFill>
                  <a:srgbClr val="000000"/>
                </a:solidFill>
                <a:latin typeface="Times New Roman" pitchFamily="18" charset="0"/>
                <a:cs typeface="Times New Roman" pitchFamily="18" charset="0"/>
              </a:rPr>
              <a:t>533 Bureaux locaux</a:t>
            </a:r>
          </a:p>
        </p:txBody>
      </p:sp>
      <p:sp>
        <p:nvSpPr>
          <p:cNvPr id="72" name="Text Box 20">
            <a:extLst>
              <a:ext uri="{FF2B5EF4-FFF2-40B4-BE49-F238E27FC236}">
                <a16:creationId xmlns:a16="http://schemas.microsoft.com/office/drawing/2014/main" id="{4268DE08-E9AE-416F-815F-DCDDE47C5DD9}"/>
              </a:ext>
            </a:extLst>
          </p:cNvPr>
          <p:cNvSpPr txBox="1">
            <a:spLocks noChangeArrowheads="1"/>
          </p:cNvSpPr>
          <p:nvPr/>
        </p:nvSpPr>
        <p:spPr bwMode="auto">
          <a:xfrm>
            <a:off x="3929064" y="2643188"/>
            <a:ext cx="4357686" cy="707886"/>
          </a:xfrm>
          <a:prstGeom prst="rect">
            <a:avLst/>
          </a:prstGeom>
          <a:noFill/>
          <a:ln w="9525">
            <a:noFill/>
            <a:miter lim="800000"/>
            <a:headEnd/>
            <a:tailEnd/>
          </a:ln>
        </p:spPr>
        <p:txBody>
          <a:bodyPr wrap="square">
            <a:spAutoFit/>
          </a:bodyPr>
          <a:lstStyle/>
          <a:p>
            <a:pPr algn="l"/>
            <a:r>
              <a:rPr lang="fr-FR" sz="2000" b="1" dirty="0">
                <a:latin typeface="Times New Roman" pitchFamily="18" charset="0"/>
                <a:cs typeface="Times New Roman" pitchFamily="18" charset="0"/>
              </a:rPr>
              <a:t>3 067 Employés / 2000 Universitaires.</a:t>
            </a:r>
          </a:p>
          <a:p>
            <a:r>
              <a:rPr lang="fr-FR" sz="2000" b="1" kern="0" dirty="0">
                <a:solidFill>
                  <a:srgbClr val="000000"/>
                </a:solidFill>
                <a:latin typeface="Times New Roman" pitchFamily="18" charset="0"/>
                <a:cs typeface="Times New Roman" pitchFamily="18" charset="0"/>
              </a:rPr>
              <a:t>1 115 Experts agréés </a:t>
            </a:r>
            <a:r>
              <a:rPr lang="fr-FR" sz="1400" b="1" kern="0" dirty="0">
                <a:solidFill>
                  <a:srgbClr val="000000"/>
                </a:solidFill>
                <a:latin typeface="Times New Roman" pitchFamily="18" charset="0"/>
                <a:cs typeface="Times New Roman" pitchFamily="18" charset="0"/>
              </a:rPr>
              <a:t>(Toutes branches)</a:t>
            </a:r>
            <a:endParaRPr lang="fr-FR" sz="1400" b="1" dirty="0">
              <a:solidFill>
                <a:srgbClr val="008000"/>
              </a:solidFill>
              <a:latin typeface="Times New Roman" pitchFamily="18" charset="0"/>
              <a:cs typeface="Times New Roman" pitchFamily="18" charset="0"/>
            </a:endParaRPr>
          </a:p>
        </p:txBody>
      </p:sp>
      <p:sp>
        <p:nvSpPr>
          <p:cNvPr id="73" name="Rectangle 1">
            <a:extLst>
              <a:ext uri="{FF2B5EF4-FFF2-40B4-BE49-F238E27FC236}">
                <a16:creationId xmlns:a16="http://schemas.microsoft.com/office/drawing/2014/main" id="{68911101-62A7-46B4-BBBF-7D7F7EC0960E}"/>
              </a:ext>
            </a:extLst>
          </p:cNvPr>
          <p:cNvSpPr>
            <a:spLocks noChangeArrowheads="1"/>
          </p:cNvSpPr>
          <p:nvPr/>
        </p:nvSpPr>
        <p:spPr bwMode="auto">
          <a:xfrm>
            <a:off x="785786" y="214290"/>
            <a:ext cx="7929618" cy="954107"/>
          </a:xfrm>
          <a:prstGeom prst="rect">
            <a:avLst/>
          </a:prstGeom>
          <a:solidFill>
            <a:srgbClr val="008000"/>
          </a:solidFill>
          <a:ln w="9525">
            <a:noFill/>
            <a:miter lim="800000"/>
            <a:headEnd/>
            <a:tailEnd/>
          </a:ln>
        </p:spPr>
        <p:txBody>
          <a:bodyPr wrap="square">
            <a:spAutoFit/>
          </a:bodyPr>
          <a:lstStyle/>
          <a:p>
            <a:pPr algn="ctr" rtl="1"/>
            <a:r>
              <a:rPr lang="fr-FR" sz="2800" b="1" dirty="0">
                <a:solidFill>
                  <a:schemeClr val="bg1"/>
                </a:solidFill>
              </a:rPr>
              <a:t> PRESENTATION DE LA CAISSE NATIONALE DE    MUTUALITE AGRICOLE</a:t>
            </a:r>
            <a:endParaRPr lang="ar-DZ" sz="2800" b="1" dirty="0">
              <a:solidFill>
                <a:schemeClr val="bg1"/>
              </a:solidFill>
            </a:endParaRPr>
          </a:p>
        </p:txBody>
      </p:sp>
      <p:pic>
        <p:nvPicPr>
          <p:cNvPr id="74" name="Picture 2">
            <a:extLst>
              <a:ext uri="{FF2B5EF4-FFF2-40B4-BE49-F238E27FC236}">
                <a16:creationId xmlns:a16="http://schemas.microsoft.com/office/drawing/2014/main" id="{4000225F-5AF6-4E08-87E0-250A4D469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166"/>
            <a:ext cx="6889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5">
            <a:extLst>
              <a:ext uri="{FF2B5EF4-FFF2-40B4-BE49-F238E27FC236}">
                <a16:creationId xmlns:a16="http://schemas.microsoft.com/office/drawing/2014/main" id="{6C4E592D-08EC-4AF8-9CBE-A4B1BE5A5E4D}"/>
              </a:ext>
            </a:extLst>
          </p:cNvPr>
          <p:cNvPicPr>
            <a:picLocks noChangeAspect="1" noChangeArrowheads="1"/>
          </p:cNvPicPr>
          <p:nvPr/>
        </p:nvPicPr>
        <p:blipFill>
          <a:blip r:embed="rId4" cstate="print"/>
          <a:srcRect/>
          <a:stretch>
            <a:fillRect/>
          </a:stretch>
        </p:blipFill>
        <p:spPr bwMode="auto">
          <a:xfrm>
            <a:off x="6756777" y="4845990"/>
            <a:ext cx="285750" cy="214312"/>
          </a:xfrm>
          <a:prstGeom prst="rect">
            <a:avLst/>
          </a:prstGeom>
          <a:noFill/>
          <a:ln w="9525">
            <a:noFill/>
            <a:miter lim="800000"/>
            <a:headEnd/>
            <a:tailEnd/>
          </a:ln>
        </p:spPr>
      </p:pic>
      <p:pic>
        <p:nvPicPr>
          <p:cNvPr id="77" name="Picture 5">
            <a:extLst>
              <a:ext uri="{FF2B5EF4-FFF2-40B4-BE49-F238E27FC236}">
                <a16:creationId xmlns:a16="http://schemas.microsoft.com/office/drawing/2014/main" id="{F3923A01-D02C-4B57-8298-4CCF27B82B0E}"/>
              </a:ext>
            </a:extLst>
          </p:cNvPr>
          <p:cNvPicPr>
            <a:picLocks noChangeAspect="1" noChangeArrowheads="1"/>
          </p:cNvPicPr>
          <p:nvPr/>
        </p:nvPicPr>
        <p:blipFill>
          <a:blip r:embed="rId4" cstate="print"/>
          <a:srcRect/>
          <a:stretch>
            <a:fillRect/>
          </a:stretch>
        </p:blipFill>
        <p:spPr bwMode="auto">
          <a:xfrm>
            <a:off x="5624220" y="6137317"/>
            <a:ext cx="285750" cy="214312"/>
          </a:xfrm>
          <a:prstGeom prst="rect">
            <a:avLst/>
          </a:prstGeom>
          <a:noFill/>
          <a:ln w="9525">
            <a:noFill/>
            <a:miter lim="800000"/>
            <a:headEnd/>
            <a:tailEnd/>
          </a:ln>
        </p:spPr>
      </p:pic>
      <p:pic>
        <p:nvPicPr>
          <p:cNvPr id="78" name="Picture 5">
            <a:extLst>
              <a:ext uri="{FF2B5EF4-FFF2-40B4-BE49-F238E27FC236}">
                <a16:creationId xmlns:a16="http://schemas.microsoft.com/office/drawing/2014/main" id="{9E8DE63E-BF17-480A-BA9E-607781CDB504}"/>
              </a:ext>
            </a:extLst>
          </p:cNvPr>
          <p:cNvPicPr>
            <a:picLocks noChangeAspect="1" noChangeArrowheads="1"/>
          </p:cNvPicPr>
          <p:nvPr/>
        </p:nvPicPr>
        <p:blipFill>
          <a:blip r:embed="rId4" cstate="print"/>
          <a:srcRect/>
          <a:stretch>
            <a:fillRect/>
          </a:stretch>
        </p:blipFill>
        <p:spPr bwMode="auto">
          <a:xfrm>
            <a:off x="5143500" y="5928544"/>
            <a:ext cx="285750" cy="214312"/>
          </a:xfrm>
          <a:prstGeom prst="rect">
            <a:avLst/>
          </a:prstGeom>
          <a:noFill/>
          <a:ln w="9525">
            <a:noFill/>
            <a:miter lim="800000"/>
            <a:headEnd/>
            <a:tailEnd/>
          </a:ln>
        </p:spPr>
      </p:pic>
      <p:sp>
        <p:nvSpPr>
          <p:cNvPr id="63" name="Espace réservé du numéro de diapositive 12">
            <a:extLst>
              <a:ext uri="{FF2B5EF4-FFF2-40B4-BE49-F238E27FC236}">
                <a16:creationId xmlns:a16="http://schemas.microsoft.com/office/drawing/2014/main" id="{EA77E301-410D-4A7B-B8C5-47B7240005F9}"/>
              </a:ext>
            </a:extLst>
          </p:cNvPr>
          <p:cNvSpPr>
            <a:spLocks noGrp="1"/>
          </p:cNvSpPr>
          <p:nvPr>
            <p:ph type="sldNum" sz="quarter" idx="12"/>
          </p:nvPr>
        </p:nvSpPr>
        <p:spPr>
          <a:xfrm>
            <a:off x="6553200" y="6356400"/>
            <a:ext cx="2133600" cy="365125"/>
          </a:xfrm>
        </p:spPr>
        <p:txBody>
          <a:bodyPr/>
          <a:lstStyle/>
          <a:p>
            <a:fld id="{64ACB9B3-20B7-4B22-8D8C-EB7A3B197278}" type="slidenum">
              <a:rPr lang="fr-FR" smtClean="0"/>
              <a:pPr/>
              <a:t>5</a:t>
            </a:fld>
            <a:endParaRPr lang="fr-FR" dirty="0"/>
          </a:p>
        </p:txBody>
      </p:sp>
    </p:spTree>
    <p:extLst>
      <p:ext uri="{BB962C8B-B14F-4D97-AF65-F5344CB8AC3E}">
        <p14:creationId xmlns:p14="http://schemas.microsoft.com/office/powerpoint/2010/main" val="16733425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0"/>
          <p:cNvSpPr txBox="1">
            <a:spLocks noChangeArrowheads="1"/>
          </p:cNvSpPr>
          <p:nvPr/>
        </p:nvSpPr>
        <p:spPr bwMode="auto">
          <a:xfrm>
            <a:off x="928662" y="142852"/>
            <a:ext cx="2571750" cy="461665"/>
          </a:xfrm>
          <a:prstGeom prst="rect">
            <a:avLst/>
          </a:prstGeom>
          <a:solidFill>
            <a:srgbClr val="008000"/>
          </a:solidFill>
          <a:ln w="9525">
            <a:noFill/>
            <a:miter lim="800000"/>
            <a:headEnd/>
            <a:tailEnd/>
          </a:ln>
        </p:spPr>
        <p:txBody>
          <a:bodyPr>
            <a:spAutoFit/>
          </a:bodyPr>
          <a:lstStyle/>
          <a:p>
            <a:pPr marL="377825" indent="-377825" algn="ctr">
              <a:spcBef>
                <a:spcPct val="50000"/>
              </a:spcBef>
            </a:pPr>
            <a:r>
              <a:rPr lang="fr-FR" sz="2400" b="1" dirty="0">
                <a:solidFill>
                  <a:schemeClr val="bg1"/>
                </a:solidFill>
                <a:latin typeface="Arial" pitchFamily="34" charset="0"/>
                <a:cs typeface="Arial" pitchFamily="34" charset="0"/>
              </a:rPr>
              <a:t>NOS MISSIONS</a:t>
            </a:r>
          </a:p>
        </p:txBody>
      </p:sp>
      <p:sp>
        <p:nvSpPr>
          <p:cNvPr id="7171" name="Text Box 20"/>
          <p:cNvSpPr txBox="1">
            <a:spLocks noChangeArrowheads="1"/>
          </p:cNvSpPr>
          <p:nvPr/>
        </p:nvSpPr>
        <p:spPr bwMode="auto">
          <a:xfrm>
            <a:off x="500034" y="1785926"/>
            <a:ext cx="8429684" cy="3093154"/>
          </a:xfrm>
          <a:prstGeom prst="rect">
            <a:avLst/>
          </a:prstGeom>
          <a:noFill/>
          <a:ln w="9525">
            <a:noFill/>
            <a:miter lim="800000"/>
            <a:headEnd/>
            <a:tailEnd/>
          </a:ln>
        </p:spPr>
        <p:txBody>
          <a:bodyPr wrap="square">
            <a:spAutoFit/>
          </a:bodyPr>
          <a:lstStyle/>
          <a:p>
            <a:pPr algn="just">
              <a:spcBef>
                <a:spcPct val="50000"/>
              </a:spcBef>
            </a:pPr>
            <a:r>
              <a:rPr lang="fr-FR" sz="2100" b="1" i="1" u="sng" dirty="0">
                <a:latin typeface="Times New Roman" pitchFamily="18" charset="0"/>
                <a:cs typeface="Times New Roman" pitchFamily="18" charset="0"/>
              </a:rPr>
              <a:t>Développer et Promouvoir les Assurances agricoles et agro-industriels</a:t>
            </a:r>
          </a:p>
          <a:p>
            <a:pPr algn="just">
              <a:spcBef>
                <a:spcPct val="50000"/>
              </a:spcBef>
              <a:buFont typeface="Wingdings" pitchFamily="2" charset="2"/>
              <a:buChar char="Ø"/>
            </a:pPr>
            <a:r>
              <a:rPr lang="fr-FR" sz="2000" b="1" dirty="0">
                <a:latin typeface="Times New Roman" pitchFamily="18" charset="0"/>
                <a:cs typeface="Times New Roman" pitchFamily="18" charset="0"/>
              </a:rPr>
              <a:t> </a:t>
            </a:r>
            <a:r>
              <a:rPr lang="fr-FR" b="1" dirty="0">
                <a:latin typeface="Times New Roman" pitchFamily="18" charset="0"/>
                <a:cs typeface="Times New Roman" pitchFamily="18" charset="0"/>
              </a:rPr>
              <a:t>Prendre en charge l’assurance des risques liés aux activités agricoles, industriels, transports et autres ; </a:t>
            </a:r>
          </a:p>
          <a:p>
            <a:pPr algn="just">
              <a:spcBef>
                <a:spcPct val="50000"/>
              </a:spcBef>
              <a:buFont typeface="Wingdings" pitchFamily="2" charset="2"/>
              <a:buChar char="Ø"/>
            </a:pPr>
            <a:r>
              <a:rPr lang="fr-FR" b="1" dirty="0">
                <a:latin typeface="Times New Roman" pitchFamily="18" charset="0"/>
                <a:cs typeface="Times New Roman" pitchFamily="18" charset="0"/>
              </a:rPr>
              <a:t>Assurer la sécurité des productions, revenus et patrimoines ;</a:t>
            </a:r>
          </a:p>
          <a:p>
            <a:pPr algn="just">
              <a:spcBef>
                <a:spcPct val="50000"/>
              </a:spcBef>
              <a:buFont typeface="Wingdings" pitchFamily="2" charset="2"/>
              <a:buChar char="Ø"/>
            </a:pPr>
            <a:r>
              <a:rPr lang="fr-FR" b="1" dirty="0">
                <a:latin typeface="Times New Roman" pitchFamily="18" charset="0"/>
                <a:cs typeface="Times New Roman" pitchFamily="18" charset="0"/>
              </a:rPr>
              <a:t> Assurer une protection économique et sociale de tous actes d’investissement ;</a:t>
            </a:r>
          </a:p>
          <a:p>
            <a:pPr algn="just">
              <a:spcBef>
                <a:spcPct val="50000"/>
              </a:spcBef>
              <a:buFont typeface="Wingdings" pitchFamily="2" charset="2"/>
              <a:buChar char="Ø"/>
            </a:pPr>
            <a:r>
              <a:rPr lang="fr-FR" b="1" dirty="0">
                <a:latin typeface="Times New Roman" pitchFamily="18" charset="0"/>
                <a:cs typeface="Times New Roman" pitchFamily="18" charset="0"/>
              </a:rPr>
              <a:t>Promouvoir le développement de l’industrie agricole et faire la promotion de nouveaux produits.</a:t>
            </a:r>
          </a:p>
          <a:p>
            <a:pPr algn="just">
              <a:spcBef>
                <a:spcPct val="50000"/>
              </a:spcBef>
              <a:buFont typeface="Wingdings" pitchFamily="2" charset="2"/>
              <a:buChar char="Ø"/>
            </a:pPr>
            <a:r>
              <a:rPr lang="fr-FR" b="1" dirty="0">
                <a:latin typeface="Times New Roman" pitchFamily="18" charset="0"/>
                <a:cs typeface="Times New Roman" pitchFamily="18" charset="0"/>
              </a:rPr>
              <a:t>Assurer la solvabilité de l’assuré vis-à-vis des banques et institutions financières.</a:t>
            </a:r>
          </a:p>
        </p:txBody>
      </p:sp>
      <p:sp>
        <p:nvSpPr>
          <p:cNvPr id="7172" name="Text Box 20"/>
          <p:cNvSpPr txBox="1">
            <a:spLocks noChangeArrowheads="1"/>
          </p:cNvSpPr>
          <p:nvPr/>
        </p:nvSpPr>
        <p:spPr bwMode="auto">
          <a:xfrm>
            <a:off x="357158" y="4929198"/>
            <a:ext cx="8501094" cy="1569660"/>
          </a:xfrm>
          <a:prstGeom prst="rect">
            <a:avLst/>
          </a:prstGeom>
          <a:noFill/>
          <a:ln w="9525">
            <a:noFill/>
            <a:miter lim="800000"/>
            <a:headEnd/>
            <a:tailEnd/>
          </a:ln>
        </p:spPr>
        <p:txBody>
          <a:bodyPr wrap="square">
            <a:spAutoFit/>
          </a:bodyPr>
          <a:lstStyle/>
          <a:p>
            <a:pPr algn="just">
              <a:spcBef>
                <a:spcPct val="50000"/>
              </a:spcBef>
            </a:pPr>
            <a:r>
              <a:rPr lang="fr-FR" sz="2100" b="1" i="1" u="sng" dirty="0">
                <a:latin typeface="Times New Roman" pitchFamily="18" charset="0"/>
                <a:cs typeface="Times New Roman" pitchFamily="18" charset="0"/>
              </a:rPr>
              <a:t>Accompagnement technique/Actions de proximité/Conseil et orientations</a:t>
            </a:r>
          </a:p>
          <a:p>
            <a:pPr algn="just">
              <a:spcBef>
                <a:spcPct val="50000"/>
              </a:spcBef>
              <a:buFont typeface="Wingdings" pitchFamily="2" charset="2"/>
              <a:buChar char="Ø"/>
            </a:pPr>
            <a:r>
              <a:rPr lang="fr-FR" sz="2000" b="1" dirty="0">
                <a:latin typeface="Times New Roman" pitchFamily="18" charset="0"/>
                <a:cs typeface="Times New Roman" pitchFamily="18" charset="0"/>
              </a:rPr>
              <a:t> </a:t>
            </a:r>
            <a:r>
              <a:rPr lang="fr-FR" b="1" dirty="0">
                <a:latin typeface="Times New Roman" pitchFamily="18" charset="0"/>
                <a:cs typeface="Times New Roman" pitchFamily="18" charset="0"/>
              </a:rPr>
              <a:t>Assister l’assuré dans le respect des outils de maitrise des risques agricoles (itinéraire technique agricole/ conduite d’élevage) </a:t>
            </a:r>
          </a:p>
          <a:p>
            <a:pPr algn="just">
              <a:spcBef>
                <a:spcPct val="50000"/>
              </a:spcBef>
              <a:buFont typeface="Wingdings" pitchFamily="2" charset="2"/>
              <a:buChar char="Ø"/>
            </a:pPr>
            <a:r>
              <a:rPr lang="fr-FR" b="1" dirty="0">
                <a:latin typeface="Times New Roman" pitchFamily="18" charset="0"/>
                <a:cs typeface="Times New Roman" pitchFamily="18" charset="0"/>
              </a:rPr>
              <a:t> Assistance de l’assuré en matière de prévention et gestion des risques.</a:t>
            </a:r>
          </a:p>
        </p:txBody>
      </p:sp>
      <p:sp>
        <p:nvSpPr>
          <p:cNvPr id="7173" name="Text Box 20"/>
          <p:cNvSpPr txBox="1">
            <a:spLocks noChangeArrowheads="1"/>
          </p:cNvSpPr>
          <p:nvPr/>
        </p:nvSpPr>
        <p:spPr bwMode="auto">
          <a:xfrm>
            <a:off x="357158" y="714356"/>
            <a:ext cx="8643968" cy="1015663"/>
          </a:xfrm>
          <a:prstGeom prst="rect">
            <a:avLst/>
          </a:prstGeom>
          <a:noFill/>
          <a:ln w="9525">
            <a:noFill/>
            <a:miter lim="800000"/>
            <a:headEnd/>
            <a:tailEnd/>
          </a:ln>
        </p:spPr>
        <p:txBody>
          <a:bodyPr wrap="square">
            <a:spAutoFit/>
          </a:bodyPr>
          <a:lstStyle/>
          <a:p>
            <a:pPr algn="just">
              <a:spcBef>
                <a:spcPct val="50000"/>
              </a:spcBef>
            </a:pPr>
            <a:r>
              <a:rPr lang="fr-FR" sz="2000" b="1" dirty="0">
                <a:latin typeface="Times New Roman" pitchFamily="18" charset="0"/>
                <a:cs typeface="Times New Roman" pitchFamily="18" charset="0"/>
              </a:rPr>
              <a:t>L a Caisse Nationale de Mutualité Agricole se met aujourd’hui au diapason des programmes initiés par les Pouvoirs Publics en direction du monde agricole et rural et a pour missions principalement :</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08" y="0"/>
            <a:ext cx="6889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4ACB9B3-20B7-4B22-8D8C-EB7A3B197278}" type="slidenum">
              <a:rPr lang="fr-FR" smtClean="0"/>
              <a:pPr/>
              <a:t>7</a:t>
            </a:fld>
            <a:endParaRPr lang="fr-FR"/>
          </a:p>
        </p:txBody>
      </p:sp>
      <p:sp>
        <p:nvSpPr>
          <p:cNvPr id="26625" name="Rectangle 1"/>
          <p:cNvSpPr>
            <a:spLocks noChangeArrowheads="1"/>
          </p:cNvSpPr>
          <p:nvPr/>
        </p:nvSpPr>
        <p:spPr bwMode="auto">
          <a:xfrm>
            <a:off x="2000232" y="285728"/>
            <a:ext cx="5143536" cy="461665"/>
          </a:xfrm>
          <a:prstGeom prst="rect">
            <a:avLst/>
          </a:prstGeom>
          <a:solidFill>
            <a:srgbClr val="008000"/>
          </a:solidFill>
          <a:ln w="9525">
            <a:noFill/>
            <a:miter lim="800000"/>
            <a:headEnd/>
            <a:tailEnd/>
          </a:ln>
          <a:effectLst>
            <a:outerShdw blurRad="50800" dist="50800" dir="5400000" algn="ctr" rotWithShape="0">
              <a:schemeClr val="bg2"/>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fr-FR" sz="2400" b="1" i="0" strike="noStrike" cap="none" normalizeH="0" baseline="0" dirty="0">
                <a:ln>
                  <a:noFill/>
                </a:ln>
                <a:solidFill>
                  <a:schemeClr val="bg1"/>
                </a:solidFill>
                <a:effectLst/>
                <a:latin typeface="Arial" pitchFamily="34" charset="0"/>
                <a:ea typeface="Times New Roman" pitchFamily="18" charset="0"/>
                <a:cs typeface="Arial" pitchFamily="34" charset="0"/>
              </a:rPr>
              <a:t>Domaines d’activités de la CNMA</a:t>
            </a:r>
            <a:endParaRPr kumimoji="0" lang="fr-FR" b="0" i="0" strike="noStrike" cap="none" normalizeH="0" baseline="0" dirty="0">
              <a:ln>
                <a:noFill/>
              </a:ln>
              <a:solidFill>
                <a:schemeClr val="bg1"/>
              </a:solidFill>
              <a:effectLst/>
              <a:latin typeface="Arial" pitchFamily="34" charset="0"/>
              <a:cs typeface="Arial" pitchFamily="34" charset="0"/>
            </a:endParaRPr>
          </a:p>
        </p:txBody>
      </p:sp>
      <p:grpSp>
        <p:nvGrpSpPr>
          <p:cNvPr id="3" name="Group 5"/>
          <p:cNvGrpSpPr>
            <a:grpSpLocks/>
          </p:cNvGrpSpPr>
          <p:nvPr/>
        </p:nvGrpSpPr>
        <p:grpSpPr bwMode="auto">
          <a:xfrm>
            <a:off x="71407" y="60306"/>
            <a:ext cx="612162" cy="560382"/>
            <a:chOff x="1247" y="391"/>
            <a:chExt cx="635" cy="635"/>
          </a:xfrm>
        </p:grpSpPr>
        <p:sp>
          <p:nvSpPr>
            <p:cNvPr id="6" name="AutoShape 6"/>
            <p:cNvSpPr>
              <a:spLocks noChangeAspect="1" noChangeArrowheads="1" noTextEdit="1"/>
            </p:cNvSpPr>
            <p:nvPr/>
          </p:nvSpPr>
          <p:spPr bwMode="auto">
            <a:xfrm>
              <a:off x="1247" y="391"/>
              <a:ext cx="635" cy="635"/>
            </a:xfrm>
            <a:prstGeom prst="rect">
              <a:avLst/>
            </a:prstGeom>
            <a:noFill/>
            <a:ln w="9525">
              <a:noFill/>
              <a:miter lim="800000"/>
              <a:headEnd/>
              <a:tailEnd/>
            </a:ln>
          </p:spPr>
          <p:txBody>
            <a:bodyPr/>
            <a:lstStyle/>
            <a:p>
              <a:endParaRPr lang="fr-FR"/>
            </a:p>
          </p:txBody>
        </p:sp>
        <p:sp>
          <p:nvSpPr>
            <p:cNvPr id="7" name="Freeform 7"/>
            <p:cNvSpPr>
              <a:spLocks/>
            </p:cNvSpPr>
            <p:nvPr/>
          </p:nvSpPr>
          <p:spPr bwMode="auto">
            <a:xfrm>
              <a:off x="1249" y="393"/>
              <a:ext cx="631" cy="631"/>
            </a:xfrm>
            <a:custGeom>
              <a:avLst/>
              <a:gdLst>
                <a:gd name="T0" fmla="*/ 348 w 16398"/>
                <a:gd name="T1" fmla="*/ 2 h 16398"/>
                <a:gd name="T2" fmla="*/ 394 w 16398"/>
                <a:gd name="T3" fmla="*/ 10 h 16398"/>
                <a:gd name="T4" fmla="*/ 438 w 16398"/>
                <a:gd name="T5" fmla="*/ 25 h 16398"/>
                <a:gd name="T6" fmla="*/ 479 w 16398"/>
                <a:gd name="T7" fmla="*/ 46 h 16398"/>
                <a:gd name="T8" fmla="*/ 516 w 16398"/>
                <a:gd name="T9" fmla="*/ 72 h 16398"/>
                <a:gd name="T10" fmla="*/ 549 w 16398"/>
                <a:gd name="T11" fmla="*/ 103 h 16398"/>
                <a:gd name="T12" fmla="*/ 577 w 16398"/>
                <a:gd name="T13" fmla="*/ 139 h 16398"/>
                <a:gd name="T14" fmla="*/ 600 w 16398"/>
                <a:gd name="T15" fmla="*/ 179 h 16398"/>
                <a:gd name="T16" fmla="*/ 617 w 16398"/>
                <a:gd name="T17" fmla="*/ 222 h 16398"/>
                <a:gd name="T18" fmla="*/ 627 w 16398"/>
                <a:gd name="T19" fmla="*/ 267 h 16398"/>
                <a:gd name="T20" fmla="*/ 631 w 16398"/>
                <a:gd name="T21" fmla="*/ 316 h 16398"/>
                <a:gd name="T22" fmla="*/ 627 w 16398"/>
                <a:gd name="T23" fmla="*/ 364 h 16398"/>
                <a:gd name="T24" fmla="*/ 617 w 16398"/>
                <a:gd name="T25" fmla="*/ 409 h 16398"/>
                <a:gd name="T26" fmla="*/ 600 w 16398"/>
                <a:gd name="T27" fmla="*/ 452 h 16398"/>
                <a:gd name="T28" fmla="*/ 577 w 16398"/>
                <a:gd name="T29" fmla="*/ 492 h 16398"/>
                <a:gd name="T30" fmla="*/ 549 w 16398"/>
                <a:gd name="T31" fmla="*/ 528 h 16398"/>
                <a:gd name="T32" fmla="*/ 516 w 16398"/>
                <a:gd name="T33" fmla="*/ 559 h 16398"/>
                <a:gd name="T34" fmla="*/ 479 w 16398"/>
                <a:gd name="T35" fmla="*/ 585 h 16398"/>
                <a:gd name="T36" fmla="*/ 438 w 16398"/>
                <a:gd name="T37" fmla="*/ 606 h 16398"/>
                <a:gd name="T38" fmla="*/ 394 w 16398"/>
                <a:gd name="T39" fmla="*/ 621 h 16398"/>
                <a:gd name="T40" fmla="*/ 348 w 16398"/>
                <a:gd name="T41" fmla="*/ 629 h 16398"/>
                <a:gd name="T42" fmla="*/ 299 w 16398"/>
                <a:gd name="T43" fmla="*/ 631 h 16398"/>
                <a:gd name="T44" fmla="*/ 252 w 16398"/>
                <a:gd name="T45" fmla="*/ 625 h 16398"/>
                <a:gd name="T46" fmla="*/ 207 w 16398"/>
                <a:gd name="T47" fmla="*/ 612 h 16398"/>
                <a:gd name="T48" fmla="*/ 165 w 16398"/>
                <a:gd name="T49" fmla="*/ 593 h 16398"/>
                <a:gd name="T50" fmla="*/ 127 w 16398"/>
                <a:gd name="T51" fmla="*/ 568 h 16398"/>
                <a:gd name="T52" fmla="*/ 92 w 16398"/>
                <a:gd name="T53" fmla="*/ 539 h 16398"/>
                <a:gd name="T54" fmla="*/ 63 w 16398"/>
                <a:gd name="T55" fmla="*/ 504 h 16398"/>
                <a:gd name="T56" fmla="*/ 38 w 16398"/>
                <a:gd name="T57" fmla="*/ 466 h 16398"/>
                <a:gd name="T58" fmla="*/ 19 w 16398"/>
                <a:gd name="T59" fmla="*/ 424 h 16398"/>
                <a:gd name="T60" fmla="*/ 6 w 16398"/>
                <a:gd name="T61" fmla="*/ 379 h 16398"/>
                <a:gd name="T62" fmla="*/ 0 w 16398"/>
                <a:gd name="T63" fmla="*/ 332 h 16398"/>
                <a:gd name="T64" fmla="*/ 2 w 16398"/>
                <a:gd name="T65" fmla="*/ 283 h 16398"/>
                <a:gd name="T66" fmla="*/ 10 w 16398"/>
                <a:gd name="T67" fmla="*/ 237 h 16398"/>
                <a:gd name="T68" fmla="*/ 25 w 16398"/>
                <a:gd name="T69" fmla="*/ 193 h 16398"/>
                <a:gd name="T70" fmla="*/ 46 w 16398"/>
                <a:gd name="T71" fmla="*/ 152 h 16398"/>
                <a:gd name="T72" fmla="*/ 72 w 16398"/>
                <a:gd name="T73" fmla="*/ 115 h 16398"/>
                <a:gd name="T74" fmla="*/ 103 w 16398"/>
                <a:gd name="T75" fmla="*/ 82 h 16398"/>
                <a:gd name="T76" fmla="*/ 139 w 16398"/>
                <a:gd name="T77" fmla="*/ 54 h 16398"/>
                <a:gd name="T78" fmla="*/ 179 w 16398"/>
                <a:gd name="T79" fmla="*/ 31 h 16398"/>
                <a:gd name="T80" fmla="*/ 222 w 16398"/>
                <a:gd name="T81" fmla="*/ 14 h 16398"/>
                <a:gd name="T82" fmla="*/ 267 w 16398"/>
                <a:gd name="T83" fmla="*/ 4 h 16398"/>
                <a:gd name="T84" fmla="*/ 316 w 16398"/>
                <a:gd name="T85" fmla="*/ 0 h 16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98"/>
                <a:gd name="T130" fmla="*/ 0 h 16398"/>
                <a:gd name="T131" fmla="*/ 16398 w 16398"/>
                <a:gd name="T132" fmla="*/ 16398 h 163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98" h="16398">
                  <a:moveTo>
                    <a:pt x="8199" y="0"/>
                  </a:moveTo>
                  <a:lnTo>
                    <a:pt x="8621" y="11"/>
                  </a:lnTo>
                  <a:lnTo>
                    <a:pt x="9037" y="43"/>
                  </a:lnTo>
                  <a:lnTo>
                    <a:pt x="9448" y="95"/>
                  </a:lnTo>
                  <a:lnTo>
                    <a:pt x="9851" y="167"/>
                  </a:lnTo>
                  <a:lnTo>
                    <a:pt x="10247" y="259"/>
                  </a:lnTo>
                  <a:lnTo>
                    <a:pt x="10636" y="369"/>
                  </a:lnTo>
                  <a:lnTo>
                    <a:pt x="11018" y="498"/>
                  </a:lnTo>
                  <a:lnTo>
                    <a:pt x="11390" y="645"/>
                  </a:lnTo>
                  <a:lnTo>
                    <a:pt x="11753" y="809"/>
                  </a:lnTo>
                  <a:lnTo>
                    <a:pt x="12107" y="990"/>
                  </a:lnTo>
                  <a:lnTo>
                    <a:pt x="12450" y="1187"/>
                  </a:lnTo>
                  <a:lnTo>
                    <a:pt x="12783" y="1401"/>
                  </a:lnTo>
                  <a:lnTo>
                    <a:pt x="13105" y="1629"/>
                  </a:lnTo>
                  <a:lnTo>
                    <a:pt x="13414" y="1873"/>
                  </a:lnTo>
                  <a:lnTo>
                    <a:pt x="13711" y="2131"/>
                  </a:lnTo>
                  <a:lnTo>
                    <a:pt x="13996" y="2402"/>
                  </a:lnTo>
                  <a:lnTo>
                    <a:pt x="14267" y="2687"/>
                  </a:lnTo>
                  <a:lnTo>
                    <a:pt x="14525" y="2984"/>
                  </a:lnTo>
                  <a:lnTo>
                    <a:pt x="14769" y="3293"/>
                  </a:lnTo>
                  <a:lnTo>
                    <a:pt x="14997" y="3615"/>
                  </a:lnTo>
                  <a:lnTo>
                    <a:pt x="15211" y="3948"/>
                  </a:lnTo>
                  <a:lnTo>
                    <a:pt x="15408" y="4291"/>
                  </a:lnTo>
                  <a:lnTo>
                    <a:pt x="15589" y="4645"/>
                  </a:lnTo>
                  <a:lnTo>
                    <a:pt x="15753" y="5008"/>
                  </a:lnTo>
                  <a:lnTo>
                    <a:pt x="15900" y="5380"/>
                  </a:lnTo>
                  <a:lnTo>
                    <a:pt x="16029" y="5762"/>
                  </a:lnTo>
                  <a:lnTo>
                    <a:pt x="16139" y="6151"/>
                  </a:lnTo>
                  <a:lnTo>
                    <a:pt x="16231" y="6547"/>
                  </a:lnTo>
                  <a:lnTo>
                    <a:pt x="16303" y="6950"/>
                  </a:lnTo>
                  <a:lnTo>
                    <a:pt x="16355" y="7361"/>
                  </a:lnTo>
                  <a:lnTo>
                    <a:pt x="16387" y="7777"/>
                  </a:lnTo>
                  <a:lnTo>
                    <a:pt x="16398" y="8199"/>
                  </a:lnTo>
                  <a:lnTo>
                    <a:pt x="16387" y="8621"/>
                  </a:lnTo>
                  <a:lnTo>
                    <a:pt x="16355" y="9037"/>
                  </a:lnTo>
                  <a:lnTo>
                    <a:pt x="16303" y="9448"/>
                  </a:lnTo>
                  <a:lnTo>
                    <a:pt x="16231" y="9851"/>
                  </a:lnTo>
                  <a:lnTo>
                    <a:pt x="16139" y="10248"/>
                  </a:lnTo>
                  <a:lnTo>
                    <a:pt x="16029" y="10637"/>
                  </a:lnTo>
                  <a:lnTo>
                    <a:pt x="15900" y="11018"/>
                  </a:lnTo>
                  <a:lnTo>
                    <a:pt x="15753" y="11390"/>
                  </a:lnTo>
                  <a:lnTo>
                    <a:pt x="15589" y="11753"/>
                  </a:lnTo>
                  <a:lnTo>
                    <a:pt x="15408" y="12107"/>
                  </a:lnTo>
                  <a:lnTo>
                    <a:pt x="15211" y="12450"/>
                  </a:lnTo>
                  <a:lnTo>
                    <a:pt x="14997" y="12783"/>
                  </a:lnTo>
                  <a:lnTo>
                    <a:pt x="14769" y="13105"/>
                  </a:lnTo>
                  <a:lnTo>
                    <a:pt x="14525" y="13414"/>
                  </a:lnTo>
                  <a:lnTo>
                    <a:pt x="14267" y="13711"/>
                  </a:lnTo>
                  <a:lnTo>
                    <a:pt x="13996" y="13996"/>
                  </a:lnTo>
                  <a:lnTo>
                    <a:pt x="13711" y="14267"/>
                  </a:lnTo>
                  <a:lnTo>
                    <a:pt x="13414" y="14525"/>
                  </a:lnTo>
                  <a:lnTo>
                    <a:pt x="13105" y="14769"/>
                  </a:lnTo>
                  <a:lnTo>
                    <a:pt x="12783" y="14997"/>
                  </a:lnTo>
                  <a:lnTo>
                    <a:pt x="12450" y="15211"/>
                  </a:lnTo>
                  <a:lnTo>
                    <a:pt x="12107" y="15408"/>
                  </a:lnTo>
                  <a:lnTo>
                    <a:pt x="11753" y="15589"/>
                  </a:lnTo>
                  <a:lnTo>
                    <a:pt x="11390" y="15753"/>
                  </a:lnTo>
                  <a:lnTo>
                    <a:pt x="11018" y="15900"/>
                  </a:lnTo>
                  <a:lnTo>
                    <a:pt x="10636" y="16029"/>
                  </a:lnTo>
                  <a:lnTo>
                    <a:pt x="10247" y="16139"/>
                  </a:lnTo>
                  <a:lnTo>
                    <a:pt x="9851" y="16231"/>
                  </a:lnTo>
                  <a:lnTo>
                    <a:pt x="9448" y="16303"/>
                  </a:lnTo>
                  <a:lnTo>
                    <a:pt x="9037" y="16356"/>
                  </a:lnTo>
                  <a:lnTo>
                    <a:pt x="8621" y="16387"/>
                  </a:lnTo>
                  <a:lnTo>
                    <a:pt x="8199" y="16398"/>
                  </a:lnTo>
                  <a:lnTo>
                    <a:pt x="7777" y="16387"/>
                  </a:lnTo>
                  <a:lnTo>
                    <a:pt x="7361" y="16356"/>
                  </a:lnTo>
                  <a:lnTo>
                    <a:pt x="6950" y="16303"/>
                  </a:lnTo>
                  <a:lnTo>
                    <a:pt x="6547" y="16231"/>
                  </a:lnTo>
                  <a:lnTo>
                    <a:pt x="6150" y="16139"/>
                  </a:lnTo>
                  <a:lnTo>
                    <a:pt x="5761" y="16029"/>
                  </a:lnTo>
                  <a:lnTo>
                    <a:pt x="5380" y="15900"/>
                  </a:lnTo>
                  <a:lnTo>
                    <a:pt x="5008" y="15753"/>
                  </a:lnTo>
                  <a:lnTo>
                    <a:pt x="4645" y="15589"/>
                  </a:lnTo>
                  <a:lnTo>
                    <a:pt x="4291" y="15408"/>
                  </a:lnTo>
                  <a:lnTo>
                    <a:pt x="3948" y="15211"/>
                  </a:lnTo>
                  <a:lnTo>
                    <a:pt x="3615" y="14997"/>
                  </a:lnTo>
                  <a:lnTo>
                    <a:pt x="3293" y="14769"/>
                  </a:lnTo>
                  <a:lnTo>
                    <a:pt x="2984" y="14525"/>
                  </a:lnTo>
                  <a:lnTo>
                    <a:pt x="2687" y="14267"/>
                  </a:lnTo>
                  <a:lnTo>
                    <a:pt x="2402" y="13996"/>
                  </a:lnTo>
                  <a:lnTo>
                    <a:pt x="2131" y="13711"/>
                  </a:lnTo>
                  <a:lnTo>
                    <a:pt x="1873" y="13414"/>
                  </a:lnTo>
                  <a:lnTo>
                    <a:pt x="1629" y="13105"/>
                  </a:lnTo>
                  <a:lnTo>
                    <a:pt x="1401" y="12783"/>
                  </a:lnTo>
                  <a:lnTo>
                    <a:pt x="1187" y="12450"/>
                  </a:lnTo>
                  <a:lnTo>
                    <a:pt x="990" y="12107"/>
                  </a:lnTo>
                  <a:lnTo>
                    <a:pt x="809" y="11753"/>
                  </a:lnTo>
                  <a:lnTo>
                    <a:pt x="645" y="11390"/>
                  </a:lnTo>
                  <a:lnTo>
                    <a:pt x="498" y="11018"/>
                  </a:lnTo>
                  <a:lnTo>
                    <a:pt x="369" y="10637"/>
                  </a:lnTo>
                  <a:lnTo>
                    <a:pt x="259" y="10248"/>
                  </a:lnTo>
                  <a:lnTo>
                    <a:pt x="167" y="9851"/>
                  </a:lnTo>
                  <a:lnTo>
                    <a:pt x="95" y="9448"/>
                  </a:lnTo>
                  <a:lnTo>
                    <a:pt x="42" y="9037"/>
                  </a:lnTo>
                  <a:lnTo>
                    <a:pt x="11" y="8621"/>
                  </a:lnTo>
                  <a:lnTo>
                    <a:pt x="0" y="8199"/>
                  </a:lnTo>
                  <a:lnTo>
                    <a:pt x="11" y="7777"/>
                  </a:lnTo>
                  <a:lnTo>
                    <a:pt x="42" y="7361"/>
                  </a:lnTo>
                  <a:lnTo>
                    <a:pt x="95" y="6950"/>
                  </a:lnTo>
                  <a:lnTo>
                    <a:pt x="167" y="6547"/>
                  </a:lnTo>
                  <a:lnTo>
                    <a:pt x="259" y="6151"/>
                  </a:lnTo>
                  <a:lnTo>
                    <a:pt x="369" y="5762"/>
                  </a:lnTo>
                  <a:lnTo>
                    <a:pt x="498" y="5380"/>
                  </a:lnTo>
                  <a:lnTo>
                    <a:pt x="645" y="5008"/>
                  </a:lnTo>
                  <a:lnTo>
                    <a:pt x="809" y="4645"/>
                  </a:lnTo>
                  <a:lnTo>
                    <a:pt x="990" y="4291"/>
                  </a:lnTo>
                  <a:lnTo>
                    <a:pt x="1187" y="3948"/>
                  </a:lnTo>
                  <a:lnTo>
                    <a:pt x="1401" y="3615"/>
                  </a:lnTo>
                  <a:lnTo>
                    <a:pt x="1629" y="3293"/>
                  </a:lnTo>
                  <a:lnTo>
                    <a:pt x="1873" y="2984"/>
                  </a:lnTo>
                  <a:lnTo>
                    <a:pt x="2131" y="2687"/>
                  </a:lnTo>
                  <a:lnTo>
                    <a:pt x="2402" y="2402"/>
                  </a:lnTo>
                  <a:lnTo>
                    <a:pt x="2687" y="2131"/>
                  </a:lnTo>
                  <a:lnTo>
                    <a:pt x="2984" y="1873"/>
                  </a:lnTo>
                  <a:lnTo>
                    <a:pt x="3293" y="1629"/>
                  </a:lnTo>
                  <a:lnTo>
                    <a:pt x="3615" y="1401"/>
                  </a:lnTo>
                  <a:lnTo>
                    <a:pt x="3948" y="1187"/>
                  </a:lnTo>
                  <a:lnTo>
                    <a:pt x="4291" y="990"/>
                  </a:lnTo>
                  <a:lnTo>
                    <a:pt x="4645" y="809"/>
                  </a:lnTo>
                  <a:lnTo>
                    <a:pt x="5008" y="645"/>
                  </a:lnTo>
                  <a:lnTo>
                    <a:pt x="5380" y="498"/>
                  </a:lnTo>
                  <a:lnTo>
                    <a:pt x="5761" y="369"/>
                  </a:lnTo>
                  <a:lnTo>
                    <a:pt x="6150" y="259"/>
                  </a:lnTo>
                  <a:lnTo>
                    <a:pt x="6547" y="167"/>
                  </a:lnTo>
                  <a:lnTo>
                    <a:pt x="6950" y="95"/>
                  </a:lnTo>
                  <a:lnTo>
                    <a:pt x="7361" y="43"/>
                  </a:lnTo>
                  <a:lnTo>
                    <a:pt x="7777" y="11"/>
                  </a:lnTo>
                  <a:lnTo>
                    <a:pt x="8199" y="0"/>
                  </a:lnTo>
                  <a:close/>
                </a:path>
              </a:pathLst>
            </a:custGeom>
            <a:solidFill>
              <a:srgbClr val="009900"/>
            </a:solidFill>
            <a:ln w="9525">
              <a:noFill/>
              <a:round/>
              <a:headEnd/>
              <a:tailEnd/>
            </a:ln>
          </p:spPr>
          <p:txBody>
            <a:bodyPr/>
            <a:lstStyle/>
            <a:p>
              <a:endParaRPr lang="fr-FR"/>
            </a:p>
          </p:txBody>
        </p:sp>
        <p:sp>
          <p:nvSpPr>
            <p:cNvPr id="8" name="Freeform 8"/>
            <p:cNvSpPr>
              <a:spLocks/>
            </p:cNvSpPr>
            <p:nvPr/>
          </p:nvSpPr>
          <p:spPr bwMode="auto">
            <a:xfrm>
              <a:off x="1327" y="647"/>
              <a:ext cx="228" cy="304"/>
            </a:xfrm>
            <a:custGeom>
              <a:avLst/>
              <a:gdLst>
                <a:gd name="T0" fmla="*/ 55 w 5949"/>
                <a:gd name="T1" fmla="*/ 229 h 7903"/>
                <a:gd name="T2" fmla="*/ 61 w 5949"/>
                <a:gd name="T3" fmla="*/ 179 h 7903"/>
                <a:gd name="T4" fmla="*/ 66 w 5949"/>
                <a:gd name="T5" fmla="*/ 132 h 7903"/>
                <a:gd name="T6" fmla="*/ 62 w 5949"/>
                <a:gd name="T7" fmla="*/ 142 h 7903"/>
                <a:gd name="T8" fmla="*/ 55 w 5949"/>
                <a:gd name="T9" fmla="*/ 184 h 7903"/>
                <a:gd name="T10" fmla="*/ 52 w 5949"/>
                <a:gd name="T11" fmla="*/ 198 h 7903"/>
                <a:gd name="T12" fmla="*/ 41 w 5949"/>
                <a:gd name="T13" fmla="*/ 201 h 7903"/>
                <a:gd name="T14" fmla="*/ 22 w 5949"/>
                <a:gd name="T15" fmla="*/ 200 h 7903"/>
                <a:gd name="T16" fmla="*/ 3 w 5949"/>
                <a:gd name="T17" fmla="*/ 199 h 7903"/>
                <a:gd name="T18" fmla="*/ 5 w 5949"/>
                <a:gd name="T19" fmla="*/ 164 h 7903"/>
                <a:gd name="T20" fmla="*/ 9 w 5949"/>
                <a:gd name="T21" fmla="*/ 137 h 7903"/>
                <a:gd name="T22" fmla="*/ 15 w 5949"/>
                <a:gd name="T23" fmla="*/ 114 h 7903"/>
                <a:gd name="T24" fmla="*/ 22 w 5949"/>
                <a:gd name="T25" fmla="*/ 94 h 7903"/>
                <a:gd name="T26" fmla="*/ 40 w 5949"/>
                <a:gd name="T27" fmla="*/ 84 h 7903"/>
                <a:gd name="T28" fmla="*/ 67 w 5949"/>
                <a:gd name="T29" fmla="*/ 82 h 7903"/>
                <a:gd name="T30" fmla="*/ 96 w 5949"/>
                <a:gd name="T31" fmla="*/ 81 h 7903"/>
                <a:gd name="T32" fmla="*/ 89 w 5949"/>
                <a:gd name="T33" fmla="*/ 71 h 7903"/>
                <a:gd name="T34" fmla="*/ 80 w 5949"/>
                <a:gd name="T35" fmla="*/ 58 h 7903"/>
                <a:gd name="T36" fmla="*/ 77 w 5949"/>
                <a:gd name="T37" fmla="*/ 46 h 7903"/>
                <a:gd name="T38" fmla="*/ 78 w 5949"/>
                <a:gd name="T39" fmla="*/ 32 h 7903"/>
                <a:gd name="T40" fmla="*/ 83 w 5949"/>
                <a:gd name="T41" fmla="*/ 17 h 7903"/>
                <a:gd name="T42" fmla="*/ 101 w 5949"/>
                <a:gd name="T43" fmla="*/ 3 h 7903"/>
                <a:gd name="T44" fmla="*/ 124 w 5949"/>
                <a:gd name="T45" fmla="*/ 0 h 7903"/>
                <a:gd name="T46" fmla="*/ 142 w 5949"/>
                <a:gd name="T47" fmla="*/ 7 h 7903"/>
                <a:gd name="T48" fmla="*/ 155 w 5949"/>
                <a:gd name="T49" fmla="*/ 21 h 7903"/>
                <a:gd name="T50" fmla="*/ 159 w 5949"/>
                <a:gd name="T51" fmla="*/ 42 h 7903"/>
                <a:gd name="T52" fmla="*/ 152 w 5949"/>
                <a:gd name="T53" fmla="*/ 65 h 7903"/>
                <a:gd name="T54" fmla="*/ 137 w 5949"/>
                <a:gd name="T55" fmla="*/ 75 h 7903"/>
                <a:gd name="T56" fmla="*/ 135 w 5949"/>
                <a:gd name="T57" fmla="*/ 80 h 7903"/>
                <a:gd name="T58" fmla="*/ 143 w 5949"/>
                <a:gd name="T59" fmla="*/ 83 h 7903"/>
                <a:gd name="T60" fmla="*/ 160 w 5949"/>
                <a:gd name="T61" fmla="*/ 82 h 7903"/>
                <a:gd name="T62" fmla="*/ 177 w 5949"/>
                <a:gd name="T63" fmla="*/ 81 h 7903"/>
                <a:gd name="T64" fmla="*/ 180 w 5949"/>
                <a:gd name="T65" fmla="*/ 39 h 7903"/>
                <a:gd name="T66" fmla="*/ 181 w 5949"/>
                <a:gd name="T67" fmla="*/ 16 h 7903"/>
                <a:gd name="T68" fmla="*/ 186 w 5949"/>
                <a:gd name="T69" fmla="*/ 5 h 7903"/>
                <a:gd name="T70" fmla="*/ 202 w 5949"/>
                <a:gd name="T71" fmla="*/ 4 h 7903"/>
                <a:gd name="T72" fmla="*/ 219 w 5949"/>
                <a:gd name="T73" fmla="*/ 3 h 7903"/>
                <a:gd name="T74" fmla="*/ 228 w 5949"/>
                <a:gd name="T75" fmla="*/ 25 h 7903"/>
                <a:gd name="T76" fmla="*/ 228 w 5949"/>
                <a:gd name="T77" fmla="*/ 70 h 7903"/>
                <a:gd name="T78" fmla="*/ 228 w 5949"/>
                <a:gd name="T79" fmla="*/ 115 h 7903"/>
                <a:gd name="T80" fmla="*/ 192 w 5949"/>
                <a:gd name="T81" fmla="*/ 124 h 7903"/>
                <a:gd name="T82" fmla="*/ 175 w 5949"/>
                <a:gd name="T83" fmla="*/ 125 h 7903"/>
                <a:gd name="T84" fmla="*/ 172 w 5949"/>
                <a:gd name="T85" fmla="*/ 126 h 7903"/>
                <a:gd name="T86" fmla="*/ 170 w 5949"/>
                <a:gd name="T87" fmla="*/ 143 h 7903"/>
                <a:gd name="T88" fmla="*/ 172 w 5949"/>
                <a:gd name="T89" fmla="*/ 176 h 7903"/>
                <a:gd name="T90" fmla="*/ 175 w 5949"/>
                <a:gd name="T91" fmla="*/ 210 h 7903"/>
                <a:gd name="T92" fmla="*/ 184 w 5949"/>
                <a:gd name="T93" fmla="*/ 271 h 7903"/>
                <a:gd name="T94" fmla="*/ 175 w 5949"/>
                <a:gd name="T95" fmla="*/ 304 h 7903"/>
                <a:gd name="T96" fmla="*/ 150 w 5949"/>
                <a:gd name="T97" fmla="*/ 304 h 7903"/>
                <a:gd name="T98" fmla="*/ 125 w 5949"/>
                <a:gd name="T99" fmla="*/ 304 h 7903"/>
                <a:gd name="T100" fmla="*/ 120 w 5949"/>
                <a:gd name="T101" fmla="*/ 270 h 7903"/>
                <a:gd name="T102" fmla="*/ 120 w 5949"/>
                <a:gd name="T103" fmla="*/ 230 h 7903"/>
                <a:gd name="T104" fmla="*/ 118 w 5949"/>
                <a:gd name="T105" fmla="*/ 197 h 7903"/>
                <a:gd name="T106" fmla="*/ 114 w 5949"/>
                <a:gd name="T107" fmla="*/ 218 h 7903"/>
                <a:gd name="T108" fmla="*/ 113 w 5949"/>
                <a:gd name="T109" fmla="*/ 257 h 7903"/>
                <a:gd name="T110" fmla="*/ 113 w 5949"/>
                <a:gd name="T111" fmla="*/ 297 h 7903"/>
                <a:gd name="T112" fmla="*/ 92 w 5949"/>
                <a:gd name="T113" fmla="*/ 304 h 7903"/>
                <a:gd name="T114" fmla="*/ 67 w 5949"/>
                <a:gd name="T115" fmla="*/ 304 h 79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49"/>
                <a:gd name="T175" fmla="*/ 0 h 7903"/>
                <a:gd name="T176" fmla="*/ 5949 w 5949"/>
                <a:gd name="T177" fmla="*/ 7903 h 79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49" h="7903">
                  <a:moveTo>
                    <a:pt x="1208" y="7903"/>
                  </a:moveTo>
                  <a:lnTo>
                    <a:pt x="1263" y="7402"/>
                  </a:lnTo>
                  <a:lnTo>
                    <a:pt x="1312" y="6963"/>
                  </a:lnTo>
                  <a:lnTo>
                    <a:pt x="1354" y="6577"/>
                  </a:lnTo>
                  <a:lnTo>
                    <a:pt x="1391" y="6239"/>
                  </a:lnTo>
                  <a:lnTo>
                    <a:pt x="1424" y="5942"/>
                  </a:lnTo>
                  <a:lnTo>
                    <a:pt x="1454" y="5680"/>
                  </a:lnTo>
                  <a:lnTo>
                    <a:pt x="1481" y="5445"/>
                  </a:lnTo>
                  <a:lnTo>
                    <a:pt x="1507" y="5229"/>
                  </a:lnTo>
                  <a:lnTo>
                    <a:pt x="1530" y="5028"/>
                  </a:lnTo>
                  <a:lnTo>
                    <a:pt x="1555" y="4834"/>
                  </a:lnTo>
                  <a:lnTo>
                    <a:pt x="1581" y="4641"/>
                  </a:lnTo>
                  <a:lnTo>
                    <a:pt x="1609" y="4441"/>
                  </a:lnTo>
                  <a:lnTo>
                    <a:pt x="1639" y="4227"/>
                  </a:lnTo>
                  <a:lnTo>
                    <a:pt x="1672" y="3994"/>
                  </a:lnTo>
                  <a:lnTo>
                    <a:pt x="1709" y="3734"/>
                  </a:lnTo>
                  <a:lnTo>
                    <a:pt x="1752" y="3441"/>
                  </a:lnTo>
                  <a:lnTo>
                    <a:pt x="1725" y="3428"/>
                  </a:lnTo>
                  <a:lnTo>
                    <a:pt x="1700" y="3417"/>
                  </a:lnTo>
                  <a:lnTo>
                    <a:pt x="1686" y="3413"/>
                  </a:lnTo>
                  <a:lnTo>
                    <a:pt x="1674" y="3409"/>
                  </a:lnTo>
                  <a:lnTo>
                    <a:pt x="1660" y="3407"/>
                  </a:lnTo>
                  <a:lnTo>
                    <a:pt x="1648" y="3406"/>
                  </a:lnTo>
                  <a:lnTo>
                    <a:pt x="1605" y="3696"/>
                  </a:lnTo>
                  <a:lnTo>
                    <a:pt x="1567" y="3951"/>
                  </a:lnTo>
                  <a:lnTo>
                    <a:pt x="1534" y="4171"/>
                  </a:lnTo>
                  <a:lnTo>
                    <a:pt x="1506" y="4361"/>
                  </a:lnTo>
                  <a:lnTo>
                    <a:pt x="1481" y="4523"/>
                  </a:lnTo>
                  <a:lnTo>
                    <a:pt x="1459" y="4660"/>
                  </a:lnTo>
                  <a:lnTo>
                    <a:pt x="1441" y="4775"/>
                  </a:lnTo>
                  <a:lnTo>
                    <a:pt x="1424" y="4869"/>
                  </a:lnTo>
                  <a:lnTo>
                    <a:pt x="1410" y="4946"/>
                  </a:lnTo>
                  <a:lnTo>
                    <a:pt x="1396" y="5009"/>
                  </a:lnTo>
                  <a:lnTo>
                    <a:pt x="1384" y="5060"/>
                  </a:lnTo>
                  <a:lnTo>
                    <a:pt x="1372" y="5101"/>
                  </a:lnTo>
                  <a:lnTo>
                    <a:pt x="1360" y="5136"/>
                  </a:lnTo>
                  <a:lnTo>
                    <a:pt x="1348" y="5167"/>
                  </a:lnTo>
                  <a:lnTo>
                    <a:pt x="1333" y="5196"/>
                  </a:lnTo>
                  <a:lnTo>
                    <a:pt x="1318" y="5227"/>
                  </a:lnTo>
                  <a:lnTo>
                    <a:pt x="1234" y="5224"/>
                  </a:lnTo>
                  <a:lnTo>
                    <a:pt x="1150" y="5221"/>
                  </a:lnTo>
                  <a:lnTo>
                    <a:pt x="1066" y="5218"/>
                  </a:lnTo>
                  <a:lnTo>
                    <a:pt x="982" y="5215"/>
                  </a:lnTo>
                  <a:lnTo>
                    <a:pt x="900" y="5210"/>
                  </a:lnTo>
                  <a:lnTo>
                    <a:pt x="817" y="5207"/>
                  </a:lnTo>
                  <a:lnTo>
                    <a:pt x="735" y="5204"/>
                  </a:lnTo>
                  <a:lnTo>
                    <a:pt x="652" y="5201"/>
                  </a:lnTo>
                  <a:lnTo>
                    <a:pt x="571" y="5198"/>
                  </a:lnTo>
                  <a:lnTo>
                    <a:pt x="489" y="5195"/>
                  </a:lnTo>
                  <a:lnTo>
                    <a:pt x="407" y="5192"/>
                  </a:lnTo>
                  <a:lnTo>
                    <a:pt x="325" y="5188"/>
                  </a:lnTo>
                  <a:lnTo>
                    <a:pt x="244" y="5185"/>
                  </a:lnTo>
                  <a:lnTo>
                    <a:pt x="163" y="5182"/>
                  </a:lnTo>
                  <a:lnTo>
                    <a:pt x="82" y="5178"/>
                  </a:lnTo>
                  <a:lnTo>
                    <a:pt x="0" y="5175"/>
                  </a:lnTo>
                  <a:lnTo>
                    <a:pt x="26" y="5012"/>
                  </a:lnTo>
                  <a:lnTo>
                    <a:pt x="52" y="4839"/>
                  </a:lnTo>
                  <a:lnTo>
                    <a:pt x="76" y="4654"/>
                  </a:lnTo>
                  <a:lnTo>
                    <a:pt x="103" y="4462"/>
                  </a:lnTo>
                  <a:lnTo>
                    <a:pt x="131" y="4265"/>
                  </a:lnTo>
                  <a:lnTo>
                    <a:pt x="161" y="4063"/>
                  </a:lnTo>
                  <a:lnTo>
                    <a:pt x="176" y="3961"/>
                  </a:lnTo>
                  <a:lnTo>
                    <a:pt x="193" y="3859"/>
                  </a:lnTo>
                  <a:lnTo>
                    <a:pt x="211" y="3757"/>
                  </a:lnTo>
                  <a:lnTo>
                    <a:pt x="228" y="3653"/>
                  </a:lnTo>
                  <a:lnTo>
                    <a:pt x="247" y="3552"/>
                  </a:lnTo>
                  <a:lnTo>
                    <a:pt x="267" y="3450"/>
                  </a:lnTo>
                  <a:lnTo>
                    <a:pt x="288" y="3350"/>
                  </a:lnTo>
                  <a:lnTo>
                    <a:pt x="310" y="3251"/>
                  </a:lnTo>
                  <a:lnTo>
                    <a:pt x="332" y="3152"/>
                  </a:lnTo>
                  <a:lnTo>
                    <a:pt x="356" y="3056"/>
                  </a:lnTo>
                  <a:lnTo>
                    <a:pt x="382" y="2961"/>
                  </a:lnTo>
                  <a:lnTo>
                    <a:pt x="409" y="2868"/>
                  </a:lnTo>
                  <a:lnTo>
                    <a:pt x="436" y="2777"/>
                  </a:lnTo>
                  <a:lnTo>
                    <a:pt x="466" y="2689"/>
                  </a:lnTo>
                  <a:lnTo>
                    <a:pt x="497" y="2603"/>
                  </a:lnTo>
                  <a:lnTo>
                    <a:pt x="529" y="2520"/>
                  </a:lnTo>
                  <a:lnTo>
                    <a:pt x="564" y="2441"/>
                  </a:lnTo>
                  <a:lnTo>
                    <a:pt x="601" y="2365"/>
                  </a:lnTo>
                  <a:lnTo>
                    <a:pt x="638" y="2292"/>
                  </a:lnTo>
                  <a:lnTo>
                    <a:pt x="678" y="2223"/>
                  </a:lnTo>
                  <a:lnTo>
                    <a:pt x="799" y="2207"/>
                  </a:lnTo>
                  <a:lnTo>
                    <a:pt x="918" y="2192"/>
                  </a:lnTo>
                  <a:lnTo>
                    <a:pt x="1038" y="2179"/>
                  </a:lnTo>
                  <a:lnTo>
                    <a:pt x="1158" y="2167"/>
                  </a:lnTo>
                  <a:lnTo>
                    <a:pt x="1277" y="2157"/>
                  </a:lnTo>
                  <a:lnTo>
                    <a:pt x="1397" y="2148"/>
                  </a:lnTo>
                  <a:lnTo>
                    <a:pt x="1517" y="2141"/>
                  </a:lnTo>
                  <a:lnTo>
                    <a:pt x="1637" y="2133"/>
                  </a:lnTo>
                  <a:lnTo>
                    <a:pt x="1756" y="2127"/>
                  </a:lnTo>
                  <a:lnTo>
                    <a:pt x="1877" y="2121"/>
                  </a:lnTo>
                  <a:lnTo>
                    <a:pt x="1999" y="2116"/>
                  </a:lnTo>
                  <a:lnTo>
                    <a:pt x="2121" y="2111"/>
                  </a:lnTo>
                  <a:lnTo>
                    <a:pt x="2243" y="2106"/>
                  </a:lnTo>
                  <a:lnTo>
                    <a:pt x="2367" y="2099"/>
                  </a:lnTo>
                  <a:lnTo>
                    <a:pt x="2493" y="2094"/>
                  </a:lnTo>
                  <a:lnTo>
                    <a:pt x="2619" y="2088"/>
                  </a:lnTo>
                  <a:lnTo>
                    <a:pt x="2553" y="2037"/>
                  </a:lnTo>
                  <a:lnTo>
                    <a:pt x="2490" y="1987"/>
                  </a:lnTo>
                  <a:lnTo>
                    <a:pt x="2431" y="1936"/>
                  </a:lnTo>
                  <a:lnTo>
                    <a:pt x="2376" y="1885"/>
                  </a:lnTo>
                  <a:lnTo>
                    <a:pt x="2325" y="1834"/>
                  </a:lnTo>
                  <a:lnTo>
                    <a:pt x="2277" y="1783"/>
                  </a:lnTo>
                  <a:lnTo>
                    <a:pt x="2234" y="1730"/>
                  </a:lnTo>
                  <a:lnTo>
                    <a:pt x="2194" y="1678"/>
                  </a:lnTo>
                  <a:lnTo>
                    <a:pt x="2158" y="1626"/>
                  </a:lnTo>
                  <a:lnTo>
                    <a:pt x="2126" y="1572"/>
                  </a:lnTo>
                  <a:lnTo>
                    <a:pt x="2097" y="1518"/>
                  </a:lnTo>
                  <a:lnTo>
                    <a:pt x="2071" y="1465"/>
                  </a:lnTo>
                  <a:lnTo>
                    <a:pt x="2049" y="1410"/>
                  </a:lnTo>
                  <a:lnTo>
                    <a:pt x="2031" y="1354"/>
                  </a:lnTo>
                  <a:lnTo>
                    <a:pt x="2016" y="1299"/>
                  </a:lnTo>
                  <a:lnTo>
                    <a:pt x="2005" y="1242"/>
                  </a:lnTo>
                  <a:lnTo>
                    <a:pt x="1998" y="1185"/>
                  </a:lnTo>
                  <a:lnTo>
                    <a:pt x="1994" y="1127"/>
                  </a:lnTo>
                  <a:lnTo>
                    <a:pt x="1993" y="1068"/>
                  </a:lnTo>
                  <a:lnTo>
                    <a:pt x="1996" y="1009"/>
                  </a:lnTo>
                  <a:lnTo>
                    <a:pt x="2002" y="948"/>
                  </a:lnTo>
                  <a:lnTo>
                    <a:pt x="2011" y="887"/>
                  </a:lnTo>
                  <a:lnTo>
                    <a:pt x="2025" y="824"/>
                  </a:lnTo>
                  <a:lnTo>
                    <a:pt x="2041" y="761"/>
                  </a:lnTo>
                  <a:lnTo>
                    <a:pt x="2061" y="697"/>
                  </a:lnTo>
                  <a:lnTo>
                    <a:pt x="2083" y="631"/>
                  </a:lnTo>
                  <a:lnTo>
                    <a:pt x="2109" y="565"/>
                  </a:lnTo>
                  <a:lnTo>
                    <a:pt x="2139" y="497"/>
                  </a:lnTo>
                  <a:lnTo>
                    <a:pt x="2172" y="429"/>
                  </a:lnTo>
                  <a:lnTo>
                    <a:pt x="2208" y="359"/>
                  </a:lnTo>
                  <a:lnTo>
                    <a:pt x="2247" y="287"/>
                  </a:lnTo>
                  <a:lnTo>
                    <a:pt x="2290" y="215"/>
                  </a:lnTo>
                  <a:lnTo>
                    <a:pt x="2402" y="161"/>
                  </a:lnTo>
                  <a:lnTo>
                    <a:pt x="2514" y="116"/>
                  </a:lnTo>
                  <a:lnTo>
                    <a:pt x="2623" y="79"/>
                  </a:lnTo>
                  <a:lnTo>
                    <a:pt x="2731" y="49"/>
                  </a:lnTo>
                  <a:lnTo>
                    <a:pt x="2837" y="26"/>
                  </a:lnTo>
                  <a:lnTo>
                    <a:pt x="2939" y="11"/>
                  </a:lnTo>
                  <a:lnTo>
                    <a:pt x="3039" y="3"/>
                  </a:lnTo>
                  <a:lnTo>
                    <a:pt x="3136" y="0"/>
                  </a:lnTo>
                  <a:lnTo>
                    <a:pt x="3230" y="6"/>
                  </a:lnTo>
                  <a:lnTo>
                    <a:pt x="3321" y="18"/>
                  </a:lnTo>
                  <a:lnTo>
                    <a:pt x="3408" y="36"/>
                  </a:lnTo>
                  <a:lnTo>
                    <a:pt x="3492" y="60"/>
                  </a:lnTo>
                  <a:lnTo>
                    <a:pt x="3571" y="91"/>
                  </a:lnTo>
                  <a:lnTo>
                    <a:pt x="3646" y="128"/>
                  </a:lnTo>
                  <a:lnTo>
                    <a:pt x="3717" y="171"/>
                  </a:lnTo>
                  <a:lnTo>
                    <a:pt x="3783" y="219"/>
                  </a:lnTo>
                  <a:lnTo>
                    <a:pt x="3845" y="273"/>
                  </a:lnTo>
                  <a:lnTo>
                    <a:pt x="3900" y="333"/>
                  </a:lnTo>
                  <a:lnTo>
                    <a:pt x="3952" y="398"/>
                  </a:lnTo>
                  <a:lnTo>
                    <a:pt x="3997" y="467"/>
                  </a:lnTo>
                  <a:lnTo>
                    <a:pt x="4038" y="542"/>
                  </a:lnTo>
                  <a:lnTo>
                    <a:pt x="4072" y="622"/>
                  </a:lnTo>
                  <a:lnTo>
                    <a:pt x="4100" y="706"/>
                  </a:lnTo>
                  <a:lnTo>
                    <a:pt x="4121" y="795"/>
                  </a:lnTo>
                  <a:lnTo>
                    <a:pt x="4136" y="889"/>
                  </a:lnTo>
                  <a:lnTo>
                    <a:pt x="4144" y="986"/>
                  </a:lnTo>
                  <a:lnTo>
                    <a:pt x="4146" y="1088"/>
                  </a:lnTo>
                  <a:lnTo>
                    <a:pt x="4140" y="1194"/>
                  </a:lnTo>
                  <a:lnTo>
                    <a:pt x="4126" y="1304"/>
                  </a:lnTo>
                  <a:lnTo>
                    <a:pt x="4106" y="1417"/>
                  </a:lnTo>
                  <a:lnTo>
                    <a:pt x="4078" y="1534"/>
                  </a:lnTo>
                  <a:lnTo>
                    <a:pt x="4041" y="1655"/>
                  </a:lnTo>
                  <a:lnTo>
                    <a:pt x="3976" y="1694"/>
                  </a:lnTo>
                  <a:lnTo>
                    <a:pt x="3911" y="1733"/>
                  </a:lnTo>
                  <a:lnTo>
                    <a:pt x="3846" y="1772"/>
                  </a:lnTo>
                  <a:lnTo>
                    <a:pt x="3781" y="1812"/>
                  </a:lnTo>
                  <a:lnTo>
                    <a:pt x="3716" y="1854"/>
                  </a:lnTo>
                  <a:lnTo>
                    <a:pt x="3651" y="1896"/>
                  </a:lnTo>
                  <a:lnTo>
                    <a:pt x="3586" y="1939"/>
                  </a:lnTo>
                  <a:lnTo>
                    <a:pt x="3521" y="1984"/>
                  </a:lnTo>
                  <a:lnTo>
                    <a:pt x="3521" y="2003"/>
                  </a:lnTo>
                  <a:lnTo>
                    <a:pt x="3521" y="2023"/>
                  </a:lnTo>
                  <a:lnTo>
                    <a:pt x="3521" y="2044"/>
                  </a:lnTo>
                  <a:lnTo>
                    <a:pt x="3521" y="2064"/>
                  </a:lnTo>
                  <a:lnTo>
                    <a:pt x="3521" y="2086"/>
                  </a:lnTo>
                  <a:lnTo>
                    <a:pt x="3521" y="2109"/>
                  </a:lnTo>
                  <a:lnTo>
                    <a:pt x="3521" y="2132"/>
                  </a:lnTo>
                  <a:lnTo>
                    <a:pt x="3521" y="2157"/>
                  </a:lnTo>
                  <a:lnTo>
                    <a:pt x="3592" y="2154"/>
                  </a:lnTo>
                  <a:lnTo>
                    <a:pt x="3664" y="2151"/>
                  </a:lnTo>
                  <a:lnTo>
                    <a:pt x="3735" y="2148"/>
                  </a:lnTo>
                  <a:lnTo>
                    <a:pt x="3808" y="2145"/>
                  </a:lnTo>
                  <a:lnTo>
                    <a:pt x="3879" y="2141"/>
                  </a:lnTo>
                  <a:lnTo>
                    <a:pt x="3951" y="2138"/>
                  </a:lnTo>
                  <a:lnTo>
                    <a:pt x="4023" y="2134"/>
                  </a:lnTo>
                  <a:lnTo>
                    <a:pt x="4096" y="2131"/>
                  </a:lnTo>
                  <a:lnTo>
                    <a:pt x="4168" y="2128"/>
                  </a:lnTo>
                  <a:lnTo>
                    <a:pt x="4240" y="2125"/>
                  </a:lnTo>
                  <a:lnTo>
                    <a:pt x="4313" y="2121"/>
                  </a:lnTo>
                  <a:lnTo>
                    <a:pt x="4387" y="2118"/>
                  </a:lnTo>
                  <a:lnTo>
                    <a:pt x="4460" y="2115"/>
                  </a:lnTo>
                  <a:lnTo>
                    <a:pt x="4534" y="2112"/>
                  </a:lnTo>
                  <a:lnTo>
                    <a:pt x="4608" y="2109"/>
                  </a:lnTo>
                  <a:lnTo>
                    <a:pt x="4683" y="2106"/>
                  </a:lnTo>
                  <a:lnTo>
                    <a:pt x="4686" y="1821"/>
                  </a:lnTo>
                  <a:lnTo>
                    <a:pt x="4689" y="1572"/>
                  </a:lnTo>
                  <a:lnTo>
                    <a:pt x="4691" y="1355"/>
                  </a:lnTo>
                  <a:lnTo>
                    <a:pt x="4694" y="1167"/>
                  </a:lnTo>
                  <a:lnTo>
                    <a:pt x="4696" y="1006"/>
                  </a:lnTo>
                  <a:lnTo>
                    <a:pt x="4699" y="867"/>
                  </a:lnTo>
                  <a:lnTo>
                    <a:pt x="4703" y="749"/>
                  </a:lnTo>
                  <a:lnTo>
                    <a:pt x="4706" y="649"/>
                  </a:lnTo>
                  <a:lnTo>
                    <a:pt x="4711" y="563"/>
                  </a:lnTo>
                  <a:lnTo>
                    <a:pt x="4716" y="489"/>
                  </a:lnTo>
                  <a:lnTo>
                    <a:pt x="4722" y="424"/>
                  </a:lnTo>
                  <a:lnTo>
                    <a:pt x="4729" y="364"/>
                  </a:lnTo>
                  <a:lnTo>
                    <a:pt x="4737" y="308"/>
                  </a:lnTo>
                  <a:lnTo>
                    <a:pt x="4747" y="251"/>
                  </a:lnTo>
                  <a:lnTo>
                    <a:pt x="4757" y="192"/>
                  </a:lnTo>
                  <a:lnTo>
                    <a:pt x="4769" y="128"/>
                  </a:lnTo>
                  <a:lnTo>
                    <a:pt x="4842" y="124"/>
                  </a:lnTo>
                  <a:lnTo>
                    <a:pt x="4914" y="121"/>
                  </a:lnTo>
                  <a:lnTo>
                    <a:pt x="4986" y="118"/>
                  </a:lnTo>
                  <a:lnTo>
                    <a:pt x="5058" y="115"/>
                  </a:lnTo>
                  <a:lnTo>
                    <a:pt x="5132" y="112"/>
                  </a:lnTo>
                  <a:lnTo>
                    <a:pt x="5205" y="109"/>
                  </a:lnTo>
                  <a:lnTo>
                    <a:pt x="5279" y="106"/>
                  </a:lnTo>
                  <a:lnTo>
                    <a:pt x="5352" y="102"/>
                  </a:lnTo>
                  <a:lnTo>
                    <a:pt x="5427" y="99"/>
                  </a:lnTo>
                  <a:lnTo>
                    <a:pt x="5501" y="95"/>
                  </a:lnTo>
                  <a:lnTo>
                    <a:pt x="5575" y="92"/>
                  </a:lnTo>
                  <a:lnTo>
                    <a:pt x="5650" y="89"/>
                  </a:lnTo>
                  <a:lnTo>
                    <a:pt x="5725" y="86"/>
                  </a:lnTo>
                  <a:lnTo>
                    <a:pt x="5799" y="82"/>
                  </a:lnTo>
                  <a:lnTo>
                    <a:pt x="5874" y="79"/>
                  </a:lnTo>
                  <a:lnTo>
                    <a:pt x="5949" y="76"/>
                  </a:lnTo>
                  <a:lnTo>
                    <a:pt x="5949" y="271"/>
                  </a:lnTo>
                  <a:lnTo>
                    <a:pt x="5949" y="466"/>
                  </a:lnTo>
                  <a:lnTo>
                    <a:pt x="5949" y="661"/>
                  </a:lnTo>
                  <a:lnTo>
                    <a:pt x="5949" y="856"/>
                  </a:lnTo>
                  <a:lnTo>
                    <a:pt x="5949" y="1052"/>
                  </a:lnTo>
                  <a:lnTo>
                    <a:pt x="5949" y="1247"/>
                  </a:lnTo>
                  <a:lnTo>
                    <a:pt x="5949" y="1442"/>
                  </a:lnTo>
                  <a:lnTo>
                    <a:pt x="5949" y="1637"/>
                  </a:lnTo>
                  <a:lnTo>
                    <a:pt x="5949" y="1832"/>
                  </a:lnTo>
                  <a:lnTo>
                    <a:pt x="5949" y="2027"/>
                  </a:lnTo>
                  <a:lnTo>
                    <a:pt x="5949" y="2222"/>
                  </a:lnTo>
                  <a:lnTo>
                    <a:pt x="5949" y="2417"/>
                  </a:lnTo>
                  <a:lnTo>
                    <a:pt x="5949" y="2612"/>
                  </a:lnTo>
                  <a:lnTo>
                    <a:pt x="5949" y="2807"/>
                  </a:lnTo>
                  <a:lnTo>
                    <a:pt x="5949" y="3002"/>
                  </a:lnTo>
                  <a:lnTo>
                    <a:pt x="5949" y="3198"/>
                  </a:lnTo>
                  <a:lnTo>
                    <a:pt x="5704" y="3204"/>
                  </a:lnTo>
                  <a:lnTo>
                    <a:pt x="5491" y="3210"/>
                  </a:lnTo>
                  <a:lnTo>
                    <a:pt x="5305" y="3215"/>
                  </a:lnTo>
                  <a:lnTo>
                    <a:pt x="5145" y="3219"/>
                  </a:lnTo>
                  <a:lnTo>
                    <a:pt x="5008" y="3223"/>
                  </a:lnTo>
                  <a:lnTo>
                    <a:pt x="4893" y="3228"/>
                  </a:lnTo>
                  <a:lnTo>
                    <a:pt x="4796" y="3232"/>
                  </a:lnTo>
                  <a:lnTo>
                    <a:pt x="4718" y="3236"/>
                  </a:lnTo>
                  <a:lnTo>
                    <a:pt x="4653" y="3242"/>
                  </a:lnTo>
                  <a:lnTo>
                    <a:pt x="4600" y="3248"/>
                  </a:lnTo>
                  <a:lnTo>
                    <a:pt x="4578" y="3251"/>
                  </a:lnTo>
                  <a:lnTo>
                    <a:pt x="4559" y="3254"/>
                  </a:lnTo>
                  <a:lnTo>
                    <a:pt x="4540" y="3257"/>
                  </a:lnTo>
                  <a:lnTo>
                    <a:pt x="4525" y="3261"/>
                  </a:lnTo>
                  <a:lnTo>
                    <a:pt x="4509" y="3265"/>
                  </a:lnTo>
                  <a:lnTo>
                    <a:pt x="4496" y="3269"/>
                  </a:lnTo>
                  <a:lnTo>
                    <a:pt x="4484" y="3275"/>
                  </a:lnTo>
                  <a:lnTo>
                    <a:pt x="4471" y="3279"/>
                  </a:lnTo>
                  <a:lnTo>
                    <a:pt x="4447" y="3290"/>
                  </a:lnTo>
                  <a:lnTo>
                    <a:pt x="4423" y="3301"/>
                  </a:lnTo>
                  <a:lnTo>
                    <a:pt x="4424" y="3444"/>
                  </a:lnTo>
                  <a:lnTo>
                    <a:pt x="4426" y="3585"/>
                  </a:lnTo>
                  <a:lnTo>
                    <a:pt x="4430" y="3728"/>
                  </a:lnTo>
                  <a:lnTo>
                    <a:pt x="4436" y="3871"/>
                  </a:lnTo>
                  <a:lnTo>
                    <a:pt x="4442" y="4013"/>
                  </a:lnTo>
                  <a:lnTo>
                    <a:pt x="4450" y="4157"/>
                  </a:lnTo>
                  <a:lnTo>
                    <a:pt x="4461" y="4300"/>
                  </a:lnTo>
                  <a:lnTo>
                    <a:pt x="4471" y="4445"/>
                  </a:lnTo>
                  <a:lnTo>
                    <a:pt x="4484" y="4588"/>
                  </a:lnTo>
                  <a:lnTo>
                    <a:pt x="4497" y="4733"/>
                  </a:lnTo>
                  <a:lnTo>
                    <a:pt x="4510" y="4877"/>
                  </a:lnTo>
                  <a:lnTo>
                    <a:pt x="4526" y="5022"/>
                  </a:lnTo>
                  <a:lnTo>
                    <a:pt x="4541" y="5166"/>
                  </a:lnTo>
                  <a:lnTo>
                    <a:pt x="4559" y="5311"/>
                  </a:lnTo>
                  <a:lnTo>
                    <a:pt x="4575" y="5455"/>
                  </a:lnTo>
                  <a:lnTo>
                    <a:pt x="4594" y="5600"/>
                  </a:lnTo>
                  <a:lnTo>
                    <a:pt x="4631" y="5889"/>
                  </a:lnTo>
                  <a:lnTo>
                    <a:pt x="4670" y="6178"/>
                  </a:lnTo>
                  <a:lnTo>
                    <a:pt x="4711" y="6467"/>
                  </a:lnTo>
                  <a:lnTo>
                    <a:pt x="4752" y="6755"/>
                  </a:lnTo>
                  <a:lnTo>
                    <a:pt x="4793" y="7043"/>
                  </a:lnTo>
                  <a:lnTo>
                    <a:pt x="4832" y="7329"/>
                  </a:lnTo>
                  <a:lnTo>
                    <a:pt x="4871" y="7615"/>
                  </a:lnTo>
                  <a:lnTo>
                    <a:pt x="4909" y="7898"/>
                  </a:lnTo>
                  <a:lnTo>
                    <a:pt x="4798" y="7898"/>
                  </a:lnTo>
                  <a:lnTo>
                    <a:pt x="4687" y="7898"/>
                  </a:lnTo>
                  <a:lnTo>
                    <a:pt x="4576" y="7898"/>
                  </a:lnTo>
                  <a:lnTo>
                    <a:pt x="4466" y="7898"/>
                  </a:lnTo>
                  <a:lnTo>
                    <a:pt x="4356" y="7898"/>
                  </a:lnTo>
                  <a:lnTo>
                    <a:pt x="4246" y="7898"/>
                  </a:lnTo>
                  <a:lnTo>
                    <a:pt x="4136" y="7898"/>
                  </a:lnTo>
                  <a:lnTo>
                    <a:pt x="4026" y="7898"/>
                  </a:lnTo>
                  <a:lnTo>
                    <a:pt x="3916" y="7898"/>
                  </a:lnTo>
                  <a:lnTo>
                    <a:pt x="3807" y="7898"/>
                  </a:lnTo>
                  <a:lnTo>
                    <a:pt x="3697" y="7898"/>
                  </a:lnTo>
                  <a:lnTo>
                    <a:pt x="3589" y="7898"/>
                  </a:lnTo>
                  <a:lnTo>
                    <a:pt x="3481" y="7898"/>
                  </a:lnTo>
                  <a:lnTo>
                    <a:pt x="3372" y="7898"/>
                  </a:lnTo>
                  <a:lnTo>
                    <a:pt x="3264" y="7898"/>
                  </a:lnTo>
                  <a:lnTo>
                    <a:pt x="3157" y="7898"/>
                  </a:lnTo>
                  <a:lnTo>
                    <a:pt x="3153" y="7722"/>
                  </a:lnTo>
                  <a:lnTo>
                    <a:pt x="3150" y="7547"/>
                  </a:lnTo>
                  <a:lnTo>
                    <a:pt x="3147" y="7371"/>
                  </a:lnTo>
                  <a:lnTo>
                    <a:pt x="3143" y="7196"/>
                  </a:lnTo>
                  <a:lnTo>
                    <a:pt x="3140" y="7020"/>
                  </a:lnTo>
                  <a:lnTo>
                    <a:pt x="3137" y="6845"/>
                  </a:lnTo>
                  <a:lnTo>
                    <a:pt x="3134" y="6671"/>
                  </a:lnTo>
                  <a:lnTo>
                    <a:pt x="3131" y="6495"/>
                  </a:lnTo>
                  <a:lnTo>
                    <a:pt x="3128" y="6321"/>
                  </a:lnTo>
                  <a:lnTo>
                    <a:pt x="3123" y="6146"/>
                  </a:lnTo>
                  <a:lnTo>
                    <a:pt x="3120" y="5972"/>
                  </a:lnTo>
                  <a:lnTo>
                    <a:pt x="3117" y="5799"/>
                  </a:lnTo>
                  <a:lnTo>
                    <a:pt x="3114" y="5624"/>
                  </a:lnTo>
                  <a:lnTo>
                    <a:pt x="3111" y="5451"/>
                  </a:lnTo>
                  <a:lnTo>
                    <a:pt x="3108" y="5279"/>
                  </a:lnTo>
                  <a:lnTo>
                    <a:pt x="3105" y="5105"/>
                  </a:lnTo>
                  <a:lnTo>
                    <a:pt x="3069" y="5119"/>
                  </a:lnTo>
                  <a:lnTo>
                    <a:pt x="3037" y="5132"/>
                  </a:lnTo>
                  <a:lnTo>
                    <a:pt x="3009" y="5144"/>
                  </a:lnTo>
                  <a:lnTo>
                    <a:pt x="2983" y="5158"/>
                  </a:lnTo>
                  <a:lnTo>
                    <a:pt x="2980" y="5330"/>
                  </a:lnTo>
                  <a:lnTo>
                    <a:pt x="2977" y="5501"/>
                  </a:lnTo>
                  <a:lnTo>
                    <a:pt x="2975" y="5672"/>
                  </a:lnTo>
                  <a:lnTo>
                    <a:pt x="2972" y="5843"/>
                  </a:lnTo>
                  <a:lnTo>
                    <a:pt x="2970" y="6013"/>
                  </a:lnTo>
                  <a:lnTo>
                    <a:pt x="2968" y="6183"/>
                  </a:lnTo>
                  <a:lnTo>
                    <a:pt x="2966" y="6354"/>
                  </a:lnTo>
                  <a:lnTo>
                    <a:pt x="2964" y="6524"/>
                  </a:lnTo>
                  <a:lnTo>
                    <a:pt x="2960" y="6694"/>
                  </a:lnTo>
                  <a:lnTo>
                    <a:pt x="2958" y="6865"/>
                  </a:lnTo>
                  <a:lnTo>
                    <a:pt x="2956" y="7036"/>
                  </a:lnTo>
                  <a:lnTo>
                    <a:pt x="2954" y="7207"/>
                  </a:lnTo>
                  <a:lnTo>
                    <a:pt x="2951" y="7380"/>
                  </a:lnTo>
                  <a:lnTo>
                    <a:pt x="2949" y="7553"/>
                  </a:lnTo>
                  <a:lnTo>
                    <a:pt x="2946" y="7727"/>
                  </a:lnTo>
                  <a:lnTo>
                    <a:pt x="2943" y="7903"/>
                  </a:lnTo>
                  <a:lnTo>
                    <a:pt x="2833" y="7903"/>
                  </a:lnTo>
                  <a:lnTo>
                    <a:pt x="2723" y="7903"/>
                  </a:lnTo>
                  <a:lnTo>
                    <a:pt x="2613" y="7903"/>
                  </a:lnTo>
                  <a:lnTo>
                    <a:pt x="2503" y="7903"/>
                  </a:lnTo>
                  <a:lnTo>
                    <a:pt x="2395" y="7903"/>
                  </a:lnTo>
                  <a:lnTo>
                    <a:pt x="2286" y="7903"/>
                  </a:lnTo>
                  <a:lnTo>
                    <a:pt x="2177" y="7903"/>
                  </a:lnTo>
                  <a:lnTo>
                    <a:pt x="2069" y="7903"/>
                  </a:lnTo>
                  <a:lnTo>
                    <a:pt x="1962" y="7903"/>
                  </a:lnTo>
                  <a:lnTo>
                    <a:pt x="1853" y="7903"/>
                  </a:lnTo>
                  <a:lnTo>
                    <a:pt x="1746" y="7903"/>
                  </a:lnTo>
                  <a:lnTo>
                    <a:pt x="1639" y="7903"/>
                  </a:lnTo>
                  <a:lnTo>
                    <a:pt x="1530" y="7903"/>
                  </a:lnTo>
                  <a:lnTo>
                    <a:pt x="1423" y="7903"/>
                  </a:lnTo>
                  <a:lnTo>
                    <a:pt x="1316" y="7903"/>
                  </a:lnTo>
                  <a:lnTo>
                    <a:pt x="1208" y="7903"/>
                  </a:lnTo>
                  <a:close/>
                </a:path>
              </a:pathLst>
            </a:custGeom>
            <a:solidFill>
              <a:srgbClr val="FFFFFF"/>
            </a:solidFill>
            <a:ln w="9525">
              <a:noFill/>
              <a:round/>
              <a:headEnd/>
              <a:tailEnd/>
            </a:ln>
          </p:spPr>
          <p:txBody>
            <a:bodyPr/>
            <a:lstStyle/>
            <a:p>
              <a:endParaRPr lang="fr-FR"/>
            </a:p>
          </p:txBody>
        </p:sp>
        <p:sp>
          <p:nvSpPr>
            <p:cNvPr id="9" name="Freeform 9"/>
            <p:cNvSpPr>
              <a:spLocks/>
            </p:cNvSpPr>
            <p:nvPr/>
          </p:nvSpPr>
          <p:spPr bwMode="auto">
            <a:xfrm>
              <a:off x="1572" y="645"/>
              <a:ext cx="230" cy="308"/>
            </a:xfrm>
            <a:custGeom>
              <a:avLst/>
              <a:gdLst>
                <a:gd name="T0" fmla="*/ 47 w 5984"/>
                <a:gd name="T1" fmla="*/ 252 h 7986"/>
                <a:gd name="T2" fmla="*/ 53 w 5984"/>
                <a:gd name="T3" fmla="*/ 185 h 7986"/>
                <a:gd name="T4" fmla="*/ 58 w 5984"/>
                <a:gd name="T5" fmla="*/ 129 h 7986"/>
                <a:gd name="T6" fmla="*/ 47 w 5984"/>
                <a:gd name="T7" fmla="*/ 127 h 7986"/>
                <a:gd name="T8" fmla="*/ 27 w 5984"/>
                <a:gd name="T9" fmla="*/ 125 h 7986"/>
                <a:gd name="T10" fmla="*/ 4 w 5984"/>
                <a:gd name="T11" fmla="*/ 125 h 7986"/>
                <a:gd name="T12" fmla="*/ 0 w 5984"/>
                <a:gd name="T13" fmla="*/ 87 h 7986"/>
                <a:gd name="T14" fmla="*/ 0 w 5984"/>
                <a:gd name="T15" fmla="*/ 43 h 7986"/>
                <a:gd name="T16" fmla="*/ 3 w 5984"/>
                <a:gd name="T17" fmla="*/ 6 h 7986"/>
                <a:gd name="T18" fmla="*/ 20 w 5984"/>
                <a:gd name="T19" fmla="*/ 6 h 7986"/>
                <a:gd name="T20" fmla="*/ 37 w 5984"/>
                <a:gd name="T21" fmla="*/ 6 h 7986"/>
                <a:gd name="T22" fmla="*/ 47 w 5984"/>
                <a:gd name="T23" fmla="*/ 20 h 7986"/>
                <a:gd name="T24" fmla="*/ 48 w 5984"/>
                <a:gd name="T25" fmla="*/ 49 h 7986"/>
                <a:gd name="T26" fmla="*/ 50 w 5984"/>
                <a:gd name="T27" fmla="*/ 78 h 7986"/>
                <a:gd name="T28" fmla="*/ 64 w 5984"/>
                <a:gd name="T29" fmla="*/ 83 h 7986"/>
                <a:gd name="T30" fmla="*/ 80 w 5984"/>
                <a:gd name="T31" fmla="*/ 82 h 7986"/>
                <a:gd name="T32" fmla="*/ 92 w 5984"/>
                <a:gd name="T33" fmla="*/ 80 h 7986"/>
                <a:gd name="T34" fmla="*/ 82 w 5984"/>
                <a:gd name="T35" fmla="*/ 71 h 7986"/>
                <a:gd name="T36" fmla="*/ 74 w 5984"/>
                <a:gd name="T37" fmla="*/ 61 h 7986"/>
                <a:gd name="T38" fmla="*/ 70 w 5984"/>
                <a:gd name="T39" fmla="*/ 50 h 7986"/>
                <a:gd name="T40" fmla="*/ 68 w 5984"/>
                <a:gd name="T41" fmla="*/ 38 h 7986"/>
                <a:gd name="T42" fmla="*/ 71 w 5984"/>
                <a:gd name="T43" fmla="*/ 24 h 7986"/>
                <a:gd name="T44" fmla="*/ 86 w 5984"/>
                <a:gd name="T45" fmla="*/ 7 h 7986"/>
                <a:gd name="T46" fmla="*/ 106 w 5984"/>
                <a:gd name="T47" fmla="*/ 0 h 7986"/>
                <a:gd name="T48" fmla="*/ 125 w 5984"/>
                <a:gd name="T49" fmla="*/ 2 h 7986"/>
                <a:gd name="T50" fmla="*/ 140 w 5984"/>
                <a:gd name="T51" fmla="*/ 13 h 7986"/>
                <a:gd name="T52" fmla="*/ 151 w 5984"/>
                <a:gd name="T53" fmla="*/ 32 h 7986"/>
                <a:gd name="T54" fmla="*/ 152 w 5984"/>
                <a:gd name="T55" fmla="*/ 50 h 7986"/>
                <a:gd name="T56" fmla="*/ 149 w 5984"/>
                <a:gd name="T57" fmla="*/ 58 h 7986"/>
                <a:gd name="T58" fmla="*/ 146 w 5984"/>
                <a:gd name="T59" fmla="*/ 65 h 7986"/>
                <a:gd name="T60" fmla="*/ 141 w 5984"/>
                <a:gd name="T61" fmla="*/ 71 h 7986"/>
                <a:gd name="T62" fmla="*/ 131 w 5984"/>
                <a:gd name="T63" fmla="*/ 80 h 7986"/>
                <a:gd name="T64" fmla="*/ 142 w 5984"/>
                <a:gd name="T65" fmla="*/ 82 h 7986"/>
                <a:gd name="T66" fmla="*/ 167 w 5984"/>
                <a:gd name="T67" fmla="*/ 82 h 7986"/>
                <a:gd name="T68" fmla="*/ 184 w 5984"/>
                <a:gd name="T69" fmla="*/ 83 h 7986"/>
                <a:gd name="T70" fmla="*/ 199 w 5984"/>
                <a:gd name="T71" fmla="*/ 86 h 7986"/>
                <a:gd name="T72" fmla="*/ 211 w 5984"/>
                <a:gd name="T73" fmla="*/ 107 h 7986"/>
                <a:gd name="T74" fmla="*/ 222 w 5984"/>
                <a:gd name="T75" fmla="*/ 169 h 7986"/>
                <a:gd name="T76" fmla="*/ 227 w 5984"/>
                <a:gd name="T77" fmla="*/ 195 h 7986"/>
                <a:gd name="T78" fmla="*/ 220 w 5984"/>
                <a:gd name="T79" fmla="*/ 205 h 7986"/>
                <a:gd name="T80" fmla="*/ 199 w 5984"/>
                <a:gd name="T81" fmla="*/ 204 h 7986"/>
                <a:gd name="T82" fmla="*/ 179 w 5984"/>
                <a:gd name="T83" fmla="*/ 204 h 7986"/>
                <a:gd name="T84" fmla="*/ 174 w 5984"/>
                <a:gd name="T85" fmla="*/ 193 h 7986"/>
                <a:gd name="T86" fmla="*/ 171 w 5984"/>
                <a:gd name="T87" fmla="*/ 170 h 7986"/>
                <a:gd name="T88" fmla="*/ 168 w 5984"/>
                <a:gd name="T89" fmla="*/ 152 h 7986"/>
                <a:gd name="T90" fmla="*/ 167 w 5984"/>
                <a:gd name="T91" fmla="*/ 150 h 7986"/>
                <a:gd name="T92" fmla="*/ 166 w 5984"/>
                <a:gd name="T93" fmla="*/ 152 h 7986"/>
                <a:gd name="T94" fmla="*/ 166 w 5984"/>
                <a:gd name="T95" fmla="*/ 154 h 7986"/>
                <a:gd name="T96" fmla="*/ 166 w 5984"/>
                <a:gd name="T97" fmla="*/ 164 h 7986"/>
                <a:gd name="T98" fmla="*/ 169 w 5984"/>
                <a:gd name="T99" fmla="*/ 192 h 7986"/>
                <a:gd name="T100" fmla="*/ 176 w 5984"/>
                <a:gd name="T101" fmla="*/ 258 h 7986"/>
                <a:gd name="T102" fmla="*/ 109 w 5984"/>
                <a:gd name="T103" fmla="*/ 198 h 7986"/>
                <a:gd name="T104" fmla="*/ 108 w 5984"/>
                <a:gd name="T105" fmla="*/ 239 h 7986"/>
                <a:gd name="T106" fmla="*/ 108 w 5984"/>
                <a:gd name="T107" fmla="*/ 280 h 7986"/>
                <a:gd name="T108" fmla="*/ 100 w 5984"/>
                <a:gd name="T109" fmla="*/ 308 h 7986"/>
                <a:gd name="T110" fmla="*/ 75 w 5984"/>
                <a:gd name="T111" fmla="*/ 308 h 7986"/>
                <a:gd name="T112" fmla="*/ 50 w 5984"/>
                <a:gd name="T113" fmla="*/ 307 h 79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84"/>
                <a:gd name="T172" fmla="*/ 0 h 7986"/>
                <a:gd name="T173" fmla="*/ 5984 w 5984"/>
                <a:gd name="T174" fmla="*/ 7986 h 79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84" h="7986">
                  <a:moveTo>
                    <a:pt x="1075" y="7968"/>
                  </a:moveTo>
                  <a:lnTo>
                    <a:pt x="1103" y="7680"/>
                  </a:lnTo>
                  <a:lnTo>
                    <a:pt x="1131" y="7391"/>
                  </a:lnTo>
                  <a:lnTo>
                    <a:pt x="1158" y="7101"/>
                  </a:lnTo>
                  <a:lnTo>
                    <a:pt x="1185" y="6812"/>
                  </a:lnTo>
                  <a:lnTo>
                    <a:pt x="1212" y="6523"/>
                  </a:lnTo>
                  <a:lnTo>
                    <a:pt x="1239" y="6234"/>
                  </a:lnTo>
                  <a:lnTo>
                    <a:pt x="1266" y="5945"/>
                  </a:lnTo>
                  <a:lnTo>
                    <a:pt x="1294" y="5657"/>
                  </a:lnTo>
                  <a:lnTo>
                    <a:pt x="1322" y="5368"/>
                  </a:lnTo>
                  <a:lnTo>
                    <a:pt x="1351" y="5080"/>
                  </a:lnTo>
                  <a:lnTo>
                    <a:pt x="1381" y="4792"/>
                  </a:lnTo>
                  <a:lnTo>
                    <a:pt x="1412" y="4504"/>
                  </a:lnTo>
                  <a:lnTo>
                    <a:pt x="1443" y="4218"/>
                  </a:lnTo>
                  <a:lnTo>
                    <a:pt x="1476" y="3931"/>
                  </a:lnTo>
                  <a:lnTo>
                    <a:pt x="1509" y="3644"/>
                  </a:lnTo>
                  <a:lnTo>
                    <a:pt x="1544" y="3357"/>
                  </a:lnTo>
                  <a:lnTo>
                    <a:pt x="1498" y="3347"/>
                  </a:lnTo>
                  <a:lnTo>
                    <a:pt x="1453" y="3336"/>
                  </a:lnTo>
                  <a:lnTo>
                    <a:pt x="1407" y="3327"/>
                  </a:lnTo>
                  <a:lnTo>
                    <a:pt x="1360" y="3318"/>
                  </a:lnTo>
                  <a:lnTo>
                    <a:pt x="1314" y="3310"/>
                  </a:lnTo>
                  <a:lnTo>
                    <a:pt x="1267" y="3302"/>
                  </a:lnTo>
                  <a:lnTo>
                    <a:pt x="1221" y="3296"/>
                  </a:lnTo>
                  <a:lnTo>
                    <a:pt x="1173" y="3290"/>
                  </a:lnTo>
                  <a:lnTo>
                    <a:pt x="1079" y="3279"/>
                  </a:lnTo>
                  <a:lnTo>
                    <a:pt x="985" y="3270"/>
                  </a:lnTo>
                  <a:lnTo>
                    <a:pt x="890" y="3263"/>
                  </a:lnTo>
                  <a:lnTo>
                    <a:pt x="794" y="3258"/>
                  </a:lnTo>
                  <a:lnTo>
                    <a:pt x="698" y="3253"/>
                  </a:lnTo>
                  <a:lnTo>
                    <a:pt x="602" y="3250"/>
                  </a:lnTo>
                  <a:lnTo>
                    <a:pt x="505" y="3248"/>
                  </a:lnTo>
                  <a:lnTo>
                    <a:pt x="408" y="3246"/>
                  </a:lnTo>
                  <a:lnTo>
                    <a:pt x="311" y="3244"/>
                  </a:lnTo>
                  <a:lnTo>
                    <a:pt x="213" y="3241"/>
                  </a:lnTo>
                  <a:lnTo>
                    <a:pt x="116" y="3238"/>
                  </a:lnTo>
                  <a:lnTo>
                    <a:pt x="18" y="3236"/>
                  </a:lnTo>
                  <a:lnTo>
                    <a:pt x="15" y="3041"/>
                  </a:lnTo>
                  <a:lnTo>
                    <a:pt x="13" y="2846"/>
                  </a:lnTo>
                  <a:lnTo>
                    <a:pt x="9" y="2652"/>
                  </a:lnTo>
                  <a:lnTo>
                    <a:pt x="7" y="2458"/>
                  </a:lnTo>
                  <a:lnTo>
                    <a:pt x="6" y="2265"/>
                  </a:lnTo>
                  <a:lnTo>
                    <a:pt x="4" y="2071"/>
                  </a:lnTo>
                  <a:lnTo>
                    <a:pt x="3" y="1878"/>
                  </a:lnTo>
                  <a:lnTo>
                    <a:pt x="2" y="1685"/>
                  </a:lnTo>
                  <a:lnTo>
                    <a:pt x="2" y="1493"/>
                  </a:lnTo>
                  <a:lnTo>
                    <a:pt x="1" y="1300"/>
                  </a:lnTo>
                  <a:lnTo>
                    <a:pt x="1" y="1109"/>
                  </a:lnTo>
                  <a:lnTo>
                    <a:pt x="1" y="917"/>
                  </a:lnTo>
                  <a:lnTo>
                    <a:pt x="0" y="725"/>
                  </a:lnTo>
                  <a:lnTo>
                    <a:pt x="0" y="533"/>
                  </a:lnTo>
                  <a:lnTo>
                    <a:pt x="0" y="341"/>
                  </a:lnTo>
                  <a:lnTo>
                    <a:pt x="0" y="149"/>
                  </a:lnTo>
                  <a:lnTo>
                    <a:pt x="75" y="149"/>
                  </a:lnTo>
                  <a:lnTo>
                    <a:pt x="150" y="149"/>
                  </a:lnTo>
                  <a:lnTo>
                    <a:pt x="225" y="149"/>
                  </a:lnTo>
                  <a:lnTo>
                    <a:pt x="299" y="149"/>
                  </a:lnTo>
                  <a:lnTo>
                    <a:pt x="375" y="149"/>
                  </a:lnTo>
                  <a:lnTo>
                    <a:pt x="449" y="149"/>
                  </a:lnTo>
                  <a:lnTo>
                    <a:pt x="524" y="149"/>
                  </a:lnTo>
                  <a:lnTo>
                    <a:pt x="599" y="149"/>
                  </a:lnTo>
                  <a:lnTo>
                    <a:pt x="674" y="149"/>
                  </a:lnTo>
                  <a:lnTo>
                    <a:pt x="748" y="149"/>
                  </a:lnTo>
                  <a:lnTo>
                    <a:pt x="824" y="149"/>
                  </a:lnTo>
                  <a:lnTo>
                    <a:pt x="898" y="149"/>
                  </a:lnTo>
                  <a:lnTo>
                    <a:pt x="973" y="149"/>
                  </a:lnTo>
                  <a:lnTo>
                    <a:pt x="1048" y="149"/>
                  </a:lnTo>
                  <a:lnTo>
                    <a:pt x="1123" y="149"/>
                  </a:lnTo>
                  <a:lnTo>
                    <a:pt x="1197" y="149"/>
                  </a:lnTo>
                  <a:lnTo>
                    <a:pt x="1203" y="273"/>
                  </a:lnTo>
                  <a:lnTo>
                    <a:pt x="1211" y="397"/>
                  </a:lnTo>
                  <a:lnTo>
                    <a:pt x="1217" y="521"/>
                  </a:lnTo>
                  <a:lnTo>
                    <a:pt x="1223" y="646"/>
                  </a:lnTo>
                  <a:lnTo>
                    <a:pt x="1230" y="771"/>
                  </a:lnTo>
                  <a:lnTo>
                    <a:pt x="1236" y="897"/>
                  </a:lnTo>
                  <a:lnTo>
                    <a:pt x="1243" y="1022"/>
                  </a:lnTo>
                  <a:lnTo>
                    <a:pt x="1249" y="1148"/>
                  </a:lnTo>
                  <a:lnTo>
                    <a:pt x="1256" y="1275"/>
                  </a:lnTo>
                  <a:lnTo>
                    <a:pt x="1262" y="1401"/>
                  </a:lnTo>
                  <a:lnTo>
                    <a:pt x="1268" y="1526"/>
                  </a:lnTo>
                  <a:lnTo>
                    <a:pt x="1276" y="1653"/>
                  </a:lnTo>
                  <a:lnTo>
                    <a:pt x="1282" y="1780"/>
                  </a:lnTo>
                  <a:lnTo>
                    <a:pt x="1288" y="1907"/>
                  </a:lnTo>
                  <a:lnTo>
                    <a:pt x="1295" y="2034"/>
                  </a:lnTo>
                  <a:lnTo>
                    <a:pt x="1301" y="2160"/>
                  </a:lnTo>
                  <a:lnTo>
                    <a:pt x="1373" y="2157"/>
                  </a:lnTo>
                  <a:lnTo>
                    <a:pt x="1445" y="2154"/>
                  </a:lnTo>
                  <a:lnTo>
                    <a:pt x="1516" y="2151"/>
                  </a:lnTo>
                  <a:lnTo>
                    <a:pt x="1587" y="2148"/>
                  </a:lnTo>
                  <a:lnTo>
                    <a:pt x="1659" y="2145"/>
                  </a:lnTo>
                  <a:lnTo>
                    <a:pt x="1731" y="2142"/>
                  </a:lnTo>
                  <a:lnTo>
                    <a:pt x="1802" y="2139"/>
                  </a:lnTo>
                  <a:lnTo>
                    <a:pt x="1874" y="2136"/>
                  </a:lnTo>
                  <a:lnTo>
                    <a:pt x="1945" y="2134"/>
                  </a:lnTo>
                  <a:lnTo>
                    <a:pt x="2016" y="2132"/>
                  </a:lnTo>
                  <a:lnTo>
                    <a:pt x="2089" y="2130"/>
                  </a:lnTo>
                  <a:lnTo>
                    <a:pt x="2160" y="2129"/>
                  </a:lnTo>
                  <a:lnTo>
                    <a:pt x="2231" y="2128"/>
                  </a:lnTo>
                  <a:lnTo>
                    <a:pt x="2303" y="2127"/>
                  </a:lnTo>
                  <a:lnTo>
                    <a:pt x="2374" y="2126"/>
                  </a:lnTo>
                  <a:lnTo>
                    <a:pt x="2446" y="2126"/>
                  </a:lnTo>
                  <a:lnTo>
                    <a:pt x="2396" y="2087"/>
                  </a:lnTo>
                  <a:lnTo>
                    <a:pt x="2349" y="2048"/>
                  </a:lnTo>
                  <a:lnTo>
                    <a:pt x="2302" y="2007"/>
                  </a:lnTo>
                  <a:lnTo>
                    <a:pt x="2257" y="1968"/>
                  </a:lnTo>
                  <a:lnTo>
                    <a:pt x="2214" y="1928"/>
                  </a:lnTo>
                  <a:lnTo>
                    <a:pt x="2172" y="1887"/>
                  </a:lnTo>
                  <a:lnTo>
                    <a:pt x="2133" y="1845"/>
                  </a:lnTo>
                  <a:lnTo>
                    <a:pt x="2095" y="1804"/>
                  </a:lnTo>
                  <a:lnTo>
                    <a:pt x="2060" y="1762"/>
                  </a:lnTo>
                  <a:lnTo>
                    <a:pt x="2026" y="1718"/>
                  </a:lnTo>
                  <a:lnTo>
                    <a:pt x="1994" y="1675"/>
                  </a:lnTo>
                  <a:lnTo>
                    <a:pt x="1964" y="1631"/>
                  </a:lnTo>
                  <a:lnTo>
                    <a:pt x="1936" y="1586"/>
                  </a:lnTo>
                  <a:lnTo>
                    <a:pt x="1910" y="1541"/>
                  </a:lnTo>
                  <a:lnTo>
                    <a:pt x="1886" y="1494"/>
                  </a:lnTo>
                  <a:lnTo>
                    <a:pt x="1865" y="1447"/>
                  </a:lnTo>
                  <a:lnTo>
                    <a:pt x="1846" y="1400"/>
                  </a:lnTo>
                  <a:lnTo>
                    <a:pt x="1829" y="1350"/>
                  </a:lnTo>
                  <a:lnTo>
                    <a:pt x="1814" y="1300"/>
                  </a:lnTo>
                  <a:lnTo>
                    <a:pt x="1802" y="1250"/>
                  </a:lnTo>
                  <a:lnTo>
                    <a:pt x="1793" y="1198"/>
                  </a:lnTo>
                  <a:lnTo>
                    <a:pt x="1785" y="1145"/>
                  </a:lnTo>
                  <a:lnTo>
                    <a:pt x="1780" y="1091"/>
                  </a:lnTo>
                  <a:lnTo>
                    <a:pt x="1778" y="1035"/>
                  </a:lnTo>
                  <a:lnTo>
                    <a:pt x="1778" y="980"/>
                  </a:lnTo>
                  <a:lnTo>
                    <a:pt x="1781" y="922"/>
                  </a:lnTo>
                  <a:lnTo>
                    <a:pt x="1786" y="863"/>
                  </a:lnTo>
                  <a:lnTo>
                    <a:pt x="1795" y="802"/>
                  </a:lnTo>
                  <a:lnTo>
                    <a:pt x="1806" y="741"/>
                  </a:lnTo>
                  <a:lnTo>
                    <a:pt x="1819" y="678"/>
                  </a:lnTo>
                  <a:lnTo>
                    <a:pt x="1837" y="613"/>
                  </a:lnTo>
                  <a:lnTo>
                    <a:pt x="1856" y="547"/>
                  </a:lnTo>
                  <a:lnTo>
                    <a:pt x="1929" y="462"/>
                  </a:lnTo>
                  <a:lnTo>
                    <a:pt x="2005" y="384"/>
                  </a:lnTo>
                  <a:lnTo>
                    <a:pt x="2082" y="313"/>
                  </a:lnTo>
                  <a:lnTo>
                    <a:pt x="2162" y="250"/>
                  </a:lnTo>
                  <a:lnTo>
                    <a:pt x="2243" y="194"/>
                  </a:lnTo>
                  <a:lnTo>
                    <a:pt x="2326" y="146"/>
                  </a:lnTo>
                  <a:lnTo>
                    <a:pt x="2410" y="104"/>
                  </a:lnTo>
                  <a:lnTo>
                    <a:pt x="2494" y="69"/>
                  </a:lnTo>
                  <a:lnTo>
                    <a:pt x="2580" y="42"/>
                  </a:lnTo>
                  <a:lnTo>
                    <a:pt x="2664" y="21"/>
                  </a:lnTo>
                  <a:lnTo>
                    <a:pt x="2750" y="8"/>
                  </a:lnTo>
                  <a:lnTo>
                    <a:pt x="2835" y="0"/>
                  </a:lnTo>
                  <a:lnTo>
                    <a:pt x="2918" y="0"/>
                  </a:lnTo>
                  <a:lnTo>
                    <a:pt x="3002" y="7"/>
                  </a:lnTo>
                  <a:lnTo>
                    <a:pt x="3083" y="19"/>
                  </a:lnTo>
                  <a:lnTo>
                    <a:pt x="3164" y="38"/>
                  </a:lnTo>
                  <a:lnTo>
                    <a:pt x="3242" y="63"/>
                  </a:lnTo>
                  <a:lnTo>
                    <a:pt x="3318" y="95"/>
                  </a:lnTo>
                  <a:lnTo>
                    <a:pt x="3392" y="133"/>
                  </a:lnTo>
                  <a:lnTo>
                    <a:pt x="3462" y="178"/>
                  </a:lnTo>
                  <a:lnTo>
                    <a:pt x="3530" y="227"/>
                  </a:lnTo>
                  <a:lnTo>
                    <a:pt x="3594" y="284"/>
                  </a:lnTo>
                  <a:lnTo>
                    <a:pt x="3655" y="346"/>
                  </a:lnTo>
                  <a:lnTo>
                    <a:pt x="3712" y="413"/>
                  </a:lnTo>
                  <a:lnTo>
                    <a:pt x="3764" y="487"/>
                  </a:lnTo>
                  <a:lnTo>
                    <a:pt x="3813" y="566"/>
                  </a:lnTo>
                  <a:lnTo>
                    <a:pt x="3856" y="650"/>
                  </a:lnTo>
                  <a:lnTo>
                    <a:pt x="3894" y="741"/>
                  </a:lnTo>
                  <a:lnTo>
                    <a:pt x="3927" y="836"/>
                  </a:lnTo>
                  <a:lnTo>
                    <a:pt x="3954" y="937"/>
                  </a:lnTo>
                  <a:lnTo>
                    <a:pt x="3975" y="1044"/>
                  </a:lnTo>
                  <a:lnTo>
                    <a:pt x="3989" y="1155"/>
                  </a:lnTo>
                  <a:lnTo>
                    <a:pt x="3980" y="1202"/>
                  </a:lnTo>
                  <a:lnTo>
                    <a:pt x="3970" y="1248"/>
                  </a:lnTo>
                  <a:lnTo>
                    <a:pt x="3959" y="1291"/>
                  </a:lnTo>
                  <a:lnTo>
                    <a:pt x="3948" y="1332"/>
                  </a:lnTo>
                  <a:lnTo>
                    <a:pt x="3938" y="1372"/>
                  </a:lnTo>
                  <a:lnTo>
                    <a:pt x="3925" y="1409"/>
                  </a:lnTo>
                  <a:lnTo>
                    <a:pt x="3914" y="1445"/>
                  </a:lnTo>
                  <a:lnTo>
                    <a:pt x="3902" y="1480"/>
                  </a:lnTo>
                  <a:lnTo>
                    <a:pt x="3888" y="1512"/>
                  </a:lnTo>
                  <a:lnTo>
                    <a:pt x="3875" y="1544"/>
                  </a:lnTo>
                  <a:lnTo>
                    <a:pt x="3860" y="1575"/>
                  </a:lnTo>
                  <a:lnTo>
                    <a:pt x="3845" y="1604"/>
                  </a:lnTo>
                  <a:lnTo>
                    <a:pt x="3829" y="1632"/>
                  </a:lnTo>
                  <a:lnTo>
                    <a:pt x="3813" y="1660"/>
                  </a:lnTo>
                  <a:lnTo>
                    <a:pt x="3795" y="1686"/>
                  </a:lnTo>
                  <a:lnTo>
                    <a:pt x="3777" y="1712"/>
                  </a:lnTo>
                  <a:lnTo>
                    <a:pt x="3758" y="1737"/>
                  </a:lnTo>
                  <a:lnTo>
                    <a:pt x="3738" y="1762"/>
                  </a:lnTo>
                  <a:lnTo>
                    <a:pt x="3717" y="1786"/>
                  </a:lnTo>
                  <a:lnTo>
                    <a:pt x="3694" y="1811"/>
                  </a:lnTo>
                  <a:lnTo>
                    <a:pt x="3672" y="1835"/>
                  </a:lnTo>
                  <a:lnTo>
                    <a:pt x="3647" y="1860"/>
                  </a:lnTo>
                  <a:lnTo>
                    <a:pt x="3621" y="1883"/>
                  </a:lnTo>
                  <a:lnTo>
                    <a:pt x="3594" y="1908"/>
                  </a:lnTo>
                  <a:lnTo>
                    <a:pt x="3536" y="1959"/>
                  </a:lnTo>
                  <a:lnTo>
                    <a:pt x="3474" y="2010"/>
                  </a:lnTo>
                  <a:lnTo>
                    <a:pt x="3405" y="2066"/>
                  </a:lnTo>
                  <a:lnTo>
                    <a:pt x="3330" y="2126"/>
                  </a:lnTo>
                  <a:lnTo>
                    <a:pt x="3381" y="2127"/>
                  </a:lnTo>
                  <a:lnTo>
                    <a:pt x="3435" y="2128"/>
                  </a:lnTo>
                  <a:lnTo>
                    <a:pt x="3493" y="2128"/>
                  </a:lnTo>
                  <a:lnTo>
                    <a:pt x="3553" y="2128"/>
                  </a:lnTo>
                  <a:lnTo>
                    <a:pt x="3682" y="2126"/>
                  </a:lnTo>
                  <a:lnTo>
                    <a:pt x="3819" y="2125"/>
                  </a:lnTo>
                  <a:lnTo>
                    <a:pt x="3964" y="2123"/>
                  </a:lnTo>
                  <a:lnTo>
                    <a:pt x="4113" y="2123"/>
                  </a:lnTo>
                  <a:lnTo>
                    <a:pt x="4190" y="2123"/>
                  </a:lnTo>
                  <a:lnTo>
                    <a:pt x="4266" y="2124"/>
                  </a:lnTo>
                  <a:lnTo>
                    <a:pt x="4342" y="2126"/>
                  </a:lnTo>
                  <a:lnTo>
                    <a:pt x="4419" y="2128"/>
                  </a:lnTo>
                  <a:lnTo>
                    <a:pt x="4495" y="2131"/>
                  </a:lnTo>
                  <a:lnTo>
                    <a:pt x="4570" y="2135"/>
                  </a:lnTo>
                  <a:lnTo>
                    <a:pt x="4646" y="2141"/>
                  </a:lnTo>
                  <a:lnTo>
                    <a:pt x="4719" y="2148"/>
                  </a:lnTo>
                  <a:lnTo>
                    <a:pt x="4792" y="2155"/>
                  </a:lnTo>
                  <a:lnTo>
                    <a:pt x="4862" y="2164"/>
                  </a:lnTo>
                  <a:lnTo>
                    <a:pt x="4931" y="2174"/>
                  </a:lnTo>
                  <a:lnTo>
                    <a:pt x="4999" y="2187"/>
                  </a:lnTo>
                  <a:lnTo>
                    <a:pt x="5064" y="2200"/>
                  </a:lnTo>
                  <a:lnTo>
                    <a:pt x="5125" y="2216"/>
                  </a:lnTo>
                  <a:lnTo>
                    <a:pt x="5184" y="2233"/>
                  </a:lnTo>
                  <a:lnTo>
                    <a:pt x="5241" y="2253"/>
                  </a:lnTo>
                  <a:lnTo>
                    <a:pt x="5294" y="2275"/>
                  </a:lnTo>
                  <a:lnTo>
                    <a:pt x="5342" y="2297"/>
                  </a:lnTo>
                  <a:lnTo>
                    <a:pt x="5388" y="2323"/>
                  </a:lnTo>
                  <a:lnTo>
                    <a:pt x="5429" y="2351"/>
                  </a:lnTo>
                  <a:lnTo>
                    <a:pt x="5499" y="2776"/>
                  </a:lnTo>
                  <a:lnTo>
                    <a:pt x="5561" y="3149"/>
                  </a:lnTo>
                  <a:lnTo>
                    <a:pt x="5615" y="3473"/>
                  </a:lnTo>
                  <a:lnTo>
                    <a:pt x="5662" y="3754"/>
                  </a:lnTo>
                  <a:lnTo>
                    <a:pt x="5703" y="3996"/>
                  </a:lnTo>
                  <a:lnTo>
                    <a:pt x="5738" y="4203"/>
                  </a:lnTo>
                  <a:lnTo>
                    <a:pt x="5770" y="4380"/>
                  </a:lnTo>
                  <a:lnTo>
                    <a:pt x="5797" y="4530"/>
                  </a:lnTo>
                  <a:lnTo>
                    <a:pt x="5822" y="4659"/>
                  </a:lnTo>
                  <a:lnTo>
                    <a:pt x="5845" y="4771"/>
                  </a:lnTo>
                  <a:lnTo>
                    <a:pt x="5866" y="4869"/>
                  </a:lnTo>
                  <a:lnTo>
                    <a:pt x="5888" y="4958"/>
                  </a:lnTo>
                  <a:lnTo>
                    <a:pt x="5909" y="5044"/>
                  </a:lnTo>
                  <a:lnTo>
                    <a:pt x="5931" y="5130"/>
                  </a:lnTo>
                  <a:lnTo>
                    <a:pt x="5956" y="5219"/>
                  </a:lnTo>
                  <a:lnTo>
                    <a:pt x="5984" y="5318"/>
                  </a:lnTo>
                  <a:lnTo>
                    <a:pt x="5893" y="5313"/>
                  </a:lnTo>
                  <a:lnTo>
                    <a:pt x="5802" y="5310"/>
                  </a:lnTo>
                  <a:lnTo>
                    <a:pt x="5713" y="5307"/>
                  </a:lnTo>
                  <a:lnTo>
                    <a:pt x="5623" y="5304"/>
                  </a:lnTo>
                  <a:lnTo>
                    <a:pt x="5533" y="5301"/>
                  </a:lnTo>
                  <a:lnTo>
                    <a:pt x="5444" y="5299"/>
                  </a:lnTo>
                  <a:lnTo>
                    <a:pt x="5356" y="5296"/>
                  </a:lnTo>
                  <a:lnTo>
                    <a:pt x="5267" y="5293"/>
                  </a:lnTo>
                  <a:lnTo>
                    <a:pt x="5178" y="5291"/>
                  </a:lnTo>
                  <a:lnTo>
                    <a:pt x="5089" y="5289"/>
                  </a:lnTo>
                  <a:lnTo>
                    <a:pt x="5002" y="5287"/>
                  </a:lnTo>
                  <a:lnTo>
                    <a:pt x="4913" y="5286"/>
                  </a:lnTo>
                  <a:lnTo>
                    <a:pt x="4825" y="5285"/>
                  </a:lnTo>
                  <a:lnTo>
                    <a:pt x="4737" y="5284"/>
                  </a:lnTo>
                  <a:lnTo>
                    <a:pt x="4650" y="5282"/>
                  </a:lnTo>
                  <a:lnTo>
                    <a:pt x="4562" y="5282"/>
                  </a:lnTo>
                  <a:lnTo>
                    <a:pt x="4557" y="5256"/>
                  </a:lnTo>
                  <a:lnTo>
                    <a:pt x="4551" y="5212"/>
                  </a:lnTo>
                  <a:lnTo>
                    <a:pt x="4542" y="5155"/>
                  </a:lnTo>
                  <a:lnTo>
                    <a:pt x="4533" y="5084"/>
                  </a:lnTo>
                  <a:lnTo>
                    <a:pt x="4523" y="5004"/>
                  </a:lnTo>
                  <a:lnTo>
                    <a:pt x="4510" y="4915"/>
                  </a:lnTo>
                  <a:lnTo>
                    <a:pt x="4499" y="4819"/>
                  </a:lnTo>
                  <a:lnTo>
                    <a:pt x="4486" y="4718"/>
                  </a:lnTo>
                  <a:lnTo>
                    <a:pt x="4472" y="4615"/>
                  </a:lnTo>
                  <a:lnTo>
                    <a:pt x="4459" y="4511"/>
                  </a:lnTo>
                  <a:lnTo>
                    <a:pt x="4444" y="4407"/>
                  </a:lnTo>
                  <a:lnTo>
                    <a:pt x="4430" y="4307"/>
                  </a:lnTo>
                  <a:lnTo>
                    <a:pt x="4417" y="4211"/>
                  </a:lnTo>
                  <a:lnTo>
                    <a:pt x="4403" y="4123"/>
                  </a:lnTo>
                  <a:lnTo>
                    <a:pt x="4391" y="4042"/>
                  </a:lnTo>
                  <a:lnTo>
                    <a:pt x="4378" y="3973"/>
                  </a:lnTo>
                  <a:lnTo>
                    <a:pt x="4371" y="3940"/>
                  </a:lnTo>
                  <a:lnTo>
                    <a:pt x="4365" y="3917"/>
                  </a:lnTo>
                  <a:lnTo>
                    <a:pt x="4362" y="3909"/>
                  </a:lnTo>
                  <a:lnTo>
                    <a:pt x="4359" y="3903"/>
                  </a:lnTo>
                  <a:lnTo>
                    <a:pt x="4357" y="3899"/>
                  </a:lnTo>
                  <a:lnTo>
                    <a:pt x="4354" y="3897"/>
                  </a:lnTo>
                  <a:lnTo>
                    <a:pt x="4352" y="3896"/>
                  </a:lnTo>
                  <a:lnTo>
                    <a:pt x="4350" y="3897"/>
                  </a:lnTo>
                  <a:lnTo>
                    <a:pt x="4346" y="3899"/>
                  </a:lnTo>
                  <a:lnTo>
                    <a:pt x="4344" y="3902"/>
                  </a:lnTo>
                  <a:lnTo>
                    <a:pt x="4340" y="3912"/>
                  </a:lnTo>
                  <a:lnTo>
                    <a:pt x="4337" y="3925"/>
                  </a:lnTo>
                  <a:lnTo>
                    <a:pt x="4331" y="3953"/>
                  </a:lnTo>
                  <a:lnTo>
                    <a:pt x="4325" y="3980"/>
                  </a:lnTo>
                  <a:lnTo>
                    <a:pt x="4322" y="3991"/>
                  </a:lnTo>
                  <a:lnTo>
                    <a:pt x="4320" y="3996"/>
                  </a:lnTo>
                  <a:lnTo>
                    <a:pt x="4319" y="3997"/>
                  </a:lnTo>
                  <a:lnTo>
                    <a:pt x="4318" y="3996"/>
                  </a:lnTo>
                  <a:lnTo>
                    <a:pt x="4316" y="3994"/>
                  </a:lnTo>
                  <a:lnTo>
                    <a:pt x="4314" y="3990"/>
                  </a:lnTo>
                  <a:lnTo>
                    <a:pt x="4313" y="4037"/>
                  </a:lnTo>
                  <a:lnTo>
                    <a:pt x="4313" y="4087"/>
                  </a:lnTo>
                  <a:lnTo>
                    <a:pt x="4314" y="4139"/>
                  </a:lnTo>
                  <a:lnTo>
                    <a:pt x="4316" y="4195"/>
                  </a:lnTo>
                  <a:lnTo>
                    <a:pt x="4319" y="4254"/>
                  </a:lnTo>
                  <a:lnTo>
                    <a:pt x="4323" y="4317"/>
                  </a:lnTo>
                  <a:lnTo>
                    <a:pt x="4327" y="4384"/>
                  </a:lnTo>
                  <a:lnTo>
                    <a:pt x="4333" y="4454"/>
                  </a:lnTo>
                  <a:lnTo>
                    <a:pt x="4346" y="4609"/>
                  </a:lnTo>
                  <a:lnTo>
                    <a:pt x="4364" y="4783"/>
                  </a:lnTo>
                  <a:lnTo>
                    <a:pt x="4386" y="4977"/>
                  </a:lnTo>
                  <a:lnTo>
                    <a:pt x="4409" y="5195"/>
                  </a:lnTo>
                  <a:lnTo>
                    <a:pt x="4438" y="5437"/>
                  </a:lnTo>
                  <a:lnTo>
                    <a:pt x="4469" y="5706"/>
                  </a:lnTo>
                  <a:lnTo>
                    <a:pt x="4504" y="6003"/>
                  </a:lnTo>
                  <a:lnTo>
                    <a:pt x="4542" y="6330"/>
                  </a:lnTo>
                  <a:lnTo>
                    <a:pt x="4584" y="6688"/>
                  </a:lnTo>
                  <a:lnTo>
                    <a:pt x="4628" y="7081"/>
                  </a:lnTo>
                  <a:lnTo>
                    <a:pt x="4676" y="7508"/>
                  </a:lnTo>
                  <a:lnTo>
                    <a:pt x="4726" y="7974"/>
                  </a:lnTo>
                  <a:lnTo>
                    <a:pt x="3025" y="7977"/>
                  </a:lnTo>
                  <a:lnTo>
                    <a:pt x="2909" y="5145"/>
                  </a:lnTo>
                  <a:lnTo>
                    <a:pt x="2827" y="5143"/>
                  </a:lnTo>
                  <a:lnTo>
                    <a:pt x="2824" y="5320"/>
                  </a:lnTo>
                  <a:lnTo>
                    <a:pt x="2822" y="5496"/>
                  </a:lnTo>
                  <a:lnTo>
                    <a:pt x="2820" y="5672"/>
                  </a:lnTo>
                  <a:lnTo>
                    <a:pt x="2819" y="5849"/>
                  </a:lnTo>
                  <a:lnTo>
                    <a:pt x="2818" y="6025"/>
                  </a:lnTo>
                  <a:lnTo>
                    <a:pt x="2818" y="6203"/>
                  </a:lnTo>
                  <a:lnTo>
                    <a:pt x="2817" y="6380"/>
                  </a:lnTo>
                  <a:lnTo>
                    <a:pt x="2818" y="6558"/>
                  </a:lnTo>
                  <a:lnTo>
                    <a:pt x="2818" y="6736"/>
                  </a:lnTo>
                  <a:lnTo>
                    <a:pt x="2818" y="6914"/>
                  </a:lnTo>
                  <a:lnTo>
                    <a:pt x="2819" y="7092"/>
                  </a:lnTo>
                  <a:lnTo>
                    <a:pt x="2819" y="7271"/>
                  </a:lnTo>
                  <a:lnTo>
                    <a:pt x="2820" y="7449"/>
                  </a:lnTo>
                  <a:lnTo>
                    <a:pt x="2820" y="7628"/>
                  </a:lnTo>
                  <a:lnTo>
                    <a:pt x="2820" y="7806"/>
                  </a:lnTo>
                  <a:lnTo>
                    <a:pt x="2821" y="7986"/>
                  </a:lnTo>
                  <a:lnTo>
                    <a:pt x="2710" y="7985"/>
                  </a:lnTo>
                  <a:lnTo>
                    <a:pt x="2600" y="7985"/>
                  </a:lnTo>
                  <a:lnTo>
                    <a:pt x="2490" y="7984"/>
                  </a:lnTo>
                  <a:lnTo>
                    <a:pt x="2380" y="7983"/>
                  </a:lnTo>
                  <a:lnTo>
                    <a:pt x="2270" y="7982"/>
                  </a:lnTo>
                  <a:lnTo>
                    <a:pt x="2161" y="7980"/>
                  </a:lnTo>
                  <a:lnTo>
                    <a:pt x="2052" y="7979"/>
                  </a:lnTo>
                  <a:lnTo>
                    <a:pt x="1942" y="7977"/>
                  </a:lnTo>
                  <a:lnTo>
                    <a:pt x="1833" y="7976"/>
                  </a:lnTo>
                  <a:lnTo>
                    <a:pt x="1724" y="7975"/>
                  </a:lnTo>
                  <a:lnTo>
                    <a:pt x="1615" y="7973"/>
                  </a:lnTo>
                  <a:lnTo>
                    <a:pt x="1507" y="7972"/>
                  </a:lnTo>
                  <a:lnTo>
                    <a:pt x="1398" y="7971"/>
                  </a:lnTo>
                  <a:lnTo>
                    <a:pt x="1291" y="7969"/>
                  </a:lnTo>
                  <a:lnTo>
                    <a:pt x="1183" y="7969"/>
                  </a:lnTo>
                  <a:lnTo>
                    <a:pt x="1075" y="7968"/>
                  </a:lnTo>
                  <a:close/>
                </a:path>
              </a:pathLst>
            </a:custGeom>
            <a:solidFill>
              <a:srgbClr val="FFFFFF"/>
            </a:solidFill>
            <a:ln w="9525">
              <a:noFill/>
              <a:round/>
              <a:headEnd/>
              <a:tailEnd/>
            </a:ln>
          </p:spPr>
          <p:txBody>
            <a:bodyPr/>
            <a:lstStyle/>
            <a:p>
              <a:endParaRPr lang="fr-FR"/>
            </a:p>
          </p:txBody>
        </p:sp>
        <p:sp>
          <p:nvSpPr>
            <p:cNvPr id="10" name="Freeform 10"/>
            <p:cNvSpPr>
              <a:spLocks/>
            </p:cNvSpPr>
            <p:nvPr/>
          </p:nvSpPr>
          <p:spPr bwMode="auto">
            <a:xfrm>
              <a:off x="1734" y="780"/>
              <a:ext cx="7" cy="46"/>
            </a:xfrm>
            <a:custGeom>
              <a:avLst/>
              <a:gdLst>
                <a:gd name="T0" fmla="*/ 7 w 165"/>
                <a:gd name="T1" fmla="*/ 46 h 1196"/>
                <a:gd name="T2" fmla="*/ 6 w 165"/>
                <a:gd name="T3" fmla="*/ 43 h 1196"/>
                <a:gd name="T4" fmla="*/ 5 w 165"/>
                <a:gd name="T5" fmla="*/ 39 h 1196"/>
                <a:gd name="T6" fmla="*/ 5 w 165"/>
                <a:gd name="T7" fmla="*/ 37 h 1196"/>
                <a:gd name="T8" fmla="*/ 4 w 165"/>
                <a:gd name="T9" fmla="*/ 34 h 1196"/>
                <a:gd name="T10" fmla="*/ 4 w 165"/>
                <a:gd name="T11" fmla="*/ 32 h 1196"/>
                <a:gd name="T12" fmla="*/ 3 w 165"/>
                <a:gd name="T13" fmla="*/ 30 h 1196"/>
                <a:gd name="T14" fmla="*/ 3 w 165"/>
                <a:gd name="T15" fmla="*/ 27 h 1196"/>
                <a:gd name="T16" fmla="*/ 2 w 165"/>
                <a:gd name="T17" fmla="*/ 25 h 1196"/>
                <a:gd name="T18" fmla="*/ 2 w 165"/>
                <a:gd name="T19" fmla="*/ 23 h 1196"/>
                <a:gd name="T20" fmla="*/ 2 w 165"/>
                <a:gd name="T21" fmla="*/ 21 h 1196"/>
                <a:gd name="T22" fmla="*/ 2 w 165"/>
                <a:gd name="T23" fmla="*/ 18 h 1196"/>
                <a:gd name="T24" fmla="*/ 1 w 165"/>
                <a:gd name="T25" fmla="*/ 15 h 1196"/>
                <a:gd name="T26" fmla="*/ 1 w 165"/>
                <a:gd name="T27" fmla="*/ 12 h 1196"/>
                <a:gd name="T28" fmla="*/ 1 w 165"/>
                <a:gd name="T29" fmla="*/ 9 h 1196"/>
                <a:gd name="T30" fmla="*/ 0 w 165"/>
                <a:gd name="T31" fmla="*/ 5 h 1196"/>
                <a:gd name="T32" fmla="*/ 0 w 165"/>
                <a:gd name="T33" fmla="*/ 0 h 1196"/>
                <a:gd name="T34" fmla="*/ 1 w 165"/>
                <a:gd name="T35" fmla="*/ 0 h 1196"/>
                <a:gd name="T36" fmla="*/ 2 w 165"/>
                <a:gd name="T37" fmla="*/ 1 h 1196"/>
                <a:gd name="T38" fmla="*/ 3 w 165"/>
                <a:gd name="T39" fmla="*/ 2 h 1196"/>
                <a:gd name="T40" fmla="*/ 4 w 165"/>
                <a:gd name="T41" fmla="*/ 2 h 1196"/>
                <a:gd name="T42" fmla="*/ 5 w 165"/>
                <a:gd name="T43" fmla="*/ 4 h 1196"/>
                <a:gd name="T44" fmla="*/ 5 w 165"/>
                <a:gd name="T45" fmla="*/ 7 h 1196"/>
                <a:gd name="T46" fmla="*/ 6 w 165"/>
                <a:gd name="T47" fmla="*/ 9 h 1196"/>
                <a:gd name="T48" fmla="*/ 6 w 165"/>
                <a:gd name="T49" fmla="*/ 11 h 1196"/>
                <a:gd name="T50" fmla="*/ 6 w 165"/>
                <a:gd name="T51" fmla="*/ 12 h 1196"/>
                <a:gd name="T52" fmla="*/ 7 w 165"/>
                <a:gd name="T53" fmla="*/ 14 h 1196"/>
                <a:gd name="T54" fmla="*/ 7 w 165"/>
                <a:gd name="T55" fmla="*/ 16 h 1196"/>
                <a:gd name="T56" fmla="*/ 7 w 165"/>
                <a:gd name="T57" fmla="*/ 18 h 1196"/>
                <a:gd name="T58" fmla="*/ 7 w 165"/>
                <a:gd name="T59" fmla="*/ 20 h 1196"/>
                <a:gd name="T60" fmla="*/ 7 w 165"/>
                <a:gd name="T61" fmla="*/ 23 h 1196"/>
                <a:gd name="T62" fmla="*/ 7 w 165"/>
                <a:gd name="T63" fmla="*/ 25 h 1196"/>
                <a:gd name="T64" fmla="*/ 7 w 165"/>
                <a:gd name="T65" fmla="*/ 28 h 1196"/>
                <a:gd name="T66" fmla="*/ 7 w 165"/>
                <a:gd name="T67" fmla="*/ 32 h 1196"/>
                <a:gd name="T68" fmla="*/ 7 w 165"/>
                <a:gd name="T69" fmla="*/ 36 h 1196"/>
                <a:gd name="T70" fmla="*/ 7 w 165"/>
                <a:gd name="T71" fmla="*/ 41 h 1196"/>
                <a:gd name="T72" fmla="*/ 7 w 165"/>
                <a:gd name="T73" fmla="*/ 46 h 1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5"/>
                <a:gd name="T112" fmla="*/ 0 h 1196"/>
                <a:gd name="T113" fmla="*/ 165 w 165"/>
                <a:gd name="T114" fmla="*/ 1196 h 1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5" h="1196">
                  <a:moveTo>
                    <a:pt x="156" y="1196"/>
                  </a:moveTo>
                  <a:lnTo>
                    <a:pt x="138" y="1105"/>
                  </a:lnTo>
                  <a:lnTo>
                    <a:pt x="122" y="1024"/>
                  </a:lnTo>
                  <a:lnTo>
                    <a:pt x="108" y="951"/>
                  </a:lnTo>
                  <a:lnTo>
                    <a:pt x="95" y="886"/>
                  </a:lnTo>
                  <a:lnTo>
                    <a:pt x="84" y="825"/>
                  </a:lnTo>
                  <a:lnTo>
                    <a:pt x="75" y="768"/>
                  </a:lnTo>
                  <a:lnTo>
                    <a:pt x="66" y="712"/>
                  </a:lnTo>
                  <a:lnTo>
                    <a:pt x="58" y="657"/>
                  </a:lnTo>
                  <a:lnTo>
                    <a:pt x="52" y="600"/>
                  </a:lnTo>
                  <a:lnTo>
                    <a:pt x="45" y="539"/>
                  </a:lnTo>
                  <a:lnTo>
                    <a:pt x="39" y="473"/>
                  </a:lnTo>
                  <a:lnTo>
                    <a:pt x="31" y="400"/>
                  </a:lnTo>
                  <a:lnTo>
                    <a:pt x="25" y="317"/>
                  </a:lnTo>
                  <a:lnTo>
                    <a:pt x="18" y="224"/>
                  </a:lnTo>
                  <a:lnTo>
                    <a:pt x="10" y="119"/>
                  </a:lnTo>
                  <a:lnTo>
                    <a:pt x="0" y="0"/>
                  </a:lnTo>
                  <a:lnTo>
                    <a:pt x="26" y="13"/>
                  </a:lnTo>
                  <a:lnTo>
                    <a:pt x="52" y="26"/>
                  </a:lnTo>
                  <a:lnTo>
                    <a:pt x="78" y="40"/>
                  </a:lnTo>
                  <a:lnTo>
                    <a:pt x="105" y="52"/>
                  </a:lnTo>
                  <a:lnTo>
                    <a:pt x="116" y="116"/>
                  </a:lnTo>
                  <a:lnTo>
                    <a:pt x="127" y="174"/>
                  </a:lnTo>
                  <a:lnTo>
                    <a:pt x="137" y="226"/>
                  </a:lnTo>
                  <a:lnTo>
                    <a:pt x="144" y="275"/>
                  </a:lnTo>
                  <a:lnTo>
                    <a:pt x="150" y="321"/>
                  </a:lnTo>
                  <a:lnTo>
                    <a:pt x="155" y="369"/>
                  </a:lnTo>
                  <a:lnTo>
                    <a:pt x="159" y="417"/>
                  </a:lnTo>
                  <a:lnTo>
                    <a:pt x="162" y="469"/>
                  </a:lnTo>
                  <a:lnTo>
                    <a:pt x="164" y="525"/>
                  </a:lnTo>
                  <a:lnTo>
                    <a:pt x="165" y="587"/>
                  </a:lnTo>
                  <a:lnTo>
                    <a:pt x="165" y="659"/>
                  </a:lnTo>
                  <a:lnTo>
                    <a:pt x="165" y="740"/>
                  </a:lnTo>
                  <a:lnTo>
                    <a:pt x="163" y="832"/>
                  </a:lnTo>
                  <a:lnTo>
                    <a:pt x="161" y="938"/>
                  </a:lnTo>
                  <a:lnTo>
                    <a:pt x="159" y="1059"/>
                  </a:lnTo>
                  <a:lnTo>
                    <a:pt x="156" y="1196"/>
                  </a:lnTo>
                  <a:close/>
                </a:path>
              </a:pathLst>
            </a:custGeom>
            <a:solidFill>
              <a:srgbClr val="FFFFFF"/>
            </a:solidFill>
            <a:ln w="9525">
              <a:noFill/>
              <a:round/>
              <a:headEnd/>
              <a:tailEnd/>
            </a:ln>
          </p:spPr>
          <p:txBody>
            <a:bodyPr/>
            <a:lstStyle/>
            <a:p>
              <a:endParaRPr lang="fr-FR"/>
            </a:p>
          </p:txBody>
        </p:sp>
        <p:sp>
          <p:nvSpPr>
            <p:cNvPr id="11" name="Freeform 11"/>
            <p:cNvSpPr>
              <a:spLocks/>
            </p:cNvSpPr>
            <p:nvPr/>
          </p:nvSpPr>
          <p:spPr bwMode="auto">
            <a:xfrm>
              <a:off x="1519" y="441"/>
              <a:ext cx="109" cy="191"/>
            </a:xfrm>
            <a:custGeom>
              <a:avLst/>
              <a:gdLst>
                <a:gd name="T0" fmla="*/ 44 w 2823"/>
                <a:gd name="T1" fmla="*/ 171 h 4978"/>
                <a:gd name="T2" fmla="*/ 35 w 2823"/>
                <a:gd name="T3" fmla="*/ 151 h 4978"/>
                <a:gd name="T4" fmla="*/ 32 w 2823"/>
                <a:gd name="T5" fmla="*/ 146 h 4978"/>
                <a:gd name="T6" fmla="*/ 26 w 2823"/>
                <a:gd name="T7" fmla="*/ 141 h 4978"/>
                <a:gd name="T8" fmla="*/ 20 w 2823"/>
                <a:gd name="T9" fmla="*/ 136 h 4978"/>
                <a:gd name="T10" fmla="*/ 18 w 2823"/>
                <a:gd name="T11" fmla="*/ 132 h 4978"/>
                <a:gd name="T12" fmla="*/ 14 w 2823"/>
                <a:gd name="T13" fmla="*/ 128 h 4978"/>
                <a:gd name="T14" fmla="*/ 11 w 2823"/>
                <a:gd name="T15" fmla="*/ 123 h 4978"/>
                <a:gd name="T16" fmla="*/ 7 w 2823"/>
                <a:gd name="T17" fmla="*/ 116 h 4978"/>
                <a:gd name="T18" fmla="*/ 1 w 2823"/>
                <a:gd name="T19" fmla="*/ 106 h 4978"/>
                <a:gd name="T20" fmla="*/ 0 w 2823"/>
                <a:gd name="T21" fmla="*/ 100 h 4978"/>
                <a:gd name="T22" fmla="*/ 8 w 2823"/>
                <a:gd name="T23" fmla="*/ 99 h 4978"/>
                <a:gd name="T24" fmla="*/ 17 w 2823"/>
                <a:gd name="T25" fmla="*/ 105 h 4978"/>
                <a:gd name="T26" fmla="*/ 29 w 2823"/>
                <a:gd name="T27" fmla="*/ 114 h 4978"/>
                <a:gd name="T28" fmla="*/ 38 w 2823"/>
                <a:gd name="T29" fmla="*/ 117 h 4978"/>
                <a:gd name="T30" fmla="*/ 44 w 2823"/>
                <a:gd name="T31" fmla="*/ 110 h 4978"/>
                <a:gd name="T32" fmla="*/ 41 w 2823"/>
                <a:gd name="T33" fmla="*/ 97 h 4978"/>
                <a:gd name="T34" fmla="*/ 22 w 2823"/>
                <a:gd name="T35" fmla="*/ 79 h 4978"/>
                <a:gd name="T36" fmla="*/ 12 w 2823"/>
                <a:gd name="T37" fmla="*/ 67 h 4978"/>
                <a:gd name="T38" fmla="*/ 4 w 2823"/>
                <a:gd name="T39" fmla="*/ 54 h 4978"/>
                <a:gd name="T40" fmla="*/ 3 w 2823"/>
                <a:gd name="T41" fmla="*/ 42 h 4978"/>
                <a:gd name="T42" fmla="*/ 13 w 2823"/>
                <a:gd name="T43" fmla="*/ 45 h 4978"/>
                <a:gd name="T44" fmla="*/ 26 w 2823"/>
                <a:gd name="T45" fmla="*/ 53 h 4978"/>
                <a:gd name="T46" fmla="*/ 35 w 2823"/>
                <a:gd name="T47" fmla="*/ 57 h 4978"/>
                <a:gd name="T48" fmla="*/ 43 w 2823"/>
                <a:gd name="T49" fmla="*/ 57 h 4978"/>
                <a:gd name="T50" fmla="*/ 42 w 2823"/>
                <a:gd name="T51" fmla="*/ 51 h 4978"/>
                <a:gd name="T52" fmla="*/ 31 w 2823"/>
                <a:gd name="T53" fmla="*/ 35 h 4978"/>
                <a:gd name="T54" fmla="*/ 25 w 2823"/>
                <a:gd name="T55" fmla="*/ 24 h 4978"/>
                <a:gd name="T56" fmla="*/ 21 w 2823"/>
                <a:gd name="T57" fmla="*/ 12 h 4978"/>
                <a:gd name="T58" fmla="*/ 20 w 2823"/>
                <a:gd name="T59" fmla="*/ 1 h 4978"/>
                <a:gd name="T60" fmla="*/ 30 w 2823"/>
                <a:gd name="T61" fmla="*/ 6 h 4978"/>
                <a:gd name="T62" fmla="*/ 38 w 2823"/>
                <a:gd name="T63" fmla="*/ 13 h 4978"/>
                <a:gd name="T64" fmla="*/ 47 w 2823"/>
                <a:gd name="T65" fmla="*/ 23 h 4978"/>
                <a:gd name="T66" fmla="*/ 63 w 2823"/>
                <a:gd name="T67" fmla="*/ 28 h 4978"/>
                <a:gd name="T68" fmla="*/ 74 w 2823"/>
                <a:gd name="T69" fmla="*/ 22 h 4978"/>
                <a:gd name="T70" fmla="*/ 81 w 2823"/>
                <a:gd name="T71" fmla="*/ 23 h 4978"/>
                <a:gd name="T72" fmla="*/ 76 w 2823"/>
                <a:gd name="T73" fmla="*/ 33 h 4978"/>
                <a:gd name="T74" fmla="*/ 72 w 2823"/>
                <a:gd name="T75" fmla="*/ 46 h 4978"/>
                <a:gd name="T76" fmla="*/ 66 w 2823"/>
                <a:gd name="T77" fmla="*/ 53 h 4978"/>
                <a:gd name="T78" fmla="*/ 59 w 2823"/>
                <a:gd name="T79" fmla="*/ 60 h 4978"/>
                <a:gd name="T80" fmla="*/ 55 w 2823"/>
                <a:gd name="T81" fmla="*/ 68 h 4978"/>
                <a:gd name="T82" fmla="*/ 52 w 2823"/>
                <a:gd name="T83" fmla="*/ 79 h 4978"/>
                <a:gd name="T84" fmla="*/ 55 w 2823"/>
                <a:gd name="T85" fmla="*/ 87 h 4978"/>
                <a:gd name="T86" fmla="*/ 63 w 2823"/>
                <a:gd name="T87" fmla="*/ 85 h 4978"/>
                <a:gd name="T88" fmla="*/ 73 w 2823"/>
                <a:gd name="T89" fmla="*/ 80 h 4978"/>
                <a:gd name="T90" fmla="*/ 86 w 2823"/>
                <a:gd name="T91" fmla="*/ 72 h 4978"/>
                <a:gd name="T92" fmla="*/ 93 w 2823"/>
                <a:gd name="T93" fmla="*/ 74 h 4978"/>
                <a:gd name="T94" fmla="*/ 88 w 2823"/>
                <a:gd name="T95" fmla="*/ 87 h 4978"/>
                <a:gd name="T96" fmla="*/ 79 w 2823"/>
                <a:gd name="T97" fmla="*/ 100 h 4978"/>
                <a:gd name="T98" fmla="*/ 67 w 2823"/>
                <a:gd name="T99" fmla="*/ 113 h 4978"/>
                <a:gd name="T100" fmla="*/ 56 w 2823"/>
                <a:gd name="T101" fmla="*/ 124 h 4978"/>
                <a:gd name="T102" fmla="*/ 49 w 2823"/>
                <a:gd name="T103" fmla="*/ 135 h 4978"/>
                <a:gd name="T104" fmla="*/ 53 w 2823"/>
                <a:gd name="T105" fmla="*/ 146 h 4978"/>
                <a:gd name="T106" fmla="*/ 67 w 2823"/>
                <a:gd name="T107" fmla="*/ 141 h 4978"/>
                <a:gd name="T108" fmla="*/ 84 w 2823"/>
                <a:gd name="T109" fmla="*/ 129 h 4978"/>
                <a:gd name="T110" fmla="*/ 97 w 2823"/>
                <a:gd name="T111" fmla="*/ 122 h 4978"/>
                <a:gd name="T112" fmla="*/ 109 w 2823"/>
                <a:gd name="T113" fmla="*/ 121 h 4978"/>
                <a:gd name="T114" fmla="*/ 104 w 2823"/>
                <a:gd name="T115" fmla="*/ 137 h 4978"/>
                <a:gd name="T116" fmla="*/ 90 w 2823"/>
                <a:gd name="T117" fmla="*/ 156 h 4978"/>
                <a:gd name="T118" fmla="*/ 73 w 2823"/>
                <a:gd name="T119" fmla="*/ 175 h 4978"/>
                <a:gd name="T120" fmla="*/ 54 w 2823"/>
                <a:gd name="T121" fmla="*/ 188 h 49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3"/>
                <a:gd name="T184" fmla="*/ 0 h 4978"/>
                <a:gd name="T185" fmla="*/ 2823 w 2823"/>
                <a:gd name="T186" fmla="*/ 4978 h 49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3" h="4978">
                  <a:moveTo>
                    <a:pt x="1176" y="4978"/>
                  </a:moveTo>
                  <a:lnTo>
                    <a:pt x="1169" y="4888"/>
                  </a:lnTo>
                  <a:lnTo>
                    <a:pt x="1162" y="4799"/>
                  </a:lnTo>
                  <a:lnTo>
                    <a:pt x="1157" y="4712"/>
                  </a:lnTo>
                  <a:lnTo>
                    <a:pt x="1151" y="4625"/>
                  </a:lnTo>
                  <a:lnTo>
                    <a:pt x="1147" y="4539"/>
                  </a:lnTo>
                  <a:lnTo>
                    <a:pt x="1144" y="4454"/>
                  </a:lnTo>
                  <a:lnTo>
                    <a:pt x="1142" y="4369"/>
                  </a:lnTo>
                  <a:lnTo>
                    <a:pt x="1141" y="4284"/>
                  </a:lnTo>
                  <a:lnTo>
                    <a:pt x="1044" y="4147"/>
                  </a:lnTo>
                  <a:lnTo>
                    <a:pt x="970" y="4042"/>
                  </a:lnTo>
                  <a:lnTo>
                    <a:pt x="942" y="4000"/>
                  </a:lnTo>
                  <a:lnTo>
                    <a:pt x="917" y="3965"/>
                  </a:lnTo>
                  <a:lnTo>
                    <a:pt x="897" y="3934"/>
                  </a:lnTo>
                  <a:lnTo>
                    <a:pt x="881" y="3907"/>
                  </a:lnTo>
                  <a:lnTo>
                    <a:pt x="867" y="3884"/>
                  </a:lnTo>
                  <a:lnTo>
                    <a:pt x="857" y="3865"/>
                  </a:lnTo>
                  <a:lnTo>
                    <a:pt x="849" y="3847"/>
                  </a:lnTo>
                  <a:lnTo>
                    <a:pt x="843" y="3830"/>
                  </a:lnTo>
                  <a:lnTo>
                    <a:pt x="838" y="3815"/>
                  </a:lnTo>
                  <a:lnTo>
                    <a:pt x="834" y="3799"/>
                  </a:lnTo>
                  <a:lnTo>
                    <a:pt x="831" y="3782"/>
                  </a:lnTo>
                  <a:lnTo>
                    <a:pt x="828" y="3764"/>
                  </a:lnTo>
                  <a:lnTo>
                    <a:pt x="793" y="3747"/>
                  </a:lnTo>
                  <a:lnTo>
                    <a:pt x="759" y="3729"/>
                  </a:lnTo>
                  <a:lnTo>
                    <a:pt x="725" y="3710"/>
                  </a:lnTo>
                  <a:lnTo>
                    <a:pt x="693" y="3689"/>
                  </a:lnTo>
                  <a:lnTo>
                    <a:pt x="662" y="3667"/>
                  </a:lnTo>
                  <a:lnTo>
                    <a:pt x="632" y="3645"/>
                  </a:lnTo>
                  <a:lnTo>
                    <a:pt x="604" y="3620"/>
                  </a:lnTo>
                  <a:lnTo>
                    <a:pt x="577" y="3595"/>
                  </a:lnTo>
                  <a:lnTo>
                    <a:pt x="564" y="3582"/>
                  </a:lnTo>
                  <a:lnTo>
                    <a:pt x="551" y="3568"/>
                  </a:lnTo>
                  <a:lnTo>
                    <a:pt x="540" y="3555"/>
                  </a:lnTo>
                  <a:lnTo>
                    <a:pt x="529" y="3540"/>
                  </a:lnTo>
                  <a:lnTo>
                    <a:pt x="517" y="3526"/>
                  </a:lnTo>
                  <a:lnTo>
                    <a:pt x="507" y="3512"/>
                  </a:lnTo>
                  <a:lnTo>
                    <a:pt x="497" y="3496"/>
                  </a:lnTo>
                  <a:lnTo>
                    <a:pt x="487" y="3481"/>
                  </a:lnTo>
                  <a:lnTo>
                    <a:pt x="478" y="3465"/>
                  </a:lnTo>
                  <a:lnTo>
                    <a:pt x="469" y="3450"/>
                  </a:lnTo>
                  <a:lnTo>
                    <a:pt x="462" y="3433"/>
                  </a:lnTo>
                  <a:lnTo>
                    <a:pt x="453" y="3417"/>
                  </a:lnTo>
                  <a:lnTo>
                    <a:pt x="447" y="3400"/>
                  </a:lnTo>
                  <a:lnTo>
                    <a:pt x="440" y="3383"/>
                  </a:lnTo>
                  <a:lnTo>
                    <a:pt x="435" y="3365"/>
                  </a:lnTo>
                  <a:lnTo>
                    <a:pt x="430" y="3348"/>
                  </a:lnTo>
                  <a:lnTo>
                    <a:pt x="394" y="3348"/>
                  </a:lnTo>
                  <a:lnTo>
                    <a:pt x="363" y="3348"/>
                  </a:lnTo>
                  <a:lnTo>
                    <a:pt x="335" y="3348"/>
                  </a:lnTo>
                  <a:lnTo>
                    <a:pt x="308" y="3348"/>
                  </a:lnTo>
                  <a:lnTo>
                    <a:pt x="307" y="3319"/>
                  </a:lnTo>
                  <a:lnTo>
                    <a:pt x="304" y="3291"/>
                  </a:lnTo>
                  <a:lnTo>
                    <a:pt x="299" y="3263"/>
                  </a:lnTo>
                  <a:lnTo>
                    <a:pt x="291" y="3235"/>
                  </a:lnTo>
                  <a:lnTo>
                    <a:pt x="283" y="3208"/>
                  </a:lnTo>
                  <a:lnTo>
                    <a:pt x="274" y="3181"/>
                  </a:lnTo>
                  <a:lnTo>
                    <a:pt x="263" y="3156"/>
                  </a:lnTo>
                  <a:lnTo>
                    <a:pt x="250" y="3131"/>
                  </a:lnTo>
                  <a:lnTo>
                    <a:pt x="237" y="3105"/>
                  </a:lnTo>
                  <a:lnTo>
                    <a:pt x="222" y="3080"/>
                  </a:lnTo>
                  <a:lnTo>
                    <a:pt x="208" y="3056"/>
                  </a:lnTo>
                  <a:lnTo>
                    <a:pt x="192" y="3031"/>
                  </a:lnTo>
                  <a:lnTo>
                    <a:pt x="160" y="2983"/>
                  </a:lnTo>
                  <a:lnTo>
                    <a:pt x="128" y="2936"/>
                  </a:lnTo>
                  <a:lnTo>
                    <a:pt x="97" y="2888"/>
                  </a:lnTo>
                  <a:lnTo>
                    <a:pt x="69" y="2842"/>
                  </a:lnTo>
                  <a:lnTo>
                    <a:pt x="55" y="2818"/>
                  </a:lnTo>
                  <a:lnTo>
                    <a:pt x="43" y="2795"/>
                  </a:lnTo>
                  <a:lnTo>
                    <a:pt x="32" y="2772"/>
                  </a:lnTo>
                  <a:lnTo>
                    <a:pt x="23" y="2748"/>
                  </a:lnTo>
                  <a:lnTo>
                    <a:pt x="15" y="2724"/>
                  </a:lnTo>
                  <a:lnTo>
                    <a:pt x="9" y="2700"/>
                  </a:lnTo>
                  <a:lnTo>
                    <a:pt x="4" y="2676"/>
                  </a:lnTo>
                  <a:lnTo>
                    <a:pt x="1" y="2651"/>
                  </a:lnTo>
                  <a:lnTo>
                    <a:pt x="0" y="2626"/>
                  </a:lnTo>
                  <a:lnTo>
                    <a:pt x="3" y="2601"/>
                  </a:lnTo>
                  <a:lnTo>
                    <a:pt x="7" y="2576"/>
                  </a:lnTo>
                  <a:lnTo>
                    <a:pt x="13" y="2550"/>
                  </a:lnTo>
                  <a:lnTo>
                    <a:pt x="53" y="2552"/>
                  </a:lnTo>
                  <a:lnTo>
                    <a:pt x="92" y="2557"/>
                  </a:lnTo>
                  <a:lnTo>
                    <a:pt x="130" y="2564"/>
                  </a:lnTo>
                  <a:lnTo>
                    <a:pt x="169" y="2576"/>
                  </a:lnTo>
                  <a:lnTo>
                    <a:pt x="205" y="2589"/>
                  </a:lnTo>
                  <a:lnTo>
                    <a:pt x="241" y="2606"/>
                  </a:lnTo>
                  <a:lnTo>
                    <a:pt x="277" y="2623"/>
                  </a:lnTo>
                  <a:lnTo>
                    <a:pt x="311" y="2643"/>
                  </a:lnTo>
                  <a:lnTo>
                    <a:pt x="346" y="2664"/>
                  </a:lnTo>
                  <a:lnTo>
                    <a:pt x="379" y="2687"/>
                  </a:lnTo>
                  <a:lnTo>
                    <a:pt x="413" y="2712"/>
                  </a:lnTo>
                  <a:lnTo>
                    <a:pt x="446" y="2737"/>
                  </a:lnTo>
                  <a:lnTo>
                    <a:pt x="512" y="2788"/>
                  </a:lnTo>
                  <a:lnTo>
                    <a:pt x="577" y="2841"/>
                  </a:lnTo>
                  <a:lnTo>
                    <a:pt x="609" y="2867"/>
                  </a:lnTo>
                  <a:lnTo>
                    <a:pt x="642" y="2891"/>
                  </a:lnTo>
                  <a:lnTo>
                    <a:pt x="675" y="2916"/>
                  </a:lnTo>
                  <a:lnTo>
                    <a:pt x="707" y="2940"/>
                  </a:lnTo>
                  <a:lnTo>
                    <a:pt x="741" y="2962"/>
                  </a:lnTo>
                  <a:lnTo>
                    <a:pt x="774" y="2982"/>
                  </a:lnTo>
                  <a:lnTo>
                    <a:pt x="808" y="3001"/>
                  </a:lnTo>
                  <a:lnTo>
                    <a:pt x="842" y="3018"/>
                  </a:lnTo>
                  <a:lnTo>
                    <a:pt x="878" y="3033"/>
                  </a:lnTo>
                  <a:lnTo>
                    <a:pt x="913" y="3045"/>
                  </a:lnTo>
                  <a:lnTo>
                    <a:pt x="949" y="3054"/>
                  </a:lnTo>
                  <a:lnTo>
                    <a:pt x="986" y="3061"/>
                  </a:lnTo>
                  <a:lnTo>
                    <a:pt x="1023" y="3065"/>
                  </a:lnTo>
                  <a:lnTo>
                    <a:pt x="1061" y="3065"/>
                  </a:lnTo>
                  <a:lnTo>
                    <a:pt x="1100" y="3061"/>
                  </a:lnTo>
                  <a:lnTo>
                    <a:pt x="1141" y="3052"/>
                  </a:lnTo>
                  <a:lnTo>
                    <a:pt x="1141" y="2995"/>
                  </a:lnTo>
                  <a:lnTo>
                    <a:pt x="1141" y="2936"/>
                  </a:lnTo>
                  <a:lnTo>
                    <a:pt x="1141" y="2878"/>
                  </a:lnTo>
                  <a:lnTo>
                    <a:pt x="1141" y="2821"/>
                  </a:lnTo>
                  <a:lnTo>
                    <a:pt x="1141" y="2765"/>
                  </a:lnTo>
                  <a:lnTo>
                    <a:pt x="1141" y="2709"/>
                  </a:lnTo>
                  <a:lnTo>
                    <a:pt x="1141" y="2655"/>
                  </a:lnTo>
                  <a:lnTo>
                    <a:pt x="1141" y="2601"/>
                  </a:lnTo>
                  <a:lnTo>
                    <a:pt x="1098" y="2560"/>
                  </a:lnTo>
                  <a:lnTo>
                    <a:pt x="1055" y="2518"/>
                  </a:lnTo>
                  <a:lnTo>
                    <a:pt x="1012" y="2477"/>
                  </a:lnTo>
                  <a:lnTo>
                    <a:pt x="967" y="2436"/>
                  </a:lnTo>
                  <a:lnTo>
                    <a:pt x="880" y="2355"/>
                  </a:lnTo>
                  <a:lnTo>
                    <a:pt x="791" y="2273"/>
                  </a:lnTo>
                  <a:lnTo>
                    <a:pt x="704" y="2192"/>
                  </a:lnTo>
                  <a:lnTo>
                    <a:pt x="618" y="2109"/>
                  </a:lnTo>
                  <a:lnTo>
                    <a:pt x="575" y="2067"/>
                  </a:lnTo>
                  <a:lnTo>
                    <a:pt x="534" y="2025"/>
                  </a:lnTo>
                  <a:lnTo>
                    <a:pt x="494" y="1982"/>
                  </a:lnTo>
                  <a:lnTo>
                    <a:pt x="453" y="1939"/>
                  </a:lnTo>
                  <a:lnTo>
                    <a:pt x="414" y="1895"/>
                  </a:lnTo>
                  <a:lnTo>
                    <a:pt x="376" y="1849"/>
                  </a:lnTo>
                  <a:lnTo>
                    <a:pt x="340" y="1803"/>
                  </a:lnTo>
                  <a:lnTo>
                    <a:pt x="305" y="1756"/>
                  </a:lnTo>
                  <a:lnTo>
                    <a:pt x="271" y="1709"/>
                  </a:lnTo>
                  <a:lnTo>
                    <a:pt x="238" y="1659"/>
                  </a:lnTo>
                  <a:lnTo>
                    <a:pt x="207" y="1610"/>
                  </a:lnTo>
                  <a:lnTo>
                    <a:pt x="177" y="1558"/>
                  </a:lnTo>
                  <a:lnTo>
                    <a:pt x="149" y="1506"/>
                  </a:lnTo>
                  <a:lnTo>
                    <a:pt x="123" y="1451"/>
                  </a:lnTo>
                  <a:lnTo>
                    <a:pt x="99" y="1395"/>
                  </a:lnTo>
                  <a:lnTo>
                    <a:pt x="78" y="1338"/>
                  </a:lnTo>
                  <a:lnTo>
                    <a:pt x="58" y="1280"/>
                  </a:lnTo>
                  <a:lnTo>
                    <a:pt x="41" y="1220"/>
                  </a:lnTo>
                  <a:lnTo>
                    <a:pt x="26" y="1157"/>
                  </a:lnTo>
                  <a:lnTo>
                    <a:pt x="13" y="1093"/>
                  </a:lnTo>
                  <a:lnTo>
                    <a:pt x="52" y="1094"/>
                  </a:lnTo>
                  <a:lnTo>
                    <a:pt x="89" y="1098"/>
                  </a:lnTo>
                  <a:lnTo>
                    <a:pt x="126" y="1104"/>
                  </a:lnTo>
                  <a:lnTo>
                    <a:pt x="161" y="1111"/>
                  </a:lnTo>
                  <a:lnTo>
                    <a:pt x="198" y="1122"/>
                  </a:lnTo>
                  <a:lnTo>
                    <a:pt x="232" y="1133"/>
                  </a:lnTo>
                  <a:lnTo>
                    <a:pt x="266" y="1147"/>
                  </a:lnTo>
                  <a:lnTo>
                    <a:pt x="299" y="1161"/>
                  </a:lnTo>
                  <a:lnTo>
                    <a:pt x="332" y="1176"/>
                  </a:lnTo>
                  <a:lnTo>
                    <a:pt x="364" y="1194"/>
                  </a:lnTo>
                  <a:lnTo>
                    <a:pt x="396" y="1212"/>
                  </a:lnTo>
                  <a:lnTo>
                    <a:pt x="428" y="1230"/>
                  </a:lnTo>
                  <a:lnTo>
                    <a:pt x="491" y="1269"/>
                  </a:lnTo>
                  <a:lnTo>
                    <a:pt x="554" y="1310"/>
                  </a:lnTo>
                  <a:lnTo>
                    <a:pt x="615" y="1350"/>
                  </a:lnTo>
                  <a:lnTo>
                    <a:pt x="679" y="1389"/>
                  </a:lnTo>
                  <a:lnTo>
                    <a:pt x="711" y="1409"/>
                  </a:lnTo>
                  <a:lnTo>
                    <a:pt x="744" y="1426"/>
                  </a:lnTo>
                  <a:lnTo>
                    <a:pt x="777" y="1443"/>
                  </a:lnTo>
                  <a:lnTo>
                    <a:pt x="810" y="1459"/>
                  </a:lnTo>
                  <a:lnTo>
                    <a:pt x="845" y="1474"/>
                  </a:lnTo>
                  <a:lnTo>
                    <a:pt x="880" y="1487"/>
                  </a:lnTo>
                  <a:lnTo>
                    <a:pt x="916" y="1498"/>
                  </a:lnTo>
                  <a:lnTo>
                    <a:pt x="952" y="1508"/>
                  </a:lnTo>
                  <a:lnTo>
                    <a:pt x="989" y="1516"/>
                  </a:lnTo>
                  <a:lnTo>
                    <a:pt x="1027" y="1522"/>
                  </a:lnTo>
                  <a:lnTo>
                    <a:pt x="1065" y="1525"/>
                  </a:lnTo>
                  <a:lnTo>
                    <a:pt x="1106" y="1526"/>
                  </a:lnTo>
                  <a:lnTo>
                    <a:pt x="1107" y="1508"/>
                  </a:lnTo>
                  <a:lnTo>
                    <a:pt x="1109" y="1490"/>
                  </a:lnTo>
                  <a:lnTo>
                    <a:pt x="1113" y="1475"/>
                  </a:lnTo>
                  <a:lnTo>
                    <a:pt x="1117" y="1459"/>
                  </a:lnTo>
                  <a:lnTo>
                    <a:pt x="1122" y="1445"/>
                  </a:lnTo>
                  <a:lnTo>
                    <a:pt x="1128" y="1431"/>
                  </a:lnTo>
                  <a:lnTo>
                    <a:pt x="1134" y="1418"/>
                  </a:lnTo>
                  <a:lnTo>
                    <a:pt x="1141" y="1406"/>
                  </a:lnTo>
                  <a:lnTo>
                    <a:pt x="1077" y="1322"/>
                  </a:lnTo>
                  <a:lnTo>
                    <a:pt x="1015" y="1240"/>
                  </a:lnTo>
                  <a:lnTo>
                    <a:pt x="955" y="1160"/>
                  </a:lnTo>
                  <a:lnTo>
                    <a:pt x="898" y="1081"/>
                  </a:lnTo>
                  <a:lnTo>
                    <a:pt x="871" y="1041"/>
                  </a:lnTo>
                  <a:lnTo>
                    <a:pt x="845" y="1002"/>
                  </a:lnTo>
                  <a:lnTo>
                    <a:pt x="819" y="962"/>
                  </a:lnTo>
                  <a:lnTo>
                    <a:pt x="793" y="923"/>
                  </a:lnTo>
                  <a:lnTo>
                    <a:pt x="769" y="882"/>
                  </a:lnTo>
                  <a:lnTo>
                    <a:pt x="745" y="842"/>
                  </a:lnTo>
                  <a:lnTo>
                    <a:pt x="723" y="802"/>
                  </a:lnTo>
                  <a:lnTo>
                    <a:pt x="700" y="762"/>
                  </a:lnTo>
                  <a:lnTo>
                    <a:pt x="679" y="720"/>
                  </a:lnTo>
                  <a:lnTo>
                    <a:pt x="659" y="678"/>
                  </a:lnTo>
                  <a:lnTo>
                    <a:pt x="640" y="636"/>
                  </a:lnTo>
                  <a:lnTo>
                    <a:pt x="622" y="592"/>
                  </a:lnTo>
                  <a:lnTo>
                    <a:pt x="604" y="549"/>
                  </a:lnTo>
                  <a:lnTo>
                    <a:pt x="588" y="505"/>
                  </a:lnTo>
                  <a:lnTo>
                    <a:pt x="572" y="459"/>
                  </a:lnTo>
                  <a:lnTo>
                    <a:pt x="558" y="413"/>
                  </a:lnTo>
                  <a:lnTo>
                    <a:pt x="544" y="365"/>
                  </a:lnTo>
                  <a:lnTo>
                    <a:pt x="532" y="317"/>
                  </a:lnTo>
                  <a:lnTo>
                    <a:pt x="521" y="267"/>
                  </a:lnTo>
                  <a:lnTo>
                    <a:pt x="510" y="217"/>
                  </a:lnTo>
                  <a:lnTo>
                    <a:pt x="502" y="164"/>
                  </a:lnTo>
                  <a:lnTo>
                    <a:pt x="494" y="112"/>
                  </a:lnTo>
                  <a:lnTo>
                    <a:pt x="487" y="57"/>
                  </a:lnTo>
                  <a:lnTo>
                    <a:pt x="481" y="0"/>
                  </a:lnTo>
                  <a:lnTo>
                    <a:pt x="524" y="17"/>
                  </a:lnTo>
                  <a:lnTo>
                    <a:pt x="564" y="35"/>
                  </a:lnTo>
                  <a:lnTo>
                    <a:pt x="602" y="53"/>
                  </a:lnTo>
                  <a:lnTo>
                    <a:pt x="640" y="72"/>
                  </a:lnTo>
                  <a:lnTo>
                    <a:pt x="676" y="93"/>
                  </a:lnTo>
                  <a:lnTo>
                    <a:pt x="711" y="114"/>
                  </a:lnTo>
                  <a:lnTo>
                    <a:pt x="745" y="135"/>
                  </a:lnTo>
                  <a:lnTo>
                    <a:pt x="780" y="158"/>
                  </a:lnTo>
                  <a:lnTo>
                    <a:pt x="811" y="182"/>
                  </a:lnTo>
                  <a:lnTo>
                    <a:pt x="842" y="205"/>
                  </a:lnTo>
                  <a:lnTo>
                    <a:pt x="873" y="230"/>
                  </a:lnTo>
                  <a:lnTo>
                    <a:pt x="903" y="256"/>
                  </a:lnTo>
                  <a:lnTo>
                    <a:pt x="932" y="282"/>
                  </a:lnTo>
                  <a:lnTo>
                    <a:pt x="960" y="309"/>
                  </a:lnTo>
                  <a:lnTo>
                    <a:pt x="988" y="337"/>
                  </a:lnTo>
                  <a:lnTo>
                    <a:pt x="1015" y="364"/>
                  </a:lnTo>
                  <a:lnTo>
                    <a:pt x="1042" y="393"/>
                  </a:lnTo>
                  <a:lnTo>
                    <a:pt x="1067" y="423"/>
                  </a:lnTo>
                  <a:lnTo>
                    <a:pt x="1093" y="453"/>
                  </a:lnTo>
                  <a:lnTo>
                    <a:pt x="1119" y="483"/>
                  </a:lnTo>
                  <a:lnTo>
                    <a:pt x="1169" y="546"/>
                  </a:lnTo>
                  <a:lnTo>
                    <a:pt x="1218" y="610"/>
                  </a:lnTo>
                  <a:lnTo>
                    <a:pt x="1268" y="676"/>
                  </a:lnTo>
                  <a:lnTo>
                    <a:pt x="1317" y="744"/>
                  </a:lnTo>
                  <a:lnTo>
                    <a:pt x="1367" y="814"/>
                  </a:lnTo>
                  <a:lnTo>
                    <a:pt x="1418" y="884"/>
                  </a:lnTo>
                  <a:lnTo>
                    <a:pt x="1510" y="823"/>
                  </a:lnTo>
                  <a:lnTo>
                    <a:pt x="1595" y="765"/>
                  </a:lnTo>
                  <a:lnTo>
                    <a:pt x="1635" y="738"/>
                  </a:lnTo>
                  <a:lnTo>
                    <a:pt x="1674" y="712"/>
                  </a:lnTo>
                  <a:lnTo>
                    <a:pt x="1713" y="687"/>
                  </a:lnTo>
                  <a:lnTo>
                    <a:pt x="1752" y="664"/>
                  </a:lnTo>
                  <a:lnTo>
                    <a:pt x="1792" y="642"/>
                  </a:lnTo>
                  <a:lnTo>
                    <a:pt x="1831" y="620"/>
                  </a:lnTo>
                  <a:lnTo>
                    <a:pt x="1872" y="601"/>
                  </a:lnTo>
                  <a:lnTo>
                    <a:pt x="1916" y="582"/>
                  </a:lnTo>
                  <a:lnTo>
                    <a:pt x="1961" y="566"/>
                  </a:lnTo>
                  <a:lnTo>
                    <a:pt x="2008" y="549"/>
                  </a:lnTo>
                  <a:lnTo>
                    <a:pt x="2058" y="535"/>
                  </a:lnTo>
                  <a:lnTo>
                    <a:pt x="2112" y="520"/>
                  </a:lnTo>
                  <a:lnTo>
                    <a:pt x="2106" y="543"/>
                  </a:lnTo>
                  <a:lnTo>
                    <a:pt x="2101" y="566"/>
                  </a:lnTo>
                  <a:lnTo>
                    <a:pt x="2095" y="588"/>
                  </a:lnTo>
                  <a:lnTo>
                    <a:pt x="2088" y="610"/>
                  </a:lnTo>
                  <a:lnTo>
                    <a:pt x="2072" y="653"/>
                  </a:lnTo>
                  <a:lnTo>
                    <a:pt x="2056" y="696"/>
                  </a:lnTo>
                  <a:lnTo>
                    <a:pt x="2038" y="739"/>
                  </a:lnTo>
                  <a:lnTo>
                    <a:pt x="2020" y="782"/>
                  </a:lnTo>
                  <a:lnTo>
                    <a:pt x="2000" y="826"/>
                  </a:lnTo>
                  <a:lnTo>
                    <a:pt x="1980" y="870"/>
                  </a:lnTo>
                  <a:lnTo>
                    <a:pt x="1959" y="915"/>
                  </a:lnTo>
                  <a:lnTo>
                    <a:pt x="1939" y="962"/>
                  </a:lnTo>
                  <a:lnTo>
                    <a:pt x="1919" y="1009"/>
                  </a:lnTo>
                  <a:lnTo>
                    <a:pt x="1900" y="1060"/>
                  </a:lnTo>
                  <a:lnTo>
                    <a:pt x="1882" y="1111"/>
                  </a:lnTo>
                  <a:lnTo>
                    <a:pt x="1864" y="1166"/>
                  </a:lnTo>
                  <a:lnTo>
                    <a:pt x="1856" y="1195"/>
                  </a:lnTo>
                  <a:lnTo>
                    <a:pt x="1849" y="1224"/>
                  </a:lnTo>
                  <a:lnTo>
                    <a:pt x="1841" y="1253"/>
                  </a:lnTo>
                  <a:lnTo>
                    <a:pt x="1834" y="1284"/>
                  </a:lnTo>
                  <a:lnTo>
                    <a:pt x="1798" y="1310"/>
                  </a:lnTo>
                  <a:lnTo>
                    <a:pt x="1764" y="1335"/>
                  </a:lnTo>
                  <a:lnTo>
                    <a:pt x="1731" y="1361"/>
                  </a:lnTo>
                  <a:lnTo>
                    <a:pt x="1701" y="1388"/>
                  </a:lnTo>
                  <a:lnTo>
                    <a:pt x="1672" y="1414"/>
                  </a:lnTo>
                  <a:lnTo>
                    <a:pt x="1645" y="1440"/>
                  </a:lnTo>
                  <a:lnTo>
                    <a:pt x="1620" y="1465"/>
                  </a:lnTo>
                  <a:lnTo>
                    <a:pt x="1597" y="1492"/>
                  </a:lnTo>
                  <a:lnTo>
                    <a:pt x="1574" y="1519"/>
                  </a:lnTo>
                  <a:lnTo>
                    <a:pt x="1553" y="1546"/>
                  </a:lnTo>
                  <a:lnTo>
                    <a:pt x="1535" y="1573"/>
                  </a:lnTo>
                  <a:lnTo>
                    <a:pt x="1516" y="1601"/>
                  </a:lnTo>
                  <a:lnTo>
                    <a:pt x="1500" y="1628"/>
                  </a:lnTo>
                  <a:lnTo>
                    <a:pt x="1483" y="1657"/>
                  </a:lnTo>
                  <a:lnTo>
                    <a:pt x="1469" y="1686"/>
                  </a:lnTo>
                  <a:lnTo>
                    <a:pt x="1455" y="1715"/>
                  </a:lnTo>
                  <a:lnTo>
                    <a:pt x="1442" y="1745"/>
                  </a:lnTo>
                  <a:lnTo>
                    <a:pt x="1430" y="1776"/>
                  </a:lnTo>
                  <a:lnTo>
                    <a:pt x="1418" y="1807"/>
                  </a:lnTo>
                  <a:lnTo>
                    <a:pt x="1407" y="1839"/>
                  </a:lnTo>
                  <a:lnTo>
                    <a:pt x="1397" y="1872"/>
                  </a:lnTo>
                  <a:lnTo>
                    <a:pt x="1387" y="1905"/>
                  </a:lnTo>
                  <a:lnTo>
                    <a:pt x="1378" y="1939"/>
                  </a:lnTo>
                  <a:lnTo>
                    <a:pt x="1369" y="1974"/>
                  </a:lnTo>
                  <a:lnTo>
                    <a:pt x="1351" y="2046"/>
                  </a:lnTo>
                  <a:lnTo>
                    <a:pt x="1334" y="2124"/>
                  </a:lnTo>
                  <a:lnTo>
                    <a:pt x="1315" y="2204"/>
                  </a:lnTo>
                  <a:lnTo>
                    <a:pt x="1296" y="2290"/>
                  </a:lnTo>
                  <a:lnTo>
                    <a:pt x="1326" y="2289"/>
                  </a:lnTo>
                  <a:lnTo>
                    <a:pt x="1355" y="2287"/>
                  </a:lnTo>
                  <a:lnTo>
                    <a:pt x="1385" y="2284"/>
                  </a:lnTo>
                  <a:lnTo>
                    <a:pt x="1414" y="2279"/>
                  </a:lnTo>
                  <a:lnTo>
                    <a:pt x="1444" y="2272"/>
                  </a:lnTo>
                  <a:lnTo>
                    <a:pt x="1474" y="2265"/>
                  </a:lnTo>
                  <a:lnTo>
                    <a:pt x="1503" y="2256"/>
                  </a:lnTo>
                  <a:lnTo>
                    <a:pt x="1533" y="2247"/>
                  </a:lnTo>
                  <a:lnTo>
                    <a:pt x="1563" y="2236"/>
                  </a:lnTo>
                  <a:lnTo>
                    <a:pt x="1592" y="2225"/>
                  </a:lnTo>
                  <a:lnTo>
                    <a:pt x="1622" y="2212"/>
                  </a:lnTo>
                  <a:lnTo>
                    <a:pt x="1650" y="2199"/>
                  </a:lnTo>
                  <a:lnTo>
                    <a:pt x="1680" y="2186"/>
                  </a:lnTo>
                  <a:lnTo>
                    <a:pt x="1709" y="2171"/>
                  </a:lnTo>
                  <a:lnTo>
                    <a:pt x="1738" y="2156"/>
                  </a:lnTo>
                  <a:lnTo>
                    <a:pt x="1767" y="2140"/>
                  </a:lnTo>
                  <a:lnTo>
                    <a:pt x="1825" y="2107"/>
                  </a:lnTo>
                  <a:lnTo>
                    <a:pt x="1882" y="2074"/>
                  </a:lnTo>
                  <a:lnTo>
                    <a:pt x="1937" y="2039"/>
                  </a:lnTo>
                  <a:lnTo>
                    <a:pt x="1992" y="2004"/>
                  </a:lnTo>
                  <a:lnTo>
                    <a:pt x="2046" y="1970"/>
                  </a:lnTo>
                  <a:lnTo>
                    <a:pt x="2098" y="1936"/>
                  </a:lnTo>
                  <a:lnTo>
                    <a:pt x="2149" y="1904"/>
                  </a:lnTo>
                  <a:lnTo>
                    <a:pt x="2198" y="1873"/>
                  </a:lnTo>
                  <a:lnTo>
                    <a:pt x="2224" y="1880"/>
                  </a:lnTo>
                  <a:lnTo>
                    <a:pt x="2251" y="1886"/>
                  </a:lnTo>
                  <a:lnTo>
                    <a:pt x="2277" y="1893"/>
                  </a:lnTo>
                  <a:lnTo>
                    <a:pt x="2303" y="1900"/>
                  </a:lnTo>
                  <a:lnTo>
                    <a:pt x="2328" y="1906"/>
                  </a:lnTo>
                  <a:lnTo>
                    <a:pt x="2355" y="1912"/>
                  </a:lnTo>
                  <a:lnTo>
                    <a:pt x="2381" y="1919"/>
                  </a:lnTo>
                  <a:lnTo>
                    <a:pt x="2407" y="1926"/>
                  </a:lnTo>
                  <a:lnTo>
                    <a:pt x="2395" y="1970"/>
                  </a:lnTo>
                  <a:lnTo>
                    <a:pt x="2381" y="2015"/>
                  </a:lnTo>
                  <a:lnTo>
                    <a:pt x="2364" y="2062"/>
                  </a:lnTo>
                  <a:lnTo>
                    <a:pt x="2345" y="2109"/>
                  </a:lnTo>
                  <a:lnTo>
                    <a:pt x="2323" y="2158"/>
                  </a:lnTo>
                  <a:lnTo>
                    <a:pt x="2298" y="2207"/>
                  </a:lnTo>
                  <a:lnTo>
                    <a:pt x="2272" y="2257"/>
                  </a:lnTo>
                  <a:lnTo>
                    <a:pt x="2243" y="2306"/>
                  </a:lnTo>
                  <a:lnTo>
                    <a:pt x="2213" y="2357"/>
                  </a:lnTo>
                  <a:lnTo>
                    <a:pt x="2180" y="2407"/>
                  </a:lnTo>
                  <a:lnTo>
                    <a:pt x="2146" y="2458"/>
                  </a:lnTo>
                  <a:lnTo>
                    <a:pt x="2111" y="2509"/>
                  </a:lnTo>
                  <a:lnTo>
                    <a:pt x="2073" y="2560"/>
                  </a:lnTo>
                  <a:lnTo>
                    <a:pt x="2035" y="2611"/>
                  </a:lnTo>
                  <a:lnTo>
                    <a:pt x="1996" y="2660"/>
                  </a:lnTo>
                  <a:lnTo>
                    <a:pt x="1956" y="2711"/>
                  </a:lnTo>
                  <a:lnTo>
                    <a:pt x="1915" y="2759"/>
                  </a:lnTo>
                  <a:lnTo>
                    <a:pt x="1873" y="2809"/>
                  </a:lnTo>
                  <a:lnTo>
                    <a:pt x="1831" y="2856"/>
                  </a:lnTo>
                  <a:lnTo>
                    <a:pt x="1789" y="2904"/>
                  </a:lnTo>
                  <a:lnTo>
                    <a:pt x="1745" y="2950"/>
                  </a:lnTo>
                  <a:lnTo>
                    <a:pt x="1702" y="2995"/>
                  </a:lnTo>
                  <a:lnTo>
                    <a:pt x="1660" y="3039"/>
                  </a:lnTo>
                  <a:lnTo>
                    <a:pt x="1616" y="3081"/>
                  </a:lnTo>
                  <a:lnTo>
                    <a:pt x="1574" y="3123"/>
                  </a:lnTo>
                  <a:lnTo>
                    <a:pt x="1532" y="3163"/>
                  </a:lnTo>
                  <a:lnTo>
                    <a:pt x="1490" y="3201"/>
                  </a:lnTo>
                  <a:lnTo>
                    <a:pt x="1450" y="3238"/>
                  </a:lnTo>
                  <a:lnTo>
                    <a:pt x="1410" y="3272"/>
                  </a:lnTo>
                  <a:lnTo>
                    <a:pt x="1371" y="3305"/>
                  </a:lnTo>
                  <a:lnTo>
                    <a:pt x="1334" y="3336"/>
                  </a:lnTo>
                  <a:lnTo>
                    <a:pt x="1296" y="3365"/>
                  </a:lnTo>
                  <a:lnTo>
                    <a:pt x="1290" y="3418"/>
                  </a:lnTo>
                  <a:lnTo>
                    <a:pt x="1284" y="3472"/>
                  </a:lnTo>
                  <a:lnTo>
                    <a:pt x="1278" y="3527"/>
                  </a:lnTo>
                  <a:lnTo>
                    <a:pt x="1273" y="3584"/>
                  </a:lnTo>
                  <a:lnTo>
                    <a:pt x="1269" y="3642"/>
                  </a:lnTo>
                  <a:lnTo>
                    <a:pt x="1266" y="3699"/>
                  </a:lnTo>
                  <a:lnTo>
                    <a:pt x="1262" y="3757"/>
                  </a:lnTo>
                  <a:lnTo>
                    <a:pt x="1262" y="3816"/>
                  </a:lnTo>
                  <a:lnTo>
                    <a:pt x="1318" y="3814"/>
                  </a:lnTo>
                  <a:lnTo>
                    <a:pt x="1374" y="3808"/>
                  </a:lnTo>
                  <a:lnTo>
                    <a:pt x="1430" y="3796"/>
                  </a:lnTo>
                  <a:lnTo>
                    <a:pt x="1483" y="3783"/>
                  </a:lnTo>
                  <a:lnTo>
                    <a:pt x="1537" y="3765"/>
                  </a:lnTo>
                  <a:lnTo>
                    <a:pt x="1590" y="3745"/>
                  </a:lnTo>
                  <a:lnTo>
                    <a:pt x="1642" y="3721"/>
                  </a:lnTo>
                  <a:lnTo>
                    <a:pt x="1694" y="3696"/>
                  </a:lnTo>
                  <a:lnTo>
                    <a:pt x="1744" y="3668"/>
                  </a:lnTo>
                  <a:lnTo>
                    <a:pt x="1795" y="3639"/>
                  </a:lnTo>
                  <a:lnTo>
                    <a:pt x="1845" y="3608"/>
                  </a:lnTo>
                  <a:lnTo>
                    <a:pt x="1895" y="3576"/>
                  </a:lnTo>
                  <a:lnTo>
                    <a:pt x="1992" y="3509"/>
                  </a:lnTo>
                  <a:lnTo>
                    <a:pt x="2088" y="3441"/>
                  </a:lnTo>
                  <a:lnTo>
                    <a:pt x="2135" y="3407"/>
                  </a:lnTo>
                  <a:lnTo>
                    <a:pt x="2183" y="3374"/>
                  </a:lnTo>
                  <a:lnTo>
                    <a:pt x="2229" y="3342"/>
                  </a:lnTo>
                  <a:lnTo>
                    <a:pt x="2276" y="3312"/>
                  </a:lnTo>
                  <a:lnTo>
                    <a:pt x="2322" y="3284"/>
                  </a:lnTo>
                  <a:lnTo>
                    <a:pt x="2368" y="3256"/>
                  </a:lnTo>
                  <a:lnTo>
                    <a:pt x="2414" y="3231"/>
                  </a:lnTo>
                  <a:lnTo>
                    <a:pt x="2459" y="3208"/>
                  </a:lnTo>
                  <a:lnTo>
                    <a:pt x="2505" y="3189"/>
                  </a:lnTo>
                  <a:lnTo>
                    <a:pt x="2550" y="3173"/>
                  </a:lnTo>
                  <a:lnTo>
                    <a:pt x="2596" y="3160"/>
                  </a:lnTo>
                  <a:lnTo>
                    <a:pt x="2641" y="3150"/>
                  </a:lnTo>
                  <a:lnTo>
                    <a:pt x="2686" y="3145"/>
                  </a:lnTo>
                  <a:lnTo>
                    <a:pt x="2732" y="3144"/>
                  </a:lnTo>
                  <a:lnTo>
                    <a:pt x="2777" y="3148"/>
                  </a:lnTo>
                  <a:lnTo>
                    <a:pt x="2823" y="3157"/>
                  </a:lnTo>
                  <a:lnTo>
                    <a:pt x="2820" y="3206"/>
                  </a:lnTo>
                  <a:lnTo>
                    <a:pt x="2811" y="3259"/>
                  </a:lnTo>
                  <a:lnTo>
                    <a:pt x="2796" y="3316"/>
                  </a:lnTo>
                  <a:lnTo>
                    <a:pt x="2775" y="3375"/>
                  </a:lnTo>
                  <a:lnTo>
                    <a:pt x="2750" y="3438"/>
                  </a:lnTo>
                  <a:lnTo>
                    <a:pt x="2719" y="3503"/>
                  </a:lnTo>
                  <a:lnTo>
                    <a:pt x="2685" y="3570"/>
                  </a:lnTo>
                  <a:lnTo>
                    <a:pt x="2646" y="3640"/>
                  </a:lnTo>
                  <a:lnTo>
                    <a:pt x="2603" y="3710"/>
                  </a:lnTo>
                  <a:lnTo>
                    <a:pt x="2556" y="3781"/>
                  </a:lnTo>
                  <a:lnTo>
                    <a:pt x="2506" y="3854"/>
                  </a:lnTo>
                  <a:lnTo>
                    <a:pt x="2452" y="3926"/>
                  </a:lnTo>
                  <a:lnTo>
                    <a:pt x="2396" y="4000"/>
                  </a:lnTo>
                  <a:lnTo>
                    <a:pt x="2338" y="4073"/>
                  </a:lnTo>
                  <a:lnTo>
                    <a:pt x="2277" y="4145"/>
                  </a:lnTo>
                  <a:lnTo>
                    <a:pt x="2214" y="4217"/>
                  </a:lnTo>
                  <a:lnTo>
                    <a:pt x="2149" y="4288"/>
                  </a:lnTo>
                  <a:lnTo>
                    <a:pt x="2083" y="4357"/>
                  </a:lnTo>
                  <a:lnTo>
                    <a:pt x="2016" y="4424"/>
                  </a:lnTo>
                  <a:lnTo>
                    <a:pt x="1949" y="4489"/>
                  </a:lnTo>
                  <a:lnTo>
                    <a:pt x="1879" y="4552"/>
                  </a:lnTo>
                  <a:lnTo>
                    <a:pt x="1811" y="4611"/>
                  </a:lnTo>
                  <a:lnTo>
                    <a:pt x="1742" y="4667"/>
                  </a:lnTo>
                  <a:lnTo>
                    <a:pt x="1674" y="4720"/>
                  </a:lnTo>
                  <a:lnTo>
                    <a:pt x="1607" y="4769"/>
                  </a:lnTo>
                  <a:lnTo>
                    <a:pt x="1540" y="4815"/>
                  </a:lnTo>
                  <a:lnTo>
                    <a:pt x="1474" y="4855"/>
                  </a:lnTo>
                  <a:lnTo>
                    <a:pt x="1410" y="4890"/>
                  </a:lnTo>
                  <a:lnTo>
                    <a:pt x="1348" y="4921"/>
                  </a:lnTo>
                  <a:lnTo>
                    <a:pt x="1288" y="4946"/>
                  </a:lnTo>
                  <a:lnTo>
                    <a:pt x="1230" y="4966"/>
                  </a:lnTo>
                  <a:lnTo>
                    <a:pt x="1176" y="4978"/>
                  </a:lnTo>
                  <a:close/>
                </a:path>
              </a:pathLst>
            </a:custGeom>
            <a:solidFill>
              <a:srgbClr val="FFFFFF"/>
            </a:solidFill>
            <a:ln w="9525">
              <a:noFill/>
              <a:round/>
              <a:headEnd/>
              <a:tailEnd/>
            </a:ln>
          </p:spPr>
          <p:txBody>
            <a:bodyPr/>
            <a:lstStyle/>
            <a:p>
              <a:endParaRPr lang="fr-FR"/>
            </a:p>
          </p:txBody>
        </p:sp>
        <p:sp>
          <p:nvSpPr>
            <p:cNvPr id="12" name="Freeform 12"/>
            <p:cNvSpPr>
              <a:spLocks/>
            </p:cNvSpPr>
            <p:nvPr/>
          </p:nvSpPr>
          <p:spPr bwMode="auto">
            <a:xfrm>
              <a:off x="1552" y="402"/>
              <a:ext cx="19" cy="48"/>
            </a:xfrm>
            <a:custGeom>
              <a:avLst/>
              <a:gdLst>
                <a:gd name="T0" fmla="*/ 12 w 518"/>
                <a:gd name="T1" fmla="*/ 48 h 1232"/>
                <a:gd name="T2" fmla="*/ 10 w 518"/>
                <a:gd name="T3" fmla="*/ 47 h 1232"/>
                <a:gd name="T4" fmla="*/ 8 w 518"/>
                <a:gd name="T5" fmla="*/ 46 h 1232"/>
                <a:gd name="T6" fmla="*/ 7 w 518"/>
                <a:gd name="T7" fmla="*/ 45 h 1232"/>
                <a:gd name="T8" fmla="*/ 6 w 518"/>
                <a:gd name="T9" fmla="*/ 43 h 1232"/>
                <a:gd name="T10" fmla="*/ 4 w 518"/>
                <a:gd name="T11" fmla="*/ 42 h 1232"/>
                <a:gd name="T12" fmla="*/ 3 w 518"/>
                <a:gd name="T13" fmla="*/ 41 h 1232"/>
                <a:gd name="T14" fmla="*/ 2 w 518"/>
                <a:gd name="T15" fmla="*/ 40 h 1232"/>
                <a:gd name="T16" fmla="*/ 2 w 518"/>
                <a:gd name="T17" fmla="*/ 38 h 1232"/>
                <a:gd name="T18" fmla="*/ 1 w 518"/>
                <a:gd name="T19" fmla="*/ 37 h 1232"/>
                <a:gd name="T20" fmla="*/ 1 w 518"/>
                <a:gd name="T21" fmla="*/ 35 h 1232"/>
                <a:gd name="T22" fmla="*/ 0 w 518"/>
                <a:gd name="T23" fmla="*/ 34 h 1232"/>
                <a:gd name="T24" fmla="*/ 0 w 518"/>
                <a:gd name="T25" fmla="*/ 32 h 1232"/>
                <a:gd name="T26" fmla="*/ 0 w 518"/>
                <a:gd name="T27" fmla="*/ 31 h 1232"/>
                <a:gd name="T28" fmla="*/ 0 w 518"/>
                <a:gd name="T29" fmla="*/ 29 h 1232"/>
                <a:gd name="T30" fmla="*/ 0 w 518"/>
                <a:gd name="T31" fmla="*/ 27 h 1232"/>
                <a:gd name="T32" fmla="*/ 0 w 518"/>
                <a:gd name="T33" fmla="*/ 26 h 1232"/>
                <a:gd name="T34" fmla="*/ 1 w 518"/>
                <a:gd name="T35" fmla="*/ 24 h 1232"/>
                <a:gd name="T36" fmla="*/ 1 w 518"/>
                <a:gd name="T37" fmla="*/ 22 h 1232"/>
                <a:gd name="T38" fmla="*/ 1 w 518"/>
                <a:gd name="T39" fmla="*/ 21 h 1232"/>
                <a:gd name="T40" fmla="*/ 2 w 518"/>
                <a:gd name="T41" fmla="*/ 19 h 1232"/>
                <a:gd name="T42" fmla="*/ 3 w 518"/>
                <a:gd name="T43" fmla="*/ 18 h 1232"/>
                <a:gd name="T44" fmla="*/ 3 w 518"/>
                <a:gd name="T45" fmla="*/ 16 h 1232"/>
                <a:gd name="T46" fmla="*/ 4 w 518"/>
                <a:gd name="T47" fmla="*/ 14 h 1232"/>
                <a:gd name="T48" fmla="*/ 5 w 518"/>
                <a:gd name="T49" fmla="*/ 13 h 1232"/>
                <a:gd name="T50" fmla="*/ 6 w 518"/>
                <a:gd name="T51" fmla="*/ 11 h 1232"/>
                <a:gd name="T52" fmla="*/ 6 w 518"/>
                <a:gd name="T53" fmla="*/ 9 h 1232"/>
                <a:gd name="T54" fmla="*/ 7 w 518"/>
                <a:gd name="T55" fmla="*/ 8 h 1232"/>
                <a:gd name="T56" fmla="*/ 8 w 518"/>
                <a:gd name="T57" fmla="*/ 6 h 1232"/>
                <a:gd name="T58" fmla="*/ 9 w 518"/>
                <a:gd name="T59" fmla="*/ 5 h 1232"/>
                <a:gd name="T60" fmla="*/ 10 w 518"/>
                <a:gd name="T61" fmla="*/ 3 h 1232"/>
                <a:gd name="T62" fmla="*/ 11 w 518"/>
                <a:gd name="T63" fmla="*/ 1 h 1232"/>
                <a:gd name="T64" fmla="*/ 12 w 518"/>
                <a:gd name="T65" fmla="*/ 0 h 1232"/>
                <a:gd name="T66" fmla="*/ 13 w 518"/>
                <a:gd name="T67" fmla="*/ 0 h 1232"/>
                <a:gd name="T68" fmla="*/ 14 w 518"/>
                <a:gd name="T69" fmla="*/ 0 h 1232"/>
                <a:gd name="T70" fmla="*/ 15 w 518"/>
                <a:gd name="T71" fmla="*/ 0 h 1232"/>
                <a:gd name="T72" fmla="*/ 16 w 518"/>
                <a:gd name="T73" fmla="*/ 0 h 1232"/>
                <a:gd name="T74" fmla="*/ 17 w 518"/>
                <a:gd name="T75" fmla="*/ 2 h 1232"/>
                <a:gd name="T76" fmla="*/ 17 w 518"/>
                <a:gd name="T77" fmla="*/ 5 h 1232"/>
                <a:gd name="T78" fmla="*/ 18 w 518"/>
                <a:gd name="T79" fmla="*/ 6 h 1232"/>
                <a:gd name="T80" fmla="*/ 18 w 518"/>
                <a:gd name="T81" fmla="*/ 8 h 1232"/>
                <a:gd name="T82" fmla="*/ 18 w 518"/>
                <a:gd name="T83" fmla="*/ 10 h 1232"/>
                <a:gd name="T84" fmla="*/ 18 w 518"/>
                <a:gd name="T85" fmla="*/ 12 h 1232"/>
                <a:gd name="T86" fmla="*/ 19 w 518"/>
                <a:gd name="T87" fmla="*/ 14 h 1232"/>
                <a:gd name="T88" fmla="*/ 19 w 518"/>
                <a:gd name="T89" fmla="*/ 15 h 1232"/>
                <a:gd name="T90" fmla="*/ 19 w 518"/>
                <a:gd name="T91" fmla="*/ 18 h 1232"/>
                <a:gd name="T92" fmla="*/ 19 w 518"/>
                <a:gd name="T93" fmla="*/ 20 h 1232"/>
                <a:gd name="T94" fmla="*/ 19 w 518"/>
                <a:gd name="T95" fmla="*/ 23 h 1232"/>
                <a:gd name="T96" fmla="*/ 19 w 518"/>
                <a:gd name="T97" fmla="*/ 26 h 1232"/>
                <a:gd name="T98" fmla="*/ 19 w 518"/>
                <a:gd name="T99" fmla="*/ 29 h 1232"/>
                <a:gd name="T100" fmla="*/ 19 w 518"/>
                <a:gd name="T101" fmla="*/ 33 h 1232"/>
                <a:gd name="T102" fmla="*/ 19 w 518"/>
                <a:gd name="T103" fmla="*/ 37 h 1232"/>
                <a:gd name="T104" fmla="*/ 19 w 518"/>
                <a:gd name="T105" fmla="*/ 43 h 1232"/>
                <a:gd name="T106" fmla="*/ 18 w 518"/>
                <a:gd name="T107" fmla="*/ 43 h 1232"/>
                <a:gd name="T108" fmla="*/ 17 w 518"/>
                <a:gd name="T109" fmla="*/ 44 h 1232"/>
                <a:gd name="T110" fmla="*/ 16 w 518"/>
                <a:gd name="T111" fmla="*/ 44 h 1232"/>
                <a:gd name="T112" fmla="*/ 15 w 518"/>
                <a:gd name="T113" fmla="*/ 45 h 1232"/>
                <a:gd name="T114" fmla="*/ 14 w 518"/>
                <a:gd name="T115" fmla="*/ 46 h 1232"/>
                <a:gd name="T116" fmla="*/ 14 w 518"/>
                <a:gd name="T117" fmla="*/ 46 h 1232"/>
                <a:gd name="T118" fmla="*/ 13 w 518"/>
                <a:gd name="T119" fmla="*/ 47 h 1232"/>
                <a:gd name="T120" fmla="*/ 12 w 518"/>
                <a:gd name="T121" fmla="*/ 48 h 12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8"/>
                <a:gd name="T184" fmla="*/ 0 h 1232"/>
                <a:gd name="T185" fmla="*/ 518 w 518"/>
                <a:gd name="T186" fmla="*/ 1232 h 12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8" h="1232">
                  <a:moveTo>
                    <a:pt x="328" y="1232"/>
                  </a:moveTo>
                  <a:lnTo>
                    <a:pt x="276" y="1205"/>
                  </a:lnTo>
                  <a:lnTo>
                    <a:pt x="230" y="1176"/>
                  </a:lnTo>
                  <a:lnTo>
                    <a:pt x="188" y="1146"/>
                  </a:lnTo>
                  <a:lnTo>
                    <a:pt x="151" y="1116"/>
                  </a:lnTo>
                  <a:lnTo>
                    <a:pt x="119" y="1084"/>
                  </a:lnTo>
                  <a:lnTo>
                    <a:pt x="91" y="1049"/>
                  </a:lnTo>
                  <a:lnTo>
                    <a:pt x="67" y="1014"/>
                  </a:lnTo>
                  <a:lnTo>
                    <a:pt x="47" y="978"/>
                  </a:lnTo>
                  <a:lnTo>
                    <a:pt x="31" y="941"/>
                  </a:lnTo>
                  <a:lnTo>
                    <a:pt x="18" y="904"/>
                  </a:lnTo>
                  <a:lnTo>
                    <a:pt x="9" y="865"/>
                  </a:lnTo>
                  <a:lnTo>
                    <a:pt x="3" y="826"/>
                  </a:lnTo>
                  <a:lnTo>
                    <a:pt x="0" y="785"/>
                  </a:lnTo>
                  <a:lnTo>
                    <a:pt x="0" y="745"/>
                  </a:lnTo>
                  <a:lnTo>
                    <a:pt x="3" y="704"/>
                  </a:lnTo>
                  <a:lnTo>
                    <a:pt x="9" y="661"/>
                  </a:lnTo>
                  <a:lnTo>
                    <a:pt x="17" y="619"/>
                  </a:lnTo>
                  <a:lnTo>
                    <a:pt x="27" y="577"/>
                  </a:lnTo>
                  <a:lnTo>
                    <a:pt x="40" y="535"/>
                  </a:lnTo>
                  <a:lnTo>
                    <a:pt x="54" y="492"/>
                  </a:lnTo>
                  <a:lnTo>
                    <a:pt x="71" y="450"/>
                  </a:lnTo>
                  <a:lnTo>
                    <a:pt x="89" y="407"/>
                  </a:lnTo>
                  <a:lnTo>
                    <a:pt x="109" y="364"/>
                  </a:lnTo>
                  <a:lnTo>
                    <a:pt x="130" y="322"/>
                  </a:lnTo>
                  <a:lnTo>
                    <a:pt x="152" y="280"/>
                  </a:lnTo>
                  <a:lnTo>
                    <a:pt x="175" y="238"/>
                  </a:lnTo>
                  <a:lnTo>
                    <a:pt x="200" y="197"/>
                  </a:lnTo>
                  <a:lnTo>
                    <a:pt x="225" y="157"/>
                  </a:lnTo>
                  <a:lnTo>
                    <a:pt x="249" y="117"/>
                  </a:lnTo>
                  <a:lnTo>
                    <a:pt x="275" y="77"/>
                  </a:lnTo>
                  <a:lnTo>
                    <a:pt x="301" y="38"/>
                  </a:lnTo>
                  <a:lnTo>
                    <a:pt x="328" y="0"/>
                  </a:lnTo>
                  <a:lnTo>
                    <a:pt x="354" y="0"/>
                  </a:lnTo>
                  <a:lnTo>
                    <a:pt x="381" y="0"/>
                  </a:lnTo>
                  <a:lnTo>
                    <a:pt x="412" y="0"/>
                  </a:lnTo>
                  <a:lnTo>
                    <a:pt x="448" y="0"/>
                  </a:lnTo>
                  <a:lnTo>
                    <a:pt x="461" y="62"/>
                  </a:lnTo>
                  <a:lnTo>
                    <a:pt x="471" y="117"/>
                  </a:lnTo>
                  <a:lnTo>
                    <a:pt x="480" y="166"/>
                  </a:lnTo>
                  <a:lnTo>
                    <a:pt x="489" y="213"/>
                  </a:lnTo>
                  <a:lnTo>
                    <a:pt x="496" y="257"/>
                  </a:lnTo>
                  <a:lnTo>
                    <a:pt x="501" y="302"/>
                  </a:lnTo>
                  <a:lnTo>
                    <a:pt x="505" y="348"/>
                  </a:lnTo>
                  <a:lnTo>
                    <a:pt x="509" y="397"/>
                  </a:lnTo>
                  <a:lnTo>
                    <a:pt x="512" y="451"/>
                  </a:lnTo>
                  <a:lnTo>
                    <a:pt x="515" y="511"/>
                  </a:lnTo>
                  <a:lnTo>
                    <a:pt x="516" y="579"/>
                  </a:lnTo>
                  <a:lnTo>
                    <a:pt x="517" y="656"/>
                  </a:lnTo>
                  <a:lnTo>
                    <a:pt x="518" y="745"/>
                  </a:lnTo>
                  <a:lnTo>
                    <a:pt x="518" y="846"/>
                  </a:lnTo>
                  <a:lnTo>
                    <a:pt x="518" y="962"/>
                  </a:lnTo>
                  <a:lnTo>
                    <a:pt x="518" y="1093"/>
                  </a:lnTo>
                  <a:lnTo>
                    <a:pt x="492" y="1107"/>
                  </a:lnTo>
                  <a:lnTo>
                    <a:pt x="466" y="1122"/>
                  </a:lnTo>
                  <a:lnTo>
                    <a:pt x="441" y="1138"/>
                  </a:lnTo>
                  <a:lnTo>
                    <a:pt x="416" y="1156"/>
                  </a:lnTo>
                  <a:lnTo>
                    <a:pt x="393" y="1174"/>
                  </a:lnTo>
                  <a:lnTo>
                    <a:pt x="369" y="1193"/>
                  </a:lnTo>
                  <a:lnTo>
                    <a:pt x="347" y="1213"/>
                  </a:lnTo>
                  <a:lnTo>
                    <a:pt x="328" y="1232"/>
                  </a:lnTo>
                  <a:close/>
                </a:path>
              </a:pathLst>
            </a:custGeom>
            <a:solidFill>
              <a:srgbClr val="FFFFFF"/>
            </a:solidFill>
            <a:ln w="9525">
              <a:noFill/>
              <a:round/>
              <a:headEnd/>
              <a:tailEnd/>
            </a:ln>
          </p:spPr>
          <p:txBody>
            <a:bodyPr/>
            <a:lstStyle/>
            <a:p>
              <a:endParaRPr lang="fr-FR"/>
            </a:p>
          </p:txBody>
        </p:sp>
      </p:grpSp>
      <p:sp>
        <p:nvSpPr>
          <p:cNvPr id="13" name="Rectangle 12"/>
          <p:cNvSpPr/>
          <p:nvPr/>
        </p:nvSpPr>
        <p:spPr>
          <a:xfrm>
            <a:off x="4000496" y="1214422"/>
            <a:ext cx="4891984" cy="668556"/>
          </a:xfrm>
          <a:prstGeom prst="rect">
            <a:avLst/>
          </a:prstGeom>
          <a:solidFill>
            <a:srgbClr val="37D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fr-FR" b="1" dirty="0">
              <a:solidFill>
                <a:schemeClr val="tx1"/>
              </a:solidFill>
              <a:latin typeface="Book Antiqua" pitchFamily="18" charset="0"/>
              <a:ea typeface="Times New Roman" pitchFamily="18" charset="0"/>
              <a:cs typeface="Times New Roman" pitchFamily="18" charset="0"/>
            </a:endParaRPr>
          </a:p>
          <a:p>
            <a:pPr marL="0" lvl="1" algn="ctr"/>
            <a:r>
              <a:rPr lang="fr-FR" b="1" dirty="0">
                <a:solidFill>
                  <a:schemeClr val="tx1"/>
                </a:solidFill>
                <a:latin typeface="Book Antiqua" pitchFamily="18" charset="0"/>
                <a:ea typeface="Times New Roman" pitchFamily="18" charset="0"/>
                <a:cs typeface="Times New Roman" pitchFamily="18" charset="0"/>
              </a:rPr>
              <a:t>Assurances  Dommages</a:t>
            </a:r>
          </a:p>
          <a:p>
            <a:pPr marL="0" lvl="1" algn="ctr"/>
            <a:r>
              <a:rPr lang="fr-FR" b="1" dirty="0">
                <a:solidFill>
                  <a:schemeClr val="tx1"/>
                </a:solidFill>
                <a:latin typeface="Book Antiqua" pitchFamily="18" charset="0"/>
                <a:ea typeface="Times New Roman" pitchFamily="18" charset="0"/>
                <a:cs typeface="Times New Roman" pitchFamily="18" charset="0"/>
              </a:rPr>
              <a:t>Toutes branches et Multi - Risques</a:t>
            </a:r>
            <a:endParaRPr lang="fr-FR" b="1" dirty="0">
              <a:solidFill>
                <a:schemeClr val="tx1"/>
              </a:solidFill>
              <a:latin typeface="Book Antiqua" pitchFamily="18" charset="0"/>
              <a:cs typeface="Arial" pitchFamily="34" charset="0"/>
            </a:endParaRPr>
          </a:p>
          <a:p>
            <a:pPr algn="ctr"/>
            <a:endParaRPr lang="fr-FR" dirty="0"/>
          </a:p>
        </p:txBody>
      </p:sp>
      <p:sp>
        <p:nvSpPr>
          <p:cNvPr id="16" name="Rectangle 15"/>
          <p:cNvSpPr/>
          <p:nvPr/>
        </p:nvSpPr>
        <p:spPr>
          <a:xfrm>
            <a:off x="4037995" y="4209037"/>
            <a:ext cx="4882429" cy="651376"/>
          </a:xfrm>
          <a:prstGeom prst="rect">
            <a:avLst/>
          </a:prstGeom>
          <a:solidFill>
            <a:srgbClr val="37D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eaLnBrk="0" fontAlgn="base" hangingPunct="0">
              <a:spcBef>
                <a:spcPct val="0"/>
              </a:spcBef>
              <a:spcAft>
                <a:spcPct val="0"/>
              </a:spcAft>
            </a:pPr>
            <a:r>
              <a:rPr lang="fr-FR" b="1" dirty="0">
                <a:solidFill>
                  <a:schemeClr val="tx1"/>
                </a:solidFill>
                <a:latin typeface="Book Antiqua" pitchFamily="18" charset="0"/>
                <a:ea typeface="Times New Roman" pitchFamily="18" charset="0"/>
                <a:cs typeface="Times New Roman" pitchFamily="18" charset="0"/>
              </a:rPr>
              <a:t>Assurances de personnes </a:t>
            </a:r>
          </a:p>
          <a:p>
            <a:pPr lvl="1" algn="ctr" eaLnBrk="0" fontAlgn="base" hangingPunct="0">
              <a:spcBef>
                <a:spcPct val="0"/>
              </a:spcBef>
              <a:spcAft>
                <a:spcPct val="0"/>
              </a:spcAft>
            </a:pPr>
            <a:r>
              <a:rPr lang="fr-FR" b="1" dirty="0">
                <a:solidFill>
                  <a:schemeClr val="tx1"/>
                </a:solidFill>
                <a:latin typeface="Book Antiqua" pitchFamily="18" charset="0"/>
                <a:ea typeface="Times New Roman" pitchFamily="18" charset="0"/>
                <a:cs typeface="Times New Roman" pitchFamily="18" charset="0"/>
              </a:rPr>
              <a:t>Filiale CNMA/CRMA « Le Mutualiste »</a:t>
            </a:r>
            <a:endParaRPr lang="fr-FR" b="1" dirty="0">
              <a:solidFill>
                <a:schemeClr val="tx1"/>
              </a:solidFill>
              <a:latin typeface="Book Antiqua" pitchFamily="18" charset="0"/>
              <a:ea typeface="Times New Roman" pitchFamily="18" charset="0"/>
              <a:cs typeface="Arial" pitchFamily="34" charset="0"/>
            </a:endParaRPr>
          </a:p>
        </p:txBody>
      </p:sp>
      <p:sp>
        <p:nvSpPr>
          <p:cNvPr id="19" name="Rectangle 18"/>
          <p:cNvSpPr/>
          <p:nvPr/>
        </p:nvSpPr>
        <p:spPr>
          <a:xfrm>
            <a:off x="95440" y="1951610"/>
            <a:ext cx="2974490" cy="1938992"/>
          </a:xfrm>
          <a:prstGeom prst="rect">
            <a:avLst/>
          </a:prstGeom>
          <a:solidFill>
            <a:srgbClr val="FF0000"/>
          </a:solidFill>
          <a:ln>
            <a:solidFill>
              <a:schemeClr val="tx1"/>
            </a:solidFill>
          </a:ln>
        </p:spPr>
        <p:txBody>
          <a:bodyPr wrap="square">
            <a:spAutoFit/>
          </a:bodyPr>
          <a:lstStyle/>
          <a:p>
            <a:pPr lvl="0" algn="just" eaLnBrk="0" fontAlgn="base" hangingPunct="0">
              <a:spcBef>
                <a:spcPct val="0"/>
              </a:spcBef>
              <a:spcAft>
                <a:spcPct val="0"/>
              </a:spcAft>
            </a:pPr>
            <a:endParaRPr lang="fr-FR" sz="2000" b="1" dirty="0">
              <a:solidFill>
                <a:schemeClr val="bg1"/>
              </a:solidFill>
              <a:latin typeface="Book Antiqua" pitchFamily="18" charset="0"/>
              <a:ea typeface="Times New Roman" pitchFamily="18" charset="0"/>
              <a:cs typeface="Times New Roman" pitchFamily="18" charset="0"/>
            </a:endParaRPr>
          </a:p>
          <a:p>
            <a:pPr lvl="0" algn="just" eaLnBrk="0" fontAlgn="base" hangingPunct="0">
              <a:spcBef>
                <a:spcPct val="0"/>
              </a:spcBef>
              <a:spcAft>
                <a:spcPct val="0"/>
              </a:spcAft>
            </a:pPr>
            <a:r>
              <a:rPr lang="fr-FR" sz="2000" b="1" dirty="0">
                <a:solidFill>
                  <a:schemeClr val="bg1"/>
                </a:solidFill>
                <a:latin typeface="Book Antiqua" pitchFamily="18" charset="0"/>
                <a:ea typeface="Times New Roman" pitchFamily="18" charset="0"/>
                <a:cs typeface="Times New Roman" pitchFamily="18" charset="0"/>
              </a:rPr>
              <a:t>La Caisse Nationale de Mutualité Agricole a toujours offert ces services dans les domaines :</a:t>
            </a:r>
            <a:r>
              <a:rPr lang="fr-FR" sz="2000" b="1" dirty="0">
                <a:solidFill>
                  <a:schemeClr val="bg1"/>
                </a:solidFill>
                <a:latin typeface="Book Antiqua" pitchFamily="18" charset="0"/>
              </a:rPr>
              <a:t> </a:t>
            </a:r>
            <a:endParaRPr lang="fr-FR" dirty="0">
              <a:latin typeface="Book Antiqua" pitchFamily="18" charset="0"/>
              <a:ea typeface="Times New Roman" pitchFamily="18" charset="0"/>
              <a:cs typeface="Arial" pitchFamily="34" charset="0"/>
            </a:endParaRPr>
          </a:p>
        </p:txBody>
      </p:sp>
      <p:cxnSp>
        <p:nvCxnSpPr>
          <p:cNvPr id="21" name="Connecteur droit 20"/>
          <p:cNvCxnSpPr>
            <a:cxnSpLocks/>
          </p:cNvCxnSpPr>
          <p:nvPr/>
        </p:nvCxnSpPr>
        <p:spPr>
          <a:xfrm>
            <a:off x="3511718" y="1599639"/>
            <a:ext cx="19273" cy="2902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a:xfrm>
            <a:off x="3512814" y="1620010"/>
            <a:ext cx="446484" cy="46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a:cxnSpLocks/>
          </p:cNvCxnSpPr>
          <p:nvPr/>
        </p:nvCxnSpPr>
        <p:spPr>
          <a:xfrm>
            <a:off x="3524842" y="4484874"/>
            <a:ext cx="45753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262844" y="2784491"/>
            <a:ext cx="1671888" cy="830997"/>
          </a:xfrm>
          <a:prstGeom prst="rect">
            <a:avLst/>
          </a:prstGeom>
        </p:spPr>
        <p:txBody>
          <a:bodyPr wrap="square">
            <a:spAutoFit/>
          </a:bodyPr>
          <a:lstStyle/>
          <a:p>
            <a:pPr algn="ctr"/>
            <a:r>
              <a:rPr lang="fr-FR" sz="1200" b="1" dirty="0">
                <a:latin typeface="Book Antiqua" pitchFamily="18" charset="0"/>
              </a:rPr>
              <a:t>Ord 95-07 : libéralisation et l’ouverture de marché. </a:t>
            </a:r>
            <a:endParaRPr lang="fr-FR" sz="1200" b="1" dirty="0"/>
          </a:p>
        </p:txBody>
      </p:sp>
      <p:sp>
        <p:nvSpPr>
          <p:cNvPr id="44" name="Rectangle 43"/>
          <p:cNvSpPr/>
          <p:nvPr/>
        </p:nvSpPr>
        <p:spPr>
          <a:xfrm>
            <a:off x="3736056" y="1975498"/>
            <a:ext cx="4429156" cy="338554"/>
          </a:xfrm>
          <a:prstGeom prst="rect">
            <a:avLst/>
          </a:prstGeom>
          <a:noFill/>
        </p:spPr>
        <p:txBody>
          <a:bodyPr wrap="square">
            <a:spAutoFit/>
          </a:bodyPr>
          <a:lstStyle/>
          <a:p>
            <a:pPr marL="525780" indent="-342900">
              <a:spcBef>
                <a:spcPct val="20000"/>
              </a:spcBef>
              <a:buClr>
                <a:prstClr val="black"/>
              </a:buClr>
              <a:buSzPct val="50000"/>
              <a:defRPr/>
            </a:pPr>
            <a:r>
              <a:rPr lang="fr-FR" sz="1600" b="1" dirty="0">
                <a:solidFill>
                  <a:srgbClr val="009A46"/>
                </a:solidFill>
                <a:latin typeface="Baskerville Old Face" pitchFamily="18" charset="0"/>
                <a:cs typeface="Arial" charset="0"/>
              </a:rPr>
              <a:t>1. Assurances  Agricoles </a:t>
            </a:r>
          </a:p>
        </p:txBody>
      </p:sp>
      <p:sp>
        <p:nvSpPr>
          <p:cNvPr id="45" name="Rectangle 44"/>
          <p:cNvSpPr/>
          <p:nvPr/>
        </p:nvSpPr>
        <p:spPr>
          <a:xfrm>
            <a:off x="3736056" y="2260179"/>
            <a:ext cx="4000528" cy="6340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marL="525780" indent="-342900">
              <a:spcBef>
                <a:spcPct val="20000"/>
              </a:spcBef>
              <a:buClr>
                <a:prstClr val="black"/>
              </a:buClr>
              <a:buSzPct val="50000"/>
              <a:defRPr/>
            </a:pPr>
            <a:r>
              <a:rPr lang="fr-FR" sz="1600" b="1" dirty="0">
                <a:solidFill>
                  <a:srgbClr val="CC0000"/>
                </a:solidFill>
                <a:latin typeface="Baskerville Old Face" pitchFamily="18" charset="0"/>
              </a:rPr>
              <a:t>2. Assurances  incendie et Risques Divers</a:t>
            </a:r>
          </a:p>
          <a:p>
            <a:pPr marL="525780" indent="-342900">
              <a:spcBef>
                <a:spcPct val="20000"/>
              </a:spcBef>
              <a:buClr>
                <a:prstClr val="black"/>
              </a:buClr>
              <a:buSzPct val="50000"/>
              <a:defRPr/>
            </a:pPr>
            <a:r>
              <a:rPr lang="fr-FR" sz="1600" b="1" dirty="0">
                <a:solidFill>
                  <a:srgbClr val="8064A2">
                    <a:lumMod val="75000"/>
                  </a:srgbClr>
                </a:solidFill>
                <a:latin typeface="Baskerville Old Face" pitchFamily="18" charset="0"/>
              </a:rPr>
              <a:t>3. Assurances Engineering</a:t>
            </a:r>
            <a:endParaRPr lang="fr-FR" sz="1600" b="1" dirty="0">
              <a:solidFill>
                <a:srgbClr val="CC0000"/>
              </a:solidFill>
              <a:latin typeface="Baskerville Old Face" pitchFamily="18" charset="0"/>
            </a:endParaRPr>
          </a:p>
        </p:txBody>
      </p:sp>
      <p:sp>
        <p:nvSpPr>
          <p:cNvPr id="46" name="Rectangle 45"/>
          <p:cNvSpPr/>
          <p:nvPr/>
        </p:nvSpPr>
        <p:spPr>
          <a:xfrm>
            <a:off x="3887705" y="2864631"/>
            <a:ext cx="2852063" cy="338554"/>
          </a:xfrm>
          <a:prstGeom prst="rect">
            <a:avLst/>
          </a:prstGeom>
        </p:spPr>
        <p:txBody>
          <a:bodyPr wrap="none">
            <a:spAutoFit/>
          </a:bodyPr>
          <a:lstStyle/>
          <a:p>
            <a:r>
              <a:rPr lang="fr-FR" sz="1600" b="1" dirty="0">
                <a:solidFill>
                  <a:srgbClr val="D60093"/>
                </a:solidFill>
                <a:latin typeface="Baskerville Old Face" pitchFamily="18" charset="0"/>
              </a:rPr>
              <a:t>4. Assurances de Responsabilités</a:t>
            </a:r>
            <a:endParaRPr lang="fr-FR" sz="1600" dirty="0"/>
          </a:p>
        </p:txBody>
      </p:sp>
      <p:sp>
        <p:nvSpPr>
          <p:cNvPr id="47" name="Rectangle 46"/>
          <p:cNvSpPr/>
          <p:nvPr/>
        </p:nvSpPr>
        <p:spPr>
          <a:xfrm>
            <a:off x="3736056" y="3151350"/>
            <a:ext cx="4071966" cy="338554"/>
          </a:xfrm>
          <a:prstGeom prst="rect">
            <a:avLst/>
          </a:prstGeom>
          <a:noFill/>
        </p:spPr>
        <p:txBody>
          <a:bodyPr wrap="square">
            <a:spAutoFit/>
          </a:bodyPr>
          <a:lstStyle/>
          <a:p>
            <a:pPr marL="525780" indent="-342900">
              <a:spcBef>
                <a:spcPct val="20000"/>
              </a:spcBef>
              <a:buClr>
                <a:prstClr val="black"/>
              </a:buClr>
              <a:buSzPct val="50000"/>
              <a:defRPr/>
            </a:pPr>
            <a:r>
              <a:rPr lang="fr-FR" sz="1600" b="1" dirty="0">
                <a:solidFill>
                  <a:srgbClr val="4BACC6">
                    <a:lumMod val="75000"/>
                  </a:srgbClr>
                </a:solidFill>
                <a:latin typeface="Baskerville Old Face" pitchFamily="18" charset="0"/>
                <a:cs typeface="Arial" charset="0"/>
              </a:rPr>
              <a:t>5. Assurances CAT-NAT</a:t>
            </a:r>
          </a:p>
        </p:txBody>
      </p:sp>
      <p:sp>
        <p:nvSpPr>
          <p:cNvPr id="48" name="Rectangle 47"/>
          <p:cNvSpPr/>
          <p:nvPr/>
        </p:nvSpPr>
        <p:spPr>
          <a:xfrm>
            <a:off x="3736056" y="3435710"/>
            <a:ext cx="3429024" cy="338554"/>
          </a:xfrm>
          <a:prstGeom prst="rect">
            <a:avLst/>
          </a:prstGeom>
          <a:noFill/>
          <a:ln>
            <a:noFill/>
          </a:ln>
        </p:spPr>
        <p:txBody>
          <a:bodyPr wrap="square">
            <a:spAutoFit/>
          </a:bodyPr>
          <a:lstStyle/>
          <a:p>
            <a:pPr marL="525780" indent="-342900">
              <a:spcBef>
                <a:spcPct val="20000"/>
              </a:spcBef>
              <a:buClr>
                <a:prstClr val="black"/>
              </a:buClr>
              <a:buSzPct val="50000"/>
              <a:defRPr/>
            </a:pPr>
            <a:r>
              <a:rPr lang="fr-FR" sz="1600" b="1" dirty="0">
                <a:solidFill>
                  <a:srgbClr val="996633"/>
                </a:solidFill>
                <a:latin typeface="Baskerville Old Face" pitchFamily="18" charset="0"/>
                <a:cs typeface="Arial" charset="0"/>
              </a:rPr>
              <a:t>6. Assurances Transports</a:t>
            </a:r>
          </a:p>
        </p:txBody>
      </p:sp>
      <p:sp>
        <p:nvSpPr>
          <p:cNvPr id="49" name="Rectangle 48"/>
          <p:cNvSpPr/>
          <p:nvPr/>
        </p:nvSpPr>
        <p:spPr>
          <a:xfrm>
            <a:off x="3753609" y="3706617"/>
            <a:ext cx="3357586" cy="338554"/>
          </a:xfrm>
          <a:prstGeom prst="rect">
            <a:avLst/>
          </a:prstGeom>
          <a:noFill/>
        </p:spPr>
        <p:txBody>
          <a:bodyPr wrap="square">
            <a:spAutoFit/>
          </a:bodyPr>
          <a:lstStyle/>
          <a:p>
            <a:pPr marL="525780" indent="-342900">
              <a:spcBef>
                <a:spcPct val="20000"/>
              </a:spcBef>
              <a:buClr>
                <a:prstClr val="black"/>
              </a:buClr>
              <a:buSzPct val="50000"/>
              <a:defRPr/>
            </a:pPr>
            <a:r>
              <a:rPr lang="fr-FR" sz="1600" b="1" dirty="0">
                <a:solidFill>
                  <a:srgbClr val="C0504D">
                    <a:lumMod val="50000"/>
                  </a:srgbClr>
                </a:solidFill>
                <a:latin typeface="Baskerville Old Face" pitchFamily="18" charset="0"/>
                <a:cs typeface="Arial" charset="0"/>
              </a:rPr>
              <a:t>7. Assurances Automobiles</a:t>
            </a:r>
          </a:p>
        </p:txBody>
      </p:sp>
      <p:graphicFrame>
        <p:nvGraphicFramePr>
          <p:cNvPr id="5" name="Graphique 4">
            <a:extLst>
              <a:ext uri="{FF2B5EF4-FFF2-40B4-BE49-F238E27FC236}">
                <a16:creationId xmlns:a16="http://schemas.microsoft.com/office/drawing/2014/main" id="{057CDD4B-3F93-5722-8E2F-3D8005F8F79A}"/>
              </a:ext>
            </a:extLst>
          </p:cNvPr>
          <p:cNvGraphicFramePr/>
          <p:nvPr>
            <p:extLst>
              <p:ext uri="{D42A27DB-BD31-4B8C-83A1-F6EECF244321}">
                <p14:modId xmlns:p14="http://schemas.microsoft.com/office/powerpoint/2010/main" val="3935241377"/>
              </p:ext>
            </p:extLst>
          </p:nvPr>
        </p:nvGraphicFramePr>
        <p:xfrm>
          <a:off x="188076" y="5105712"/>
          <a:ext cx="3547980" cy="1605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a:extLst>
              <a:ext uri="{FF2B5EF4-FFF2-40B4-BE49-F238E27FC236}">
                <a16:creationId xmlns:a16="http://schemas.microsoft.com/office/drawing/2014/main" id="{FE2A71FA-AA3B-53AD-50E1-048AF2E85FC0}"/>
              </a:ext>
            </a:extLst>
          </p:cNvPr>
          <p:cNvGraphicFramePr/>
          <p:nvPr>
            <p:extLst>
              <p:ext uri="{D42A27DB-BD31-4B8C-83A1-F6EECF244321}">
                <p14:modId xmlns:p14="http://schemas.microsoft.com/office/powerpoint/2010/main" val="4176542320"/>
              </p:ext>
            </p:extLst>
          </p:nvPr>
        </p:nvGraphicFramePr>
        <p:xfrm>
          <a:off x="4302325" y="5115735"/>
          <a:ext cx="3834752" cy="1595768"/>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Connecteur droit 26">
            <a:extLst>
              <a:ext uri="{FF2B5EF4-FFF2-40B4-BE49-F238E27FC236}">
                <a16:creationId xmlns:a16="http://schemas.microsoft.com/office/drawing/2014/main" id="{6FF4D31D-1863-318D-0BDC-8E7119269D8D}"/>
              </a:ext>
            </a:extLst>
          </p:cNvPr>
          <p:cNvCxnSpPr>
            <a:cxnSpLocks/>
          </p:cNvCxnSpPr>
          <p:nvPr/>
        </p:nvCxnSpPr>
        <p:spPr>
          <a:xfrm>
            <a:off x="3069930" y="3092308"/>
            <a:ext cx="4417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ox(in)">
                                      <p:cBhvr>
                                        <p:cTn id="14" dur="500"/>
                                        <p:tgtEl>
                                          <p:spTgt spid="21"/>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ox(in)">
                                      <p:cBhvr>
                                        <p:cTn id="34" dur="500"/>
                                        <p:tgtEl>
                                          <p:spTgt spid="38"/>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ppt_x"/>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additive="base">
                                        <p:cTn id="58" dur="500" fill="hold"/>
                                        <p:tgtEl>
                                          <p:spTgt spid="49"/>
                                        </p:tgtEl>
                                        <p:attrNameLst>
                                          <p:attrName>ppt_x</p:attrName>
                                        </p:attrNameLst>
                                      </p:cBhvr>
                                      <p:tavLst>
                                        <p:tav tm="0">
                                          <p:val>
                                            <p:strVal val="#ppt_x"/>
                                          </p:val>
                                        </p:tav>
                                        <p:tav tm="100000">
                                          <p:val>
                                            <p:strVal val="#ppt_x"/>
                                          </p:val>
                                        </p:tav>
                                      </p:tavLst>
                                    </p:anim>
                                    <p:anim calcmode="lin" valueType="num">
                                      <p:cBhvr additive="base">
                                        <p:cTn id="5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ox(in)">
                                      <p:cBhvr>
                                        <p:cTn id="64" dur="500"/>
                                        <p:tgtEl>
                                          <p:spTgt spid="28"/>
                                        </p:tgtEl>
                                      </p:cBhvr>
                                    </p:animEffect>
                                  </p:childTnLst>
                                </p:cTn>
                              </p:par>
                            </p:childTnLst>
                          </p:cTn>
                        </p:par>
                        <p:par>
                          <p:cTn id="65" fill="hold">
                            <p:stCondLst>
                              <p:cond delay="500"/>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box(in)">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ox(in)">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p:bldP spid="44" grpId="0"/>
      <p:bldP spid="45" grpId="0"/>
      <p:bldP spid="46" grpId="0"/>
      <p:bldP spid="47" grpId="0"/>
      <p:bldP spid="48" grpId="0"/>
      <p:bldP spid="49" grpId="0"/>
      <p:bldGraphic spid="5" grpId="0">
        <p:bldAsOne/>
      </p:bldGraphic>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51520" y="242942"/>
          <a:ext cx="8714896" cy="1235110"/>
        </p:xfrm>
        <a:graphic>
          <a:graphicData uri="http://schemas.openxmlformats.org/drawingml/2006/table">
            <a:tbl>
              <a:tblPr>
                <a:tableStyleId>{E8B1032C-EA38-4F05-BA0D-38AFFFC7BED3}</a:tableStyleId>
              </a:tblPr>
              <a:tblGrid>
                <a:gridCol w="2740226">
                  <a:extLst>
                    <a:ext uri="{9D8B030D-6E8A-4147-A177-3AD203B41FA5}">
                      <a16:colId xmlns:a16="http://schemas.microsoft.com/office/drawing/2014/main" val="1002313241"/>
                    </a:ext>
                  </a:extLst>
                </a:gridCol>
                <a:gridCol w="1152128">
                  <a:extLst>
                    <a:ext uri="{9D8B030D-6E8A-4147-A177-3AD203B41FA5}">
                      <a16:colId xmlns:a16="http://schemas.microsoft.com/office/drawing/2014/main" val="3104932831"/>
                    </a:ext>
                  </a:extLst>
                </a:gridCol>
                <a:gridCol w="1224136">
                  <a:extLst>
                    <a:ext uri="{9D8B030D-6E8A-4147-A177-3AD203B41FA5}">
                      <a16:colId xmlns:a16="http://schemas.microsoft.com/office/drawing/2014/main" val="805745955"/>
                    </a:ext>
                  </a:extLst>
                </a:gridCol>
                <a:gridCol w="1296144">
                  <a:extLst>
                    <a:ext uri="{9D8B030D-6E8A-4147-A177-3AD203B41FA5}">
                      <a16:colId xmlns:a16="http://schemas.microsoft.com/office/drawing/2014/main" val="66025723"/>
                    </a:ext>
                  </a:extLst>
                </a:gridCol>
                <a:gridCol w="1152128">
                  <a:extLst>
                    <a:ext uri="{9D8B030D-6E8A-4147-A177-3AD203B41FA5}">
                      <a16:colId xmlns:a16="http://schemas.microsoft.com/office/drawing/2014/main" val="740741133"/>
                    </a:ext>
                  </a:extLst>
                </a:gridCol>
                <a:gridCol w="1150134">
                  <a:extLst>
                    <a:ext uri="{9D8B030D-6E8A-4147-A177-3AD203B41FA5}">
                      <a16:colId xmlns:a16="http://schemas.microsoft.com/office/drawing/2014/main" val="1100641535"/>
                    </a:ext>
                  </a:extLst>
                </a:gridCol>
              </a:tblGrid>
              <a:tr h="185569">
                <a:tc>
                  <a:txBody>
                    <a:bodyPr/>
                    <a:lstStyle/>
                    <a:p>
                      <a:pPr algn="l" fontAlgn="b"/>
                      <a:endParaRPr lang="fr-FR" sz="1400" b="0" i="0" u="none" strike="noStrike" dirty="0">
                        <a:solidFill>
                          <a:srgbClr val="000000"/>
                        </a:solidFill>
                        <a:effectLst/>
                        <a:latin typeface="Calibri" panose="020F0502020204030204" pitchFamily="34" charset="0"/>
                      </a:endParaRPr>
                    </a:p>
                  </a:txBody>
                  <a:tcPr marL="6959" marR="6959" marT="9278" marB="0" anchor="b">
                    <a:lnL w="12700" cmpd="sng">
                      <a:noFill/>
                    </a:lnL>
                    <a:lnT w="12700" cmpd="sng">
                      <a:noFill/>
                    </a:lnT>
                  </a:tcPr>
                </a:tc>
                <a:tc>
                  <a:txBody>
                    <a:bodyPr/>
                    <a:lstStyle/>
                    <a:p>
                      <a:pPr algn="ctr" fontAlgn="b"/>
                      <a:r>
                        <a:rPr lang="fr-FR" sz="1400" b="1" u="none" strike="noStrike" dirty="0">
                          <a:effectLst/>
                        </a:rPr>
                        <a:t>2017</a:t>
                      </a:r>
                      <a:endParaRPr lang="fr-FR" sz="1400" b="1" i="0" u="none" strike="noStrike" dirty="0">
                        <a:solidFill>
                          <a:srgbClr val="000000"/>
                        </a:solidFill>
                        <a:effectLst/>
                        <a:latin typeface="Calibri" panose="020F0502020204030204" pitchFamily="34" charset="0"/>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rPr>
                        <a:t>2018</a:t>
                      </a:r>
                      <a:endParaRPr lang="fr-FR" sz="1400" b="1" i="0" u="none" strike="noStrike" dirty="0">
                        <a:solidFill>
                          <a:srgbClr val="000000"/>
                        </a:solidFill>
                        <a:effectLst/>
                        <a:latin typeface="Calibri" panose="020F0502020204030204" pitchFamily="34" charset="0"/>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rPr>
                        <a:t>2019</a:t>
                      </a:r>
                      <a:endParaRPr lang="fr-FR" sz="1400" b="1" i="0" u="none" strike="noStrike" dirty="0">
                        <a:solidFill>
                          <a:srgbClr val="000000"/>
                        </a:solidFill>
                        <a:effectLst/>
                        <a:latin typeface="Calibri" panose="020F0502020204030204" pitchFamily="34" charset="0"/>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rPr>
                        <a:t>2020</a:t>
                      </a:r>
                      <a:endParaRPr lang="fr-FR" sz="1400" b="1" i="0" u="none" strike="noStrike" dirty="0">
                        <a:solidFill>
                          <a:srgbClr val="000000"/>
                        </a:solidFill>
                        <a:effectLst/>
                        <a:latin typeface="Calibri" panose="020F0502020204030204" pitchFamily="34" charset="0"/>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rPr>
                        <a:t>2021</a:t>
                      </a:r>
                      <a:endParaRPr lang="fr-FR" sz="1400" b="1" i="0" u="none" strike="noStrike" dirty="0">
                        <a:solidFill>
                          <a:srgbClr val="000000"/>
                        </a:solidFill>
                        <a:effectLst/>
                        <a:latin typeface="Calibri" panose="020F0502020204030204" pitchFamily="34" charset="0"/>
                      </a:endParaRPr>
                    </a:p>
                  </a:txBody>
                  <a:tcPr marL="6959" marR="6959" marT="9278" marB="0" anchor="b">
                    <a:solidFill>
                      <a:schemeClr val="accent6">
                        <a:lumMod val="60000"/>
                        <a:lumOff val="40000"/>
                      </a:schemeClr>
                    </a:solidFill>
                  </a:tcPr>
                </a:tc>
                <a:extLst>
                  <a:ext uri="{0D108BD9-81ED-4DB2-BD59-A6C34878D82A}">
                    <a16:rowId xmlns:a16="http://schemas.microsoft.com/office/drawing/2014/main" val="1146698995"/>
                  </a:ext>
                </a:extLst>
              </a:tr>
              <a:tr h="1855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600" u="none" strike="noStrike" dirty="0">
                          <a:effectLst/>
                          <a:latin typeface="+mn-lt"/>
                          <a:cs typeface="Times New Roman" pitchFamily="18" charset="0"/>
                        </a:rPr>
                        <a:t>Chiffre d'affaires</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13 011 935 597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14 025 201 859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14 311 810 865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13 055 007 422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12 645 000</a:t>
                      </a:r>
                      <a:endParaRPr lang="pt-BR" sz="1400" b="0" i="0" u="none" strike="noStrike" dirty="0">
                        <a:solidFill>
                          <a:srgbClr val="000000"/>
                        </a:solidFill>
                        <a:effectLst/>
                        <a:latin typeface="+mn-lt"/>
                        <a:cs typeface="Times New Roman" pitchFamily="18" charset="0"/>
                      </a:endParaRPr>
                    </a:p>
                  </a:txBody>
                  <a:tcPr marL="6959" marR="6959" marT="9278" marB="0"/>
                </a:tc>
                <a:extLst>
                  <a:ext uri="{0D108BD9-81ED-4DB2-BD59-A6C34878D82A}">
                    <a16:rowId xmlns:a16="http://schemas.microsoft.com/office/drawing/2014/main" val="2639789617"/>
                  </a:ext>
                </a:extLst>
              </a:tr>
              <a:tr h="185569">
                <a:tc>
                  <a:txBody>
                    <a:bodyPr/>
                    <a:lstStyle/>
                    <a:p>
                      <a:pPr algn="l" fontAlgn="b"/>
                      <a:r>
                        <a:rPr lang="fr-FR" sz="1600" u="none" strike="noStrike" dirty="0">
                          <a:effectLst/>
                          <a:latin typeface="+mn-lt"/>
                          <a:cs typeface="Times New Roman" pitchFamily="18" charset="0"/>
                        </a:rPr>
                        <a:t>Montant des indemnisations</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7 138 572 000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8 471 627 000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8 350 004 000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5 978 429 000</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7 097 870 000</a:t>
                      </a:r>
                      <a:endParaRPr lang="pt-BR" sz="1400" b="0" i="0" u="none" strike="noStrike" dirty="0">
                        <a:solidFill>
                          <a:srgbClr val="000000"/>
                        </a:solidFill>
                        <a:effectLst/>
                        <a:latin typeface="+mn-lt"/>
                        <a:cs typeface="Times New Roman" pitchFamily="18" charset="0"/>
                      </a:endParaRPr>
                    </a:p>
                  </a:txBody>
                  <a:tcPr marL="6959" marR="6959" marT="9278" marB="0"/>
                </a:tc>
                <a:extLst>
                  <a:ext uri="{0D108BD9-81ED-4DB2-BD59-A6C34878D82A}">
                    <a16:rowId xmlns:a16="http://schemas.microsoft.com/office/drawing/2014/main" val="550592639"/>
                  </a:ext>
                </a:extLst>
              </a:tr>
              <a:tr h="185569">
                <a:tc>
                  <a:txBody>
                    <a:bodyPr/>
                    <a:lstStyle/>
                    <a:p>
                      <a:pPr algn="l" fontAlgn="b"/>
                      <a:r>
                        <a:rPr lang="fr-FR" sz="1600" u="none" strike="noStrike" dirty="0">
                          <a:effectLst/>
                          <a:latin typeface="+mn-lt"/>
                          <a:cs typeface="Times New Roman" pitchFamily="18" charset="0"/>
                        </a:rPr>
                        <a:t>Rapport (S/P)</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55%</a:t>
                      </a:r>
                      <a:endParaRPr lang="fr-F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fr-FR" sz="1400" u="none" strike="noStrike" dirty="0">
                          <a:effectLst/>
                          <a:latin typeface="+mn-lt"/>
                          <a:cs typeface="Times New Roman" pitchFamily="18" charset="0"/>
                        </a:rPr>
                        <a:t>60%</a:t>
                      </a:r>
                      <a:endParaRPr lang="fr-F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fr-FR" sz="1400" u="none" strike="noStrike" dirty="0">
                          <a:effectLst/>
                          <a:latin typeface="+mn-lt"/>
                          <a:cs typeface="Times New Roman" pitchFamily="18" charset="0"/>
                        </a:rPr>
                        <a:t>58%</a:t>
                      </a:r>
                      <a:endParaRPr lang="fr-F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fr-FR" sz="1400" u="none" strike="noStrike" dirty="0">
                          <a:effectLst/>
                          <a:latin typeface="+mn-lt"/>
                          <a:cs typeface="Times New Roman" pitchFamily="18" charset="0"/>
                        </a:rPr>
                        <a:t>46%</a:t>
                      </a:r>
                      <a:endParaRPr lang="fr-F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fr-FR" sz="1400" u="none" strike="noStrike" dirty="0">
                          <a:effectLst/>
                          <a:latin typeface="+mn-lt"/>
                          <a:cs typeface="Times New Roman" pitchFamily="18" charset="0"/>
                        </a:rPr>
                        <a:t>56%</a:t>
                      </a:r>
                      <a:endParaRPr lang="fr-FR" sz="1400" b="0" i="0" u="none" strike="noStrike" dirty="0">
                        <a:solidFill>
                          <a:srgbClr val="000000"/>
                        </a:solidFill>
                        <a:effectLst/>
                        <a:latin typeface="+mn-lt"/>
                        <a:cs typeface="Times New Roman" pitchFamily="18" charset="0"/>
                      </a:endParaRPr>
                    </a:p>
                  </a:txBody>
                  <a:tcPr marL="6959" marR="6959" marT="9278" marB="0"/>
                </a:tc>
                <a:extLst>
                  <a:ext uri="{0D108BD9-81ED-4DB2-BD59-A6C34878D82A}">
                    <a16:rowId xmlns:a16="http://schemas.microsoft.com/office/drawing/2014/main" val="4147150125"/>
                  </a:ext>
                </a:extLst>
              </a:tr>
              <a:tr h="185569">
                <a:tc>
                  <a:txBody>
                    <a:bodyPr/>
                    <a:lstStyle/>
                    <a:p>
                      <a:pPr algn="l" fontAlgn="b"/>
                      <a:r>
                        <a:rPr lang="fr-FR" sz="1600" u="none" strike="noStrike" dirty="0">
                          <a:effectLst/>
                          <a:latin typeface="+mn-lt"/>
                          <a:cs typeface="Times New Roman" pitchFamily="18" charset="0"/>
                        </a:rPr>
                        <a:t>Marge Nette Assurance Réalisée</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6 153 783 195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5 090 192 671</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6 262 742 410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7 061 900 797 </a:t>
                      </a:r>
                      <a:endParaRPr lang="pt-BR" sz="1400" b="0" i="0" u="none" strike="noStrike" dirty="0">
                        <a:solidFill>
                          <a:srgbClr val="000000"/>
                        </a:solidFill>
                        <a:effectLst/>
                        <a:latin typeface="+mn-lt"/>
                        <a:cs typeface="Times New Roman" pitchFamily="18" charset="0"/>
                      </a:endParaRPr>
                    </a:p>
                  </a:txBody>
                  <a:tcPr marL="6959" marR="6959" marT="9278" marB="0"/>
                </a:tc>
                <a:tc>
                  <a:txBody>
                    <a:bodyPr/>
                    <a:lstStyle/>
                    <a:p>
                      <a:pPr algn="ctr" fontAlgn="b"/>
                      <a:r>
                        <a:rPr lang="pt-BR" sz="1400" u="none" strike="noStrike" dirty="0">
                          <a:effectLst/>
                          <a:latin typeface="+mn-lt"/>
                          <a:cs typeface="Times New Roman" pitchFamily="18" charset="0"/>
                        </a:rPr>
                        <a:t>8 711 305 000</a:t>
                      </a:r>
                      <a:endParaRPr lang="pt-BR" sz="1400" b="0" i="0" u="none" strike="noStrike" dirty="0">
                        <a:solidFill>
                          <a:srgbClr val="000000"/>
                        </a:solidFill>
                        <a:effectLst/>
                        <a:latin typeface="+mn-lt"/>
                        <a:cs typeface="Times New Roman" pitchFamily="18" charset="0"/>
                      </a:endParaRPr>
                    </a:p>
                  </a:txBody>
                  <a:tcPr marL="6959" marR="6959" marT="9278" marB="0"/>
                </a:tc>
                <a:extLst>
                  <a:ext uri="{0D108BD9-81ED-4DB2-BD59-A6C34878D82A}">
                    <a16:rowId xmlns:a16="http://schemas.microsoft.com/office/drawing/2014/main" val="2951899970"/>
                  </a:ext>
                </a:extLst>
              </a:tr>
            </a:tbl>
          </a:graphicData>
        </a:graphic>
      </p:graphicFrame>
      <p:sp>
        <p:nvSpPr>
          <p:cNvPr id="5" name="Rectangle 4"/>
          <p:cNvSpPr/>
          <p:nvPr/>
        </p:nvSpPr>
        <p:spPr>
          <a:xfrm>
            <a:off x="34321" y="116833"/>
            <a:ext cx="2161416" cy="307392"/>
          </a:xfrm>
          <a:prstGeom prst="rect">
            <a:avLst/>
          </a:prstGeom>
          <a:solidFill>
            <a:schemeClr val="accent5">
              <a:lumMod val="50000"/>
            </a:schemeClr>
          </a:solidFill>
        </p:spPr>
        <p:txBody>
          <a:bodyPr wrap="square">
            <a:spAutoFit/>
          </a:bodyPr>
          <a:lstStyle/>
          <a:p>
            <a:pPr>
              <a:lnSpc>
                <a:spcPct val="107000"/>
              </a:lnSpc>
              <a:spcAft>
                <a:spcPts val="800"/>
              </a:spcAft>
            </a:pPr>
            <a:r>
              <a:rPr lang="fr-FR" sz="1400" b="1" dirty="0">
                <a:solidFill>
                  <a:schemeClr val="bg1"/>
                </a:solidFill>
                <a:latin typeface="Times New Roman" pitchFamily="18" charset="0"/>
                <a:ea typeface="Calibri" panose="020F0502020204030204" pitchFamily="34" charset="0"/>
                <a:cs typeface="Times New Roman" pitchFamily="18" charset="0"/>
              </a:rPr>
              <a:t>Rentabilité technique</a:t>
            </a:r>
            <a:r>
              <a:rPr lang="ar-DZ" sz="1400" b="1" dirty="0">
                <a:solidFill>
                  <a:schemeClr val="bg1"/>
                </a:solidFill>
                <a:latin typeface="Times New Roman" pitchFamily="18" charset="0"/>
                <a:ea typeface="Calibri" panose="020F0502020204030204" pitchFamily="34" charset="0"/>
                <a:cs typeface="Times New Roman" pitchFamily="18" charset="0"/>
              </a:rPr>
              <a:t> </a:t>
            </a:r>
            <a:endParaRPr lang="fr-FR" sz="1400" b="1" dirty="0">
              <a:solidFill>
                <a:schemeClr val="bg1"/>
              </a:solidFill>
              <a:latin typeface="Times New Roman" pitchFamily="18" charset="0"/>
              <a:ea typeface="Calibri" panose="020F0502020204030204" pitchFamily="34" charset="0"/>
              <a:cs typeface="Times New Roman" pitchFamily="18" charset="0"/>
            </a:endParaRPr>
          </a:p>
        </p:txBody>
      </p:sp>
      <p:sp>
        <p:nvSpPr>
          <p:cNvPr id="6" name="Rectangle 5"/>
          <p:cNvSpPr/>
          <p:nvPr/>
        </p:nvSpPr>
        <p:spPr>
          <a:xfrm>
            <a:off x="-48264" y="1524782"/>
            <a:ext cx="9143999" cy="542008"/>
          </a:xfrm>
          <a:prstGeom prst="rect">
            <a:avLst/>
          </a:prstGeom>
        </p:spPr>
        <p:txBody>
          <a:bodyPr wrap="square">
            <a:spAutoFit/>
          </a:bodyPr>
          <a:lstStyle/>
          <a:p>
            <a:pPr algn="r">
              <a:lnSpc>
                <a:spcPct val="107000"/>
              </a:lnSpc>
              <a:spcAft>
                <a:spcPts val="800"/>
              </a:spcAft>
            </a:pPr>
            <a:r>
              <a:rPr lang="fr-FR" sz="1400" b="1" dirty="0">
                <a:latin typeface="Times New Roman" pitchFamily="18" charset="0"/>
                <a:ea typeface="Calibri" panose="020F0502020204030204" pitchFamily="34" charset="0"/>
                <a:cs typeface="Times New Roman" pitchFamily="18" charset="0"/>
              </a:rPr>
              <a:t>Le rapport sinistre à primes et la marge d’assurance nette, laissent apparaitre une nette amélioration de la rentabilité technique et ce, grâce à l’évolution du chiffre d’affaires d’une part et la bonne maitrise de la sinistralité d’autre part</a:t>
            </a:r>
            <a:endParaRPr lang="fr-FR" sz="1500" b="1" dirty="0">
              <a:ea typeface="Calibri" panose="020F0502020204030204" pitchFamily="34" charset="0"/>
              <a:cs typeface="Times New Roman" pitchFamily="18" charset="0"/>
            </a:endParaRPr>
          </a:p>
        </p:txBody>
      </p:sp>
      <p:sp>
        <p:nvSpPr>
          <p:cNvPr id="7" name="Rectangle 6"/>
          <p:cNvSpPr/>
          <p:nvPr/>
        </p:nvSpPr>
        <p:spPr>
          <a:xfrm>
            <a:off x="34320" y="2231929"/>
            <a:ext cx="2377440" cy="368755"/>
          </a:xfrm>
          <a:prstGeom prst="rect">
            <a:avLst/>
          </a:prstGeom>
          <a:solidFill>
            <a:schemeClr val="accent5">
              <a:lumMod val="50000"/>
            </a:schemeClr>
          </a:solidFill>
        </p:spPr>
        <p:txBody>
          <a:bodyPr wrap="square">
            <a:spAutoFit/>
          </a:bodyPr>
          <a:lstStyle/>
          <a:p>
            <a:pPr>
              <a:lnSpc>
                <a:spcPct val="107000"/>
              </a:lnSpc>
              <a:spcAft>
                <a:spcPts val="800"/>
              </a:spcAft>
            </a:pPr>
            <a:r>
              <a:rPr lang="fr-FR" b="1" dirty="0">
                <a:solidFill>
                  <a:schemeClr val="bg1"/>
                </a:solidFill>
                <a:latin typeface="Times New Roman" pitchFamily="18" charset="0"/>
                <a:ea typeface="Calibri" panose="020F0502020204030204" pitchFamily="34" charset="0"/>
                <a:cs typeface="Times New Roman" pitchFamily="18" charset="0"/>
              </a:rPr>
              <a:t> </a:t>
            </a:r>
            <a:r>
              <a:rPr lang="fr-FR" sz="1400" b="1" dirty="0">
                <a:solidFill>
                  <a:schemeClr val="bg1"/>
                </a:solidFill>
                <a:latin typeface="Times New Roman" pitchFamily="18" charset="0"/>
                <a:ea typeface="Calibri" panose="020F0502020204030204" pitchFamily="34" charset="0"/>
                <a:cs typeface="Times New Roman" pitchFamily="18" charset="0"/>
              </a:rPr>
              <a:t>Rentabilité financière</a:t>
            </a:r>
            <a:endParaRPr lang="fr-FR" b="1" dirty="0">
              <a:solidFill>
                <a:schemeClr val="bg1"/>
              </a:solidFill>
              <a:latin typeface="Times New Roman" pitchFamily="18" charset="0"/>
              <a:ea typeface="Calibri" panose="020F0502020204030204" pitchFamily="34" charset="0"/>
              <a:cs typeface="Times New Roman" pitchFamily="18" charset="0"/>
            </a:endParaRPr>
          </a:p>
        </p:txBody>
      </p:sp>
      <p:graphicFrame>
        <p:nvGraphicFramePr>
          <p:cNvPr id="9" name="Tableau 8"/>
          <p:cNvGraphicFramePr>
            <a:graphicFrameLocks noGrp="1"/>
          </p:cNvGraphicFramePr>
          <p:nvPr/>
        </p:nvGraphicFramePr>
        <p:xfrm>
          <a:off x="179512" y="2625638"/>
          <a:ext cx="8712968" cy="728874"/>
        </p:xfrm>
        <a:graphic>
          <a:graphicData uri="http://schemas.openxmlformats.org/drawingml/2006/table">
            <a:tbl>
              <a:tblPr>
                <a:tableStyleId>{E8B1032C-EA38-4F05-BA0D-38AFFFC7BED3}</a:tableStyleId>
              </a:tblPr>
              <a:tblGrid>
                <a:gridCol w="2269235">
                  <a:extLst>
                    <a:ext uri="{9D8B030D-6E8A-4147-A177-3AD203B41FA5}">
                      <a16:colId xmlns:a16="http://schemas.microsoft.com/office/drawing/2014/main" val="549679755"/>
                    </a:ext>
                  </a:extLst>
                </a:gridCol>
                <a:gridCol w="1157128">
                  <a:extLst>
                    <a:ext uri="{9D8B030D-6E8A-4147-A177-3AD203B41FA5}">
                      <a16:colId xmlns:a16="http://schemas.microsoft.com/office/drawing/2014/main" val="187716259"/>
                    </a:ext>
                  </a:extLst>
                </a:gridCol>
                <a:gridCol w="1404509">
                  <a:extLst>
                    <a:ext uri="{9D8B030D-6E8A-4147-A177-3AD203B41FA5}">
                      <a16:colId xmlns:a16="http://schemas.microsoft.com/office/drawing/2014/main" val="258279121"/>
                    </a:ext>
                  </a:extLst>
                </a:gridCol>
                <a:gridCol w="1323195">
                  <a:extLst>
                    <a:ext uri="{9D8B030D-6E8A-4147-A177-3AD203B41FA5}">
                      <a16:colId xmlns:a16="http://schemas.microsoft.com/office/drawing/2014/main" val="308063304"/>
                    </a:ext>
                  </a:extLst>
                </a:gridCol>
                <a:gridCol w="1227097">
                  <a:extLst>
                    <a:ext uri="{9D8B030D-6E8A-4147-A177-3AD203B41FA5}">
                      <a16:colId xmlns:a16="http://schemas.microsoft.com/office/drawing/2014/main" val="1914186932"/>
                    </a:ext>
                  </a:extLst>
                </a:gridCol>
                <a:gridCol w="1331804">
                  <a:extLst>
                    <a:ext uri="{9D8B030D-6E8A-4147-A177-3AD203B41FA5}">
                      <a16:colId xmlns:a16="http://schemas.microsoft.com/office/drawing/2014/main" val="1509798080"/>
                    </a:ext>
                  </a:extLst>
                </a:gridCol>
              </a:tblGrid>
              <a:tr h="115182">
                <a:tc>
                  <a:txBody>
                    <a:bodyPr/>
                    <a:lstStyle/>
                    <a:p>
                      <a:pPr algn="l" fontAlgn="b"/>
                      <a:endParaRPr lang="fr-FR" sz="1400" b="0" i="0" u="none" strike="noStrike" dirty="0">
                        <a:solidFill>
                          <a:srgbClr val="000000"/>
                        </a:solidFill>
                        <a:effectLst/>
                        <a:latin typeface="+mn-lt"/>
                      </a:endParaRPr>
                    </a:p>
                  </a:txBody>
                  <a:tcPr marL="6959" marR="6959" marT="9278" marB="0" anchor="b">
                    <a:lnL w="12700" cmpd="sng">
                      <a:noFill/>
                    </a:lnL>
                    <a:lnT w="12700" cmpd="sng">
                      <a:noFill/>
                    </a:lnT>
                  </a:tcPr>
                </a:tc>
                <a:tc>
                  <a:txBody>
                    <a:bodyPr/>
                    <a:lstStyle/>
                    <a:p>
                      <a:pPr algn="ctr" fontAlgn="b"/>
                      <a:r>
                        <a:rPr lang="fr-FR" sz="1400" b="1" u="none" strike="noStrike" dirty="0">
                          <a:effectLst/>
                          <a:latin typeface="+mj-lt"/>
                        </a:rPr>
                        <a:t>2017</a:t>
                      </a:r>
                      <a:endParaRPr lang="fr-FR" sz="1400" b="1" i="0" u="none" strike="noStrike" dirty="0">
                        <a:solidFill>
                          <a:srgbClr val="000000"/>
                        </a:solidFill>
                        <a:effectLst/>
                        <a:latin typeface="+mj-lt"/>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latin typeface="+mj-lt"/>
                        </a:rPr>
                        <a:t>2018</a:t>
                      </a:r>
                      <a:endParaRPr lang="fr-FR" sz="1400" b="1" i="0" u="none" strike="noStrike" dirty="0">
                        <a:solidFill>
                          <a:srgbClr val="000000"/>
                        </a:solidFill>
                        <a:effectLst/>
                        <a:latin typeface="+mj-lt"/>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latin typeface="+mj-lt"/>
                        </a:rPr>
                        <a:t>2019</a:t>
                      </a:r>
                      <a:endParaRPr lang="fr-FR" sz="1400" b="1" i="0" u="none" strike="noStrike" dirty="0">
                        <a:solidFill>
                          <a:srgbClr val="000000"/>
                        </a:solidFill>
                        <a:effectLst/>
                        <a:latin typeface="+mj-lt"/>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latin typeface="+mj-lt"/>
                        </a:rPr>
                        <a:t>2020</a:t>
                      </a:r>
                      <a:endParaRPr lang="fr-FR" sz="1400" b="1" i="0" u="none" strike="noStrike" dirty="0">
                        <a:solidFill>
                          <a:srgbClr val="000000"/>
                        </a:solidFill>
                        <a:effectLst/>
                        <a:latin typeface="+mj-lt"/>
                      </a:endParaRPr>
                    </a:p>
                  </a:txBody>
                  <a:tcPr marL="6959" marR="6959" marT="9278" marB="0" anchor="b">
                    <a:solidFill>
                      <a:schemeClr val="accent6">
                        <a:lumMod val="60000"/>
                        <a:lumOff val="40000"/>
                      </a:schemeClr>
                    </a:solidFill>
                  </a:tcPr>
                </a:tc>
                <a:tc>
                  <a:txBody>
                    <a:bodyPr/>
                    <a:lstStyle/>
                    <a:p>
                      <a:pPr algn="ctr" fontAlgn="b"/>
                      <a:r>
                        <a:rPr lang="fr-FR" sz="1400" b="1" u="none" strike="noStrike" dirty="0">
                          <a:effectLst/>
                          <a:latin typeface="+mj-lt"/>
                        </a:rPr>
                        <a:t>2021</a:t>
                      </a:r>
                      <a:endParaRPr lang="fr-FR" sz="1400" b="1" i="0" u="none" strike="noStrike" dirty="0">
                        <a:solidFill>
                          <a:srgbClr val="000000"/>
                        </a:solidFill>
                        <a:effectLst/>
                        <a:latin typeface="+mj-lt"/>
                      </a:endParaRPr>
                    </a:p>
                  </a:txBody>
                  <a:tcPr marL="6959" marR="6959" marT="9278" marB="0" anchor="b">
                    <a:solidFill>
                      <a:schemeClr val="accent6">
                        <a:lumMod val="60000"/>
                        <a:lumOff val="40000"/>
                      </a:schemeClr>
                    </a:solidFill>
                  </a:tcPr>
                </a:tc>
                <a:extLst>
                  <a:ext uri="{0D108BD9-81ED-4DB2-BD59-A6C34878D82A}">
                    <a16:rowId xmlns:a16="http://schemas.microsoft.com/office/drawing/2014/main" val="3540620736"/>
                  </a:ext>
                </a:extLst>
              </a:tr>
              <a:tr h="185569">
                <a:tc>
                  <a:txBody>
                    <a:bodyPr/>
                    <a:lstStyle/>
                    <a:p>
                      <a:pPr algn="l" fontAlgn="b"/>
                      <a:r>
                        <a:rPr lang="fr-FR" sz="1600" u="none" strike="noStrike" dirty="0">
                          <a:effectLst/>
                          <a:latin typeface="+mn-lt"/>
                          <a:cs typeface="Times New Roman" pitchFamily="18" charset="0"/>
                        </a:rPr>
                        <a:t>Placements financiers</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13 212 710 000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14 522 628 000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21 611 646 000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22 985 413 000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b="0" i="0" u="none" strike="noStrike" dirty="0">
                          <a:solidFill>
                            <a:srgbClr val="000000"/>
                          </a:solidFill>
                          <a:effectLst/>
                          <a:latin typeface="+mn-lt"/>
                          <a:cs typeface="Times New Roman" pitchFamily="18" charset="0"/>
                        </a:rPr>
                        <a:t>23 694 114 000</a:t>
                      </a:r>
                    </a:p>
                  </a:txBody>
                  <a:tcPr marL="6959" marR="6959" marT="9278" marB="0" anchor="b"/>
                </a:tc>
                <a:extLst>
                  <a:ext uri="{0D108BD9-81ED-4DB2-BD59-A6C34878D82A}">
                    <a16:rowId xmlns:a16="http://schemas.microsoft.com/office/drawing/2014/main" val="2612129300"/>
                  </a:ext>
                </a:extLst>
              </a:tr>
              <a:tr h="185569">
                <a:tc>
                  <a:txBody>
                    <a:bodyPr/>
                    <a:lstStyle/>
                    <a:p>
                      <a:pPr algn="l" fontAlgn="b"/>
                      <a:r>
                        <a:rPr lang="fr-FR" sz="1600" u="none" strike="noStrike" dirty="0">
                          <a:effectLst/>
                          <a:latin typeface="+mn-lt"/>
                          <a:cs typeface="Times New Roman" pitchFamily="18" charset="0"/>
                        </a:rPr>
                        <a:t>Résultat financier</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430 150 479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473 947 017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639 673 113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818 707 036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b="0" i="0" u="none" strike="noStrike" dirty="0">
                          <a:solidFill>
                            <a:srgbClr val="000000"/>
                          </a:solidFill>
                          <a:effectLst/>
                          <a:latin typeface="+mn-lt"/>
                          <a:cs typeface="Times New Roman" pitchFamily="18" charset="0"/>
                        </a:rPr>
                        <a:t>827 753 475</a:t>
                      </a:r>
                    </a:p>
                  </a:txBody>
                  <a:tcPr marL="6959" marR="6959" marT="9278" marB="0" anchor="b"/>
                </a:tc>
                <a:extLst>
                  <a:ext uri="{0D108BD9-81ED-4DB2-BD59-A6C34878D82A}">
                    <a16:rowId xmlns:a16="http://schemas.microsoft.com/office/drawing/2014/main" val="520521263"/>
                  </a:ext>
                </a:extLst>
              </a:tr>
            </a:tbl>
          </a:graphicData>
        </a:graphic>
      </p:graphicFrame>
      <p:sp>
        <p:nvSpPr>
          <p:cNvPr id="2" name="Rectangle 1"/>
          <p:cNvSpPr/>
          <p:nvPr/>
        </p:nvSpPr>
        <p:spPr>
          <a:xfrm>
            <a:off x="3920" y="3432472"/>
            <a:ext cx="9066677" cy="738664"/>
          </a:xfrm>
          <a:prstGeom prst="rect">
            <a:avLst/>
          </a:prstGeom>
        </p:spPr>
        <p:txBody>
          <a:bodyPr wrap="square">
            <a:spAutoFit/>
          </a:bodyPr>
          <a:lstStyle/>
          <a:p>
            <a:pPr algn="just">
              <a:spcAft>
                <a:spcPts val="0"/>
              </a:spcAft>
            </a:pPr>
            <a:r>
              <a:rPr lang="fr-FR" sz="1400" b="1" dirty="0">
                <a:latin typeface="Times New Roman" pitchFamily="18" charset="0"/>
                <a:ea typeface="Times New Roman" panose="02020603050405020304" pitchFamily="18" charset="0"/>
                <a:cs typeface="Times New Roman" pitchFamily="18" charset="0"/>
              </a:rPr>
              <a:t>Le total des placements au 31/12/2021 a atteint un montant de </a:t>
            </a:r>
            <a:r>
              <a:rPr lang="fr-FR" sz="1400" b="1" dirty="0">
                <a:solidFill>
                  <a:srgbClr val="C00000"/>
                </a:solidFill>
                <a:latin typeface="Times New Roman" pitchFamily="18" charset="0"/>
                <a:ea typeface="Times New Roman" panose="02020603050405020304" pitchFamily="18" charset="0"/>
                <a:cs typeface="Times New Roman" pitchFamily="18" charset="0"/>
              </a:rPr>
              <a:t>23,7 milliards de DA</a:t>
            </a:r>
            <a:r>
              <a:rPr lang="fr-FR" sz="1400" b="1" dirty="0">
                <a:solidFill>
                  <a:srgbClr val="000000"/>
                </a:solidFill>
                <a:latin typeface="Times New Roman" pitchFamily="18" charset="0"/>
                <a:ea typeface="Times New Roman" panose="02020603050405020304" pitchFamily="18" charset="0"/>
                <a:cs typeface="Times New Roman" pitchFamily="18" charset="0"/>
              </a:rPr>
              <a:t>, soit une évolution de </a:t>
            </a:r>
            <a:r>
              <a:rPr lang="fr-FR" sz="1400" b="1" dirty="0">
                <a:solidFill>
                  <a:srgbClr val="C00000"/>
                </a:solidFill>
                <a:latin typeface="Times New Roman" pitchFamily="18" charset="0"/>
                <a:ea typeface="Times New Roman" panose="02020603050405020304" pitchFamily="18" charset="0"/>
                <a:cs typeface="Times New Roman" pitchFamily="18" charset="0"/>
              </a:rPr>
              <a:t>80%</a:t>
            </a:r>
            <a:r>
              <a:rPr lang="fr-FR" sz="1400" b="1" dirty="0">
                <a:solidFill>
                  <a:srgbClr val="000000"/>
                </a:solidFill>
                <a:latin typeface="Times New Roman" pitchFamily="18" charset="0"/>
                <a:ea typeface="Times New Roman" panose="02020603050405020304" pitchFamily="18" charset="0"/>
                <a:cs typeface="Times New Roman" pitchFamily="18" charset="0"/>
              </a:rPr>
              <a:t>, comparativement à l’exercice 2017, générant ainsi un produit financier de plus de </a:t>
            </a:r>
            <a:r>
              <a:rPr lang="fr-FR" sz="1400" b="1" dirty="0">
                <a:solidFill>
                  <a:srgbClr val="C00000"/>
                </a:solidFill>
                <a:latin typeface="Times New Roman" pitchFamily="18" charset="0"/>
                <a:cs typeface="Times New Roman" pitchFamily="18" charset="0"/>
              </a:rPr>
              <a:t>827 millions de DA</a:t>
            </a:r>
            <a:r>
              <a:rPr lang="fr-FR" sz="1400" b="1" dirty="0">
                <a:latin typeface="Times New Roman" pitchFamily="18" charset="0"/>
                <a:cs typeface="Times New Roman" pitchFamily="18" charset="0"/>
              </a:rPr>
              <a:t> en 2021, en évolution de </a:t>
            </a:r>
            <a:r>
              <a:rPr lang="fr-FR" sz="1400" b="1" dirty="0">
                <a:solidFill>
                  <a:srgbClr val="C00000"/>
                </a:solidFill>
                <a:latin typeface="Times New Roman" pitchFamily="18" charset="0"/>
                <a:cs typeface="Times New Roman" pitchFamily="18" charset="0"/>
              </a:rPr>
              <a:t>92%</a:t>
            </a:r>
            <a:r>
              <a:rPr lang="fr-FR" sz="1400" b="1" dirty="0">
                <a:latin typeface="Times New Roman" pitchFamily="18" charset="0"/>
                <a:cs typeface="Times New Roman" pitchFamily="18" charset="0"/>
              </a:rPr>
              <a:t> par rapport à l’exercice 2017</a:t>
            </a:r>
            <a:r>
              <a:rPr lang="fr-FR" sz="1400" b="1" dirty="0">
                <a:latin typeface="Times New Roman" pitchFamily="18" charset="0"/>
                <a:ea typeface="Times New Roman" panose="02020603050405020304" pitchFamily="18" charset="0"/>
                <a:cs typeface="Times New Roman" pitchFamily="18" charset="0"/>
              </a:rPr>
              <a:t>.</a:t>
            </a:r>
            <a:endParaRPr lang="fr-FR" sz="1200" b="1" dirty="0">
              <a:effectLst/>
              <a:latin typeface="Times New Roman" pitchFamily="18" charset="0"/>
              <a:ea typeface="Times New Roman" panose="02020603050405020304" pitchFamily="18" charset="0"/>
              <a:cs typeface="Times New Roman" pitchFamily="18" charset="0"/>
            </a:endParaRPr>
          </a:p>
        </p:txBody>
      </p:sp>
      <p:sp>
        <p:nvSpPr>
          <p:cNvPr id="11" name="Rectangle 10">
            <a:extLst>
              <a:ext uri="{FF2B5EF4-FFF2-40B4-BE49-F238E27FC236}">
                <a16:creationId xmlns:a16="http://schemas.microsoft.com/office/drawing/2014/main" id="{CF8743F3-D49D-4E35-9E3B-F02B370597B5}"/>
              </a:ext>
            </a:extLst>
          </p:cNvPr>
          <p:cNvSpPr/>
          <p:nvPr/>
        </p:nvSpPr>
        <p:spPr>
          <a:xfrm>
            <a:off x="34320" y="4365631"/>
            <a:ext cx="2699792" cy="307392"/>
          </a:xfrm>
          <a:prstGeom prst="rect">
            <a:avLst/>
          </a:prstGeom>
          <a:solidFill>
            <a:schemeClr val="accent5">
              <a:lumMod val="50000"/>
            </a:schemeClr>
          </a:solidFill>
        </p:spPr>
        <p:txBody>
          <a:bodyPr wrap="square">
            <a:spAutoFit/>
          </a:bodyPr>
          <a:lstStyle/>
          <a:p>
            <a:pPr>
              <a:lnSpc>
                <a:spcPct val="107000"/>
              </a:lnSpc>
              <a:spcAft>
                <a:spcPts val="800"/>
              </a:spcAft>
            </a:pPr>
            <a:r>
              <a:rPr lang="fr-FR" sz="1400" b="1" dirty="0">
                <a:solidFill>
                  <a:schemeClr val="bg1"/>
                </a:solidFill>
                <a:latin typeface="Times New Roman" pitchFamily="18" charset="0"/>
                <a:ea typeface="Calibri" panose="020F0502020204030204" pitchFamily="34" charset="0"/>
                <a:cs typeface="Times New Roman" pitchFamily="18" charset="0"/>
              </a:rPr>
              <a:t>Santé financière</a:t>
            </a:r>
            <a:endParaRPr lang="fr-FR" b="1" dirty="0">
              <a:solidFill>
                <a:schemeClr val="bg1"/>
              </a:solidFill>
              <a:latin typeface="Times New Roman" pitchFamily="18" charset="0"/>
              <a:ea typeface="Calibri" panose="020F0502020204030204" pitchFamily="34" charset="0"/>
              <a:cs typeface="Times New Roman" pitchFamily="18" charset="0"/>
            </a:endParaRPr>
          </a:p>
        </p:txBody>
      </p:sp>
      <p:graphicFrame>
        <p:nvGraphicFramePr>
          <p:cNvPr id="12" name="Tableau 11">
            <a:extLst>
              <a:ext uri="{FF2B5EF4-FFF2-40B4-BE49-F238E27FC236}">
                <a16:creationId xmlns:a16="http://schemas.microsoft.com/office/drawing/2014/main" id="{F6ECD3FA-3A47-4E72-98A0-C1BDDBF573C5}"/>
              </a:ext>
            </a:extLst>
          </p:cNvPr>
          <p:cNvGraphicFramePr>
            <a:graphicFrameLocks noGrp="1"/>
          </p:cNvGraphicFramePr>
          <p:nvPr/>
        </p:nvGraphicFramePr>
        <p:xfrm>
          <a:off x="214281" y="4439861"/>
          <a:ext cx="8750206" cy="1413884"/>
        </p:xfrm>
        <a:graphic>
          <a:graphicData uri="http://schemas.openxmlformats.org/drawingml/2006/table">
            <a:tbl>
              <a:tblPr>
                <a:tableStyleId>{E8B1032C-EA38-4F05-BA0D-38AFFFC7BED3}</a:tableStyleId>
              </a:tblPr>
              <a:tblGrid>
                <a:gridCol w="2651461">
                  <a:extLst>
                    <a:ext uri="{9D8B030D-6E8A-4147-A177-3AD203B41FA5}">
                      <a16:colId xmlns:a16="http://schemas.microsoft.com/office/drawing/2014/main" val="1373885779"/>
                    </a:ext>
                  </a:extLst>
                </a:gridCol>
                <a:gridCol w="1188811">
                  <a:extLst>
                    <a:ext uri="{9D8B030D-6E8A-4147-A177-3AD203B41FA5}">
                      <a16:colId xmlns:a16="http://schemas.microsoft.com/office/drawing/2014/main" val="4235629771"/>
                    </a:ext>
                  </a:extLst>
                </a:gridCol>
                <a:gridCol w="1263112">
                  <a:extLst>
                    <a:ext uri="{9D8B030D-6E8A-4147-A177-3AD203B41FA5}">
                      <a16:colId xmlns:a16="http://schemas.microsoft.com/office/drawing/2014/main" val="938056698"/>
                    </a:ext>
                  </a:extLst>
                </a:gridCol>
                <a:gridCol w="1114510">
                  <a:extLst>
                    <a:ext uri="{9D8B030D-6E8A-4147-A177-3AD203B41FA5}">
                      <a16:colId xmlns:a16="http://schemas.microsoft.com/office/drawing/2014/main" val="3341032225"/>
                    </a:ext>
                  </a:extLst>
                </a:gridCol>
                <a:gridCol w="1264274">
                  <a:extLst>
                    <a:ext uri="{9D8B030D-6E8A-4147-A177-3AD203B41FA5}">
                      <a16:colId xmlns:a16="http://schemas.microsoft.com/office/drawing/2014/main" val="1201709650"/>
                    </a:ext>
                  </a:extLst>
                </a:gridCol>
                <a:gridCol w="1268038">
                  <a:extLst>
                    <a:ext uri="{9D8B030D-6E8A-4147-A177-3AD203B41FA5}">
                      <a16:colId xmlns:a16="http://schemas.microsoft.com/office/drawing/2014/main" val="1692310088"/>
                    </a:ext>
                  </a:extLst>
                </a:gridCol>
              </a:tblGrid>
              <a:tr h="227233">
                <a:tc>
                  <a:txBody>
                    <a:bodyPr/>
                    <a:lstStyle/>
                    <a:p>
                      <a:pPr algn="l" fontAlgn="b"/>
                      <a:endParaRPr lang="fr-FR" sz="1600" b="0" i="0" u="none" strike="noStrike" dirty="0">
                        <a:solidFill>
                          <a:srgbClr val="000000"/>
                        </a:solidFill>
                        <a:effectLst/>
                        <a:latin typeface="Times New Roman" pitchFamily="18" charset="0"/>
                        <a:cs typeface="Times New Roman" pitchFamily="18" charset="0"/>
                      </a:endParaRPr>
                    </a:p>
                  </a:txBody>
                  <a:tcPr marL="6959" marR="6959" marT="9278" marB="0" anchor="b">
                    <a:lnL w="12700" cmpd="sng">
                      <a:noFill/>
                    </a:lnL>
                    <a:lnT w="12700" cmpd="sng">
                      <a:noFill/>
                    </a:lnT>
                  </a:tcPr>
                </a:tc>
                <a:tc>
                  <a:txBody>
                    <a:bodyPr/>
                    <a:lstStyle/>
                    <a:p>
                      <a:pPr algn="ctr" fontAlgn="b"/>
                      <a:r>
                        <a:rPr lang="fr-FR" sz="1400" b="1" u="none" strike="noStrike" dirty="0">
                          <a:effectLst/>
                          <a:latin typeface="Times New Roman" pitchFamily="18" charset="0"/>
                          <a:cs typeface="Times New Roman" pitchFamily="18" charset="0"/>
                        </a:rPr>
                        <a:t>2016</a:t>
                      </a:r>
                      <a:endParaRPr lang="fr-FR" sz="1400" b="1" i="0" u="none" strike="noStrike" dirty="0">
                        <a:solidFill>
                          <a:srgbClr val="000000"/>
                        </a:solidFill>
                        <a:effectLst/>
                        <a:latin typeface="Times New Roman" pitchFamily="18" charset="0"/>
                        <a:cs typeface="Times New Roman" pitchFamily="18" charset="0"/>
                      </a:endParaRPr>
                    </a:p>
                  </a:txBody>
                  <a:tcPr marL="6959" marR="6959" marT="9278" marB="0" anchor="b">
                    <a:solidFill>
                      <a:schemeClr val="accent6">
                        <a:lumMod val="40000"/>
                        <a:lumOff val="60000"/>
                      </a:schemeClr>
                    </a:solidFill>
                  </a:tcPr>
                </a:tc>
                <a:tc>
                  <a:txBody>
                    <a:bodyPr/>
                    <a:lstStyle/>
                    <a:p>
                      <a:pPr algn="ctr" fontAlgn="b"/>
                      <a:r>
                        <a:rPr lang="fr-FR" sz="1400" b="1" u="none" strike="noStrike" dirty="0">
                          <a:effectLst/>
                          <a:latin typeface="Times New Roman" pitchFamily="18" charset="0"/>
                          <a:cs typeface="Times New Roman" pitchFamily="18" charset="0"/>
                        </a:rPr>
                        <a:t>2017</a:t>
                      </a:r>
                      <a:endParaRPr lang="fr-FR" sz="1400" b="1" i="0" u="none" strike="noStrike" dirty="0">
                        <a:solidFill>
                          <a:srgbClr val="000000"/>
                        </a:solidFill>
                        <a:effectLst/>
                        <a:latin typeface="Times New Roman" pitchFamily="18" charset="0"/>
                        <a:cs typeface="Times New Roman" pitchFamily="18" charset="0"/>
                      </a:endParaRPr>
                    </a:p>
                  </a:txBody>
                  <a:tcPr marL="6959" marR="6959" marT="9278" marB="0" anchor="b">
                    <a:solidFill>
                      <a:schemeClr val="accent6">
                        <a:lumMod val="40000"/>
                        <a:lumOff val="60000"/>
                      </a:schemeClr>
                    </a:solidFill>
                  </a:tcPr>
                </a:tc>
                <a:tc>
                  <a:txBody>
                    <a:bodyPr/>
                    <a:lstStyle/>
                    <a:p>
                      <a:pPr algn="ctr" fontAlgn="b"/>
                      <a:r>
                        <a:rPr lang="fr-FR" sz="1400" b="1" u="none" strike="noStrike" dirty="0">
                          <a:effectLst/>
                          <a:latin typeface="Times New Roman" pitchFamily="18" charset="0"/>
                          <a:cs typeface="Times New Roman" pitchFamily="18" charset="0"/>
                        </a:rPr>
                        <a:t>2018</a:t>
                      </a:r>
                      <a:endParaRPr lang="fr-FR" sz="1400" b="1" i="0" u="none" strike="noStrike" dirty="0">
                        <a:solidFill>
                          <a:srgbClr val="000000"/>
                        </a:solidFill>
                        <a:effectLst/>
                        <a:latin typeface="Times New Roman" pitchFamily="18" charset="0"/>
                        <a:cs typeface="Times New Roman" pitchFamily="18" charset="0"/>
                      </a:endParaRPr>
                    </a:p>
                  </a:txBody>
                  <a:tcPr marL="6959" marR="6959" marT="9278" marB="0" anchor="b">
                    <a:solidFill>
                      <a:schemeClr val="accent6">
                        <a:lumMod val="40000"/>
                        <a:lumOff val="60000"/>
                      </a:schemeClr>
                    </a:solidFill>
                  </a:tcPr>
                </a:tc>
                <a:tc>
                  <a:txBody>
                    <a:bodyPr/>
                    <a:lstStyle/>
                    <a:p>
                      <a:pPr algn="ctr" fontAlgn="b"/>
                      <a:r>
                        <a:rPr lang="fr-FR" sz="1400" b="1" u="none" strike="noStrike" dirty="0">
                          <a:effectLst/>
                          <a:latin typeface="Times New Roman" pitchFamily="18" charset="0"/>
                          <a:cs typeface="Times New Roman" pitchFamily="18" charset="0"/>
                        </a:rPr>
                        <a:t>2019</a:t>
                      </a:r>
                      <a:endParaRPr lang="fr-FR" sz="1400" b="1" i="0" u="none" strike="noStrike" dirty="0">
                        <a:solidFill>
                          <a:srgbClr val="000000"/>
                        </a:solidFill>
                        <a:effectLst/>
                        <a:latin typeface="Times New Roman" pitchFamily="18" charset="0"/>
                        <a:cs typeface="Times New Roman" pitchFamily="18" charset="0"/>
                      </a:endParaRPr>
                    </a:p>
                  </a:txBody>
                  <a:tcPr marL="6959" marR="6959" marT="9278" marB="0" anchor="b">
                    <a:solidFill>
                      <a:schemeClr val="accent6">
                        <a:lumMod val="40000"/>
                        <a:lumOff val="60000"/>
                      </a:schemeClr>
                    </a:solidFill>
                  </a:tcPr>
                </a:tc>
                <a:tc>
                  <a:txBody>
                    <a:bodyPr/>
                    <a:lstStyle/>
                    <a:p>
                      <a:pPr algn="ctr" fontAlgn="b"/>
                      <a:r>
                        <a:rPr lang="fr-FR" sz="1400" b="1" u="none" strike="noStrike" dirty="0">
                          <a:effectLst/>
                          <a:latin typeface="Times New Roman" pitchFamily="18" charset="0"/>
                          <a:cs typeface="Times New Roman" pitchFamily="18" charset="0"/>
                        </a:rPr>
                        <a:t>2020</a:t>
                      </a:r>
                      <a:endParaRPr lang="fr-FR" sz="1400" b="1" i="0" u="none" strike="noStrike" dirty="0">
                        <a:solidFill>
                          <a:srgbClr val="000000"/>
                        </a:solidFill>
                        <a:effectLst/>
                        <a:latin typeface="Times New Roman" pitchFamily="18" charset="0"/>
                        <a:cs typeface="Times New Roman" pitchFamily="18" charset="0"/>
                      </a:endParaRPr>
                    </a:p>
                  </a:txBody>
                  <a:tcPr marL="6959" marR="6959" marT="9278" marB="0" anchor="b">
                    <a:solidFill>
                      <a:schemeClr val="accent6">
                        <a:lumMod val="40000"/>
                        <a:lumOff val="60000"/>
                      </a:schemeClr>
                    </a:solidFill>
                  </a:tcPr>
                </a:tc>
                <a:extLst>
                  <a:ext uri="{0D108BD9-81ED-4DB2-BD59-A6C34878D82A}">
                    <a16:rowId xmlns:a16="http://schemas.microsoft.com/office/drawing/2014/main" val="1231544001"/>
                  </a:ext>
                </a:extLst>
              </a:tr>
              <a:tr h="323503">
                <a:tc>
                  <a:txBody>
                    <a:bodyPr/>
                    <a:lstStyle/>
                    <a:p>
                      <a:pPr algn="l" fontAlgn="b"/>
                      <a:r>
                        <a:rPr lang="fr-FR" sz="1600" u="none" strike="noStrike" dirty="0">
                          <a:effectLst/>
                          <a:latin typeface="+mn-lt"/>
                          <a:cs typeface="Times New Roman" pitchFamily="18" charset="0"/>
                        </a:rPr>
                        <a:t>Résultat Net comptable</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742 378 284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855 913 842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914 653 451 </a:t>
                      </a:r>
                      <a:endParaRPr lang="fr-F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1 201 667 095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1 806 676 920 </a:t>
                      </a:r>
                      <a:endParaRPr lang="pt-BR" sz="1400" b="0" i="0" u="none" strike="noStrike" dirty="0">
                        <a:solidFill>
                          <a:srgbClr val="000000"/>
                        </a:solidFill>
                        <a:effectLst/>
                        <a:latin typeface="+mn-lt"/>
                        <a:cs typeface="Times New Roman" pitchFamily="18" charset="0"/>
                      </a:endParaRPr>
                    </a:p>
                  </a:txBody>
                  <a:tcPr marL="6959" marR="6959" marT="9278" marB="0" anchor="b"/>
                </a:tc>
                <a:extLst>
                  <a:ext uri="{0D108BD9-81ED-4DB2-BD59-A6C34878D82A}">
                    <a16:rowId xmlns:a16="http://schemas.microsoft.com/office/drawing/2014/main" val="825556822"/>
                  </a:ext>
                </a:extLst>
              </a:tr>
              <a:tr h="287578">
                <a:tc>
                  <a:txBody>
                    <a:bodyPr/>
                    <a:lstStyle/>
                    <a:p>
                      <a:pPr algn="l" fontAlgn="b"/>
                      <a:r>
                        <a:rPr lang="fr-FR" sz="1600" u="none" strike="noStrike" dirty="0">
                          <a:effectLst/>
                          <a:latin typeface="+mn-lt"/>
                          <a:cs typeface="Times New Roman" pitchFamily="18" charset="0"/>
                        </a:rPr>
                        <a:t>Résultat net/fonds propres</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fr-FR" sz="1400" u="none" strike="noStrike" dirty="0">
                          <a:effectLst/>
                          <a:latin typeface="+mn-lt"/>
                          <a:cs typeface="Times New Roman" pitchFamily="18" charset="0"/>
                        </a:rPr>
                        <a:t>14%</a:t>
                      </a:r>
                      <a:endParaRPr lang="fr-FR" sz="1400" b="0" i="0" u="none" strike="noStrike" dirty="0">
                        <a:solidFill>
                          <a:srgbClr val="000000"/>
                        </a:solidFill>
                        <a:effectLst/>
                        <a:latin typeface="+mn-lt"/>
                        <a:cs typeface="Times New Roman" pitchFamily="18" charset="0"/>
                      </a:endParaRPr>
                    </a:p>
                  </a:txBody>
                  <a:tcPr marL="6959" marR="6959" marT="9278" marB="0" anchor="ctr"/>
                </a:tc>
                <a:tc>
                  <a:txBody>
                    <a:bodyPr/>
                    <a:lstStyle/>
                    <a:p>
                      <a:pPr algn="ctr" fontAlgn="b"/>
                      <a:r>
                        <a:rPr lang="fr-FR" sz="1400" u="none" strike="noStrike" dirty="0">
                          <a:effectLst/>
                          <a:latin typeface="+mn-lt"/>
                          <a:cs typeface="Times New Roman" pitchFamily="18" charset="0"/>
                        </a:rPr>
                        <a:t>15%</a:t>
                      </a:r>
                      <a:endParaRPr lang="fr-FR" sz="1400" b="0" i="0" u="none" strike="noStrike" dirty="0">
                        <a:solidFill>
                          <a:srgbClr val="000000"/>
                        </a:solidFill>
                        <a:effectLst/>
                        <a:latin typeface="+mn-lt"/>
                        <a:cs typeface="Times New Roman" pitchFamily="18" charset="0"/>
                      </a:endParaRPr>
                    </a:p>
                  </a:txBody>
                  <a:tcPr marL="6959" marR="6959" marT="9278" marB="0" anchor="ctr"/>
                </a:tc>
                <a:tc>
                  <a:txBody>
                    <a:bodyPr/>
                    <a:lstStyle/>
                    <a:p>
                      <a:pPr algn="ctr" fontAlgn="b"/>
                      <a:r>
                        <a:rPr lang="fr-FR" sz="1400" u="none" strike="noStrike" dirty="0">
                          <a:effectLst/>
                          <a:latin typeface="+mn-lt"/>
                          <a:cs typeface="Times New Roman" pitchFamily="18" charset="0"/>
                        </a:rPr>
                        <a:t>14%</a:t>
                      </a:r>
                      <a:endParaRPr lang="fr-FR" sz="1400" b="0" i="0" u="none" strike="noStrike" dirty="0">
                        <a:solidFill>
                          <a:srgbClr val="000000"/>
                        </a:solidFill>
                        <a:effectLst/>
                        <a:latin typeface="+mn-lt"/>
                        <a:cs typeface="Times New Roman" pitchFamily="18" charset="0"/>
                      </a:endParaRPr>
                    </a:p>
                  </a:txBody>
                  <a:tcPr marL="6959" marR="6959" marT="9278" marB="0" anchor="ctr"/>
                </a:tc>
                <a:tc>
                  <a:txBody>
                    <a:bodyPr/>
                    <a:lstStyle/>
                    <a:p>
                      <a:pPr algn="ctr" fontAlgn="b"/>
                      <a:r>
                        <a:rPr lang="fr-FR" sz="1400" u="none" strike="noStrike" dirty="0">
                          <a:effectLst/>
                          <a:latin typeface="+mn-lt"/>
                          <a:cs typeface="Times New Roman" pitchFamily="18" charset="0"/>
                        </a:rPr>
                        <a:t>9%</a:t>
                      </a:r>
                      <a:endParaRPr lang="fr-FR" sz="1400" b="0" i="0" u="none" strike="noStrike" dirty="0">
                        <a:solidFill>
                          <a:srgbClr val="000000"/>
                        </a:solidFill>
                        <a:effectLst/>
                        <a:latin typeface="+mn-lt"/>
                        <a:cs typeface="Times New Roman" pitchFamily="18" charset="0"/>
                      </a:endParaRPr>
                    </a:p>
                  </a:txBody>
                  <a:tcPr marL="6959" marR="6959" marT="9278" marB="0" anchor="ctr"/>
                </a:tc>
                <a:tc>
                  <a:txBody>
                    <a:bodyPr/>
                    <a:lstStyle/>
                    <a:p>
                      <a:pPr algn="ctr" fontAlgn="b"/>
                      <a:r>
                        <a:rPr lang="fr-FR" sz="1400" u="none" strike="noStrike" dirty="0">
                          <a:effectLst/>
                          <a:latin typeface="+mn-lt"/>
                          <a:cs typeface="Times New Roman" pitchFamily="18" charset="0"/>
                        </a:rPr>
                        <a:t>12%</a:t>
                      </a:r>
                      <a:endParaRPr lang="fr-FR" sz="1400" b="0" i="0" u="none" strike="noStrike" dirty="0">
                        <a:solidFill>
                          <a:srgbClr val="000000"/>
                        </a:solidFill>
                        <a:effectLst/>
                        <a:latin typeface="+mn-lt"/>
                        <a:cs typeface="Times New Roman" pitchFamily="18" charset="0"/>
                      </a:endParaRPr>
                    </a:p>
                  </a:txBody>
                  <a:tcPr marL="6959" marR="6959" marT="9278" marB="0" anchor="ctr"/>
                </a:tc>
                <a:extLst>
                  <a:ext uri="{0D108BD9-81ED-4DB2-BD59-A6C34878D82A}">
                    <a16:rowId xmlns:a16="http://schemas.microsoft.com/office/drawing/2014/main" val="1983365640"/>
                  </a:ext>
                </a:extLst>
              </a:tr>
              <a:tr h="296567">
                <a:tc>
                  <a:txBody>
                    <a:bodyPr/>
                    <a:lstStyle/>
                    <a:p>
                      <a:pPr algn="l" fontAlgn="b"/>
                      <a:r>
                        <a:rPr lang="fr-FR" sz="1600" u="none" strike="noStrike" dirty="0">
                          <a:effectLst/>
                          <a:latin typeface="+mn-lt"/>
                          <a:cs typeface="Times New Roman" pitchFamily="18" charset="0"/>
                        </a:rPr>
                        <a:t>Capital Social</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3 000 000 000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3 000 000 000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4 500 000 000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4 500 000 000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5 500 000 000 </a:t>
                      </a:r>
                      <a:endParaRPr lang="pt-BR" sz="1400" b="0" i="0" u="none" strike="noStrike" dirty="0">
                        <a:solidFill>
                          <a:srgbClr val="000000"/>
                        </a:solidFill>
                        <a:effectLst/>
                        <a:latin typeface="+mn-lt"/>
                        <a:cs typeface="Times New Roman" pitchFamily="18" charset="0"/>
                      </a:endParaRPr>
                    </a:p>
                  </a:txBody>
                  <a:tcPr marL="6959" marR="6959" marT="9278" marB="0" anchor="b"/>
                </a:tc>
                <a:extLst>
                  <a:ext uri="{0D108BD9-81ED-4DB2-BD59-A6C34878D82A}">
                    <a16:rowId xmlns:a16="http://schemas.microsoft.com/office/drawing/2014/main" val="3995162608"/>
                  </a:ext>
                </a:extLst>
              </a:tr>
              <a:tr h="227564">
                <a:tc>
                  <a:txBody>
                    <a:bodyPr/>
                    <a:lstStyle/>
                    <a:p>
                      <a:pPr algn="l" fontAlgn="b"/>
                      <a:r>
                        <a:rPr lang="fr-FR" sz="1600" u="none" strike="noStrike" dirty="0">
                          <a:effectLst/>
                          <a:latin typeface="+mn-lt"/>
                          <a:cs typeface="Times New Roman" pitchFamily="18" charset="0"/>
                        </a:rPr>
                        <a:t>Marge de Solvabilité</a:t>
                      </a:r>
                      <a:endParaRPr lang="fr-FR" sz="16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5 183 748 839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5 422 687 172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6 021 699 877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6 593 754 146 </a:t>
                      </a:r>
                      <a:endParaRPr lang="pt-BR" sz="1400" b="0" i="0" u="none" strike="noStrike" dirty="0">
                        <a:solidFill>
                          <a:srgbClr val="000000"/>
                        </a:solidFill>
                        <a:effectLst/>
                        <a:latin typeface="+mn-lt"/>
                        <a:cs typeface="Times New Roman" pitchFamily="18" charset="0"/>
                      </a:endParaRPr>
                    </a:p>
                  </a:txBody>
                  <a:tcPr marL="6959" marR="6959" marT="9278" marB="0" anchor="b"/>
                </a:tc>
                <a:tc>
                  <a:txBody>
                    <a:bodyPr/>
                    <a:lstStyle/>
                    <a:p>
                      <a:pPr algn="ctr" fontAlgn="b"/>
                      <a:r>
                        <a:rPr lang="pt-BR" sz="1400" u="none" strike="noStrike" dirty="0">
                          <a:effectLst/>
                          <a:latin typeface="+mn-lt"/>
                          <a:cs typeface="Times New Roman" pitchFamily="18" charset="0"/>
                        </a:rPr>
                        <a:t>7 488 608 066 </a:t>
                      </a:r>
                      <a:endParaRPr lang="pt-BR" sz="1400" b="0" i="0" u="none" strike="noStrike" dirty="0">
                        <a:solidFill>
                          <a:srgbClr val="000000"/>
                        </a:solidFill>
                        <a:effectLst/>
                        <a:latin typeface="+mn-lt"/>
                        <a:cs typeface="Times New Roman" pitchFamily="18" charset="0"/>
                      </a:endParaRPr>
                    </a:p>
                  </a:txBody>
                  <a:tcPr marL="6959" marR="6959" marT="9278" marB="0" anchor="b"/>
                </a:tc>
                <a:extLst>
                  <a:ext uri="{0D108BD9-81ED-4DB2-BD59-A6C34878D82A}">
                    <a16:rowId xmlns:a16="http://schemas.microsoft.com/office/drawing/2014/main" val="1199726657"/>
                  </a:ext>
                </a:extLst>
              </a:tr>
            </a:tbl>
          </a:graphicData>
        </a:graphic>
      </p:graphicFrame>
      <p:sp>
        <p:nvSpPr>
          <p:cNvPr id="13" name="Rectangle 12">
            <a:extLst>
              <a:ext uri="{FF2B5EF4-FFF2-40B4-BE49-F238E27FC236}">
                <a16:creationId xmlns:a16="http://schemas.microsoft.com/office/drawing/2014/main" id="{20D98F05-EC52-4583-983F-EBDDC6601A30}"/>
              </a:ext>
            </a:extLst>
          </p:cNvPr>
          <p:cNvSpPr/>
          <p:nvPr/>
        </p:nvSpPr>
        <p:spPr>
          <a:xfrm>
            <a:off x="-73567" y="5853745"/>
            <a:ext cx="9136713" cy="954107"/>
          </a:xfrm>
          <a:prstGeom prst="rect">
            <a:avLst/>
          </a:prstGeom>
        </p:spPr>
        <p:txBody>
          <a:bodyPr wrap="square">
            <a:spAutoFit/>
          </a:bodyPr>
          <a:lstStyle/>
          <a:p>
            <a:pPr algn="just">
              <a:spcAft>
                <a:spcPts val="800"/>
              </a:spcAft>
            </a:pPr>
            <a:r>
              <a:rPr lang="fr-FR" sz="1400" b="1" dirty="0">
                <a:latin typeface="Times New Roman" pitchFamily="18" charset="0"/>
                <a:ea typeface="Calibri" panose="020F0502020204030204" pitchFamily="34" charset="0"/>
                <a:cs typeface="Times New Roman" pitchFamily="18" charset="0"/>
              </a:rPr>
              <a:t>Grâce aux résultats nets favorables, qui ne cessent d'évoluer chaque année, la CNMA a augmenté à trois reprises son capital social pour atteindre un montant de </a:t>
            </a:r>
            <a:r>
              <a:rPr lang="fr-FR" sz="1400" b="1" dirty="0">
                <a:solidFill>
                  <a:srgbClr val="FF0000"/>
                </a:solidFill>
                <a:latin typeface="Times New Roman" pitchFamily="18" charset="0"/>
                <a:ea typeface="Calibri" panose="020F0502020204030204" pitchFamily="34" charset="0"/>
                <a:cs typeface="Times New Roman" pitchFamily="18" charset="0"/>
              </a:rPr>
              <a:t>5.5 milliards de DA </a:t>
            </a:r>
            <a:r>
              <a:rPr lang="fr-FR" sz="1400" b="1" dirty="0">
                <a:latin typeface="Times New Roman" pitchFamily="18" charset="0"/>
                <a:ea typeface="Calibri" panose="020F0502020204030204" pitchFamily="34" charset="0"/>
                <a:cs typeface="Times New Roman" pitchFamily="18" charset="0"/>
              </a:rPr>
              <a:t>en 2020 (</a:t>
            </a:r>
            <a:r>
              <a:rPr lang="fr-FR" sz="1400" b="1" dirty="0">
                <a:solidFill>
                  <a:srgbClr val="FF0000"/>
                </a:solidFill>
                <a:latin typeface="Times New Roman" pitchFamily="18" charset="0"/>
                <a:ea typeface="Calibri" panose="020F0502020204030204" pitchFamily="34" charset="0"/>
                <a:cs typeface="Times New Roman" pitchFamily="18" charset="0"/>
              </a:rPr>
              <a:t>8 milliards DA en 2023</a:t>
            </a:r>
            <a:r>
              <a:rPr lang="fr-FR" sz="1400" b="1" dirty="0">
                <a:latin typeface="Times New Roman" pitchFamily="18" charset="0"/>
                <a:ea typeface="Calibri" panose="020F0502020204030204" pitchFamily="34" charset="0"/>
                <a:cs typeface="Times New Roman" pitchFamily="18" charset="0"/>
              </a:rPr>
              <a:t>), ainsi que sa marge de solvabilité qui s’élève à un montant de </a:t>
            </a:r>
            <a:r>
              <a:rPr lang="fr-FR" sz="1400" b="1" dirty="0">
                <a:solidFill>
                  <a:srgbClr val="FF0000"/>
                </a:solidFill>
                <a:latin typeface="Times New Roman" pitchFamily="18" charset="0"/>
                <a:ea typeface="Calibri" panose="020F0502020204030204" pitchFamily="34" charset="0"/>
                <a:cs typeface="Times New Roman" pitchFamily="18" charset="0"/>
              </a:rPr>
              <a:t>7.5 milliards de DA </a:t>
            </a:r>
            <a:r>
              <a:rPr lang="fr-FR" sz="1400" b="1" dirty="0">
                <a:latin typeface="Times New Roman" pitchFamily="18" charset="0"/>
                <a:ea typeface="Calibri" panose="020F0502020204030204" pitchFamily="34" charset="0"/>
                <a:cs typeface="Times New Roman" pitchFamily="18" charset="0"/>
              </a:rPr>
              <a:t>en 2020, ce qui lui confère une grande capacité financière qui lui permet d’assurer sa pérennité à long terme et d’honorer ses engagements vis à vis de ses assurés.</a:t>
            </a:r>
            <a:endParaRPr lang="fr-FR" sz="1400" b="1" dirty="0">
              <a:effectLst/>
              <a:latin typeface="Times New Roman" pitchFamily="18" charset="0"/>
              <a:ea typeface="Calibri" panose="020F0502020204030204" pitchFamily="34" charset="0"/>
              <a:cs typeface="Times New Roman" pitchFamily="18" charset="0"/>
            </a:endParaRPr>
          </a:p>
        </p:txBody>
      </p:sp>
      <p:sp>
        <p:nvSpPr>
          <p:cNvPr id="14" name="Espace réservé du numéro de diapositive 12">
            <a:extLst>
              <a:ext uri="{FF2B5EF4-FFF2-40B4-BE49-F238E27FC236}">
                <a16:creationId xmlns:a16="http://schemas.microsoft.com/office/drawing/2014/main" id="{2A88C516-9323-4669-835C-348DE57A179D}"/>
              </a:ext>
            </a:extLst>
          </p:cNvPr>
          <p:cNvSpPr>
            <a:spLocks noGrp="1"/>
          </p:cNvSpPr>
          <p:nvPr>
            <p:ph type="sldNum" sz="quarter" idx="12"/>
          </p:nvPr>
        </p:nvSpPr>
        <p:spPr>
          <a:xfrm>
            <a:off x="6588224" y="6492875"/>
            <a:ext cx="2133600" cy="365125"/>
          </a:xfrm>
        </p:spPr>
        <p:txBody>
          <a:bodyPr/>
          <a:lstStyle/>
          <a:p>
            <a:fld id="{64ACB9B3-20B7-4B22-8D8C-EB7A3B197278}" type="slidenum">
              <a:rPr lang="fr-FR" smtClean="0"/>
              <a:pPr/>
              <a:t>8</a:t>
            </a:fld>
            <a:endParaRPr lang="fr-FR" dirty="0"/>
          </a:p>
        </p:txBody>
      </p:sp>
    </p:spTree>
    <p:extLst>
      <p:ext uri="{BB962C8B-B14F-4D97-AF65-F5344CB8AC3E}">
        <p14:creationId xmlns:p14="http://schemas.microsoft.com/office/powerpoint/2010/main" val="347341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9532" y="1051149"/>
            <a:ext cx="8424936" cy="4894957"/>
          </a:xfrm>
        </p:spPr>
        <p:txBody>
          <a:bodyPr>
            <a:noAutofit/>
          </a:bodyPr>
          <a:lstStyle/>
          <a:p>
            <a:pPr marL="0" lvl="0" indent="0" algn="just" fontAlgn="base">
              <a:spcBef>
                <a:spcPct val="0"/>
              </a:spcBef>
              <a:spcAft>
                <a:spcPct val="0"/>
              </a:spcAft>
              <a:buClrTx/>
              <a:buSzTx/>
              <a:buNone/>
            </a:pPr>
            <a:r>
              <a:rPr lang="fr-FR" sz="2000" dirty="0">
                <a:solidFill>
                  <a:schemeClr val="tx1"/>
                </a:solidFill>
                <a:latin typeface="Times New Roman" panose="02020603050405020304" pitchFamily="18" charset="0"/>
                <a:ea typeface="Calibri" pitchFamily="34" charset="0"/>
                <a:cs typeface="Times New Roman" panose="02020603050405020304" pitchFamily="18" charset="0"/>
              </a:rPr>
              <a:t>La Mutualité Agricole a orienté sa nouvelle stratégie de développement agricole et rural sur </a:t>
            </a:r>
            <a:r>
              <a:rPr lang="fr-FR" sz="2000" dirty="0">
                <a:solidFill>
                  <a:schemeClr val="accent2">
                    <a:lumMod val="50000"/>
                  </a:schemeClr>
                </a:solidFill>
                <a:latin typeface="Times New Roman" panose="02020603050405020304" pitchFamily="18" charset="0"/>
                <a:ea typeface="Calibri" pitchFamily="34" charset="0"/>
                <a:cs typeface="Times New Roman" panose="02020603050405020304" pitchFamily="18" charset="0"/>
              </a:rPr>
              <a:t>la </a:t>
            </a:r>
            <a:r>
              <a:rPr lang="fr-FR" sz="2000" b="1" dirty="0">
                <a:solidFill>
                  <a:schemeClr val="accent2">
                    <a:lumMod val="50000"/>
                  </a:schemeClr>
                </a:solidFill>
                <a:latin typeface="Times New Roman" panose="02020603050405020304" pitchFamily="18" charset="0"/>
                <a:ea typeface="Calibri" pitchFamily="34" charset="0"/>
                <a:cs typeface="Times New Roman" panose="02020603050405020304" pitchFamily="18" charset="0"/>
              </a:rPr>
              <a:t>modernisation des assurances agricoles </a:t>
            </a:r>
            <a:r>
              <a:rPr lang="fr-FR" sz="2000" dirty="0">
                <a:solidFill>
                  <a:schemeClr val="accent2">
                    <a:lumMod val="50000"/>
                  </a:schemeClr>
                </a:solidFill>
                <a:latin typeface="Times New Roman" panose="02020603050405020304" pitchFamily="18" charset="0"/>
                <a:ea typeface="Calibri" pitchFamily="34" charset="0"/>
                <a:cs typeface="Times New Roman" panose="02020603050405020304" pitchFamily="18" charset="0"/>
              </a:rPr>
              <a:t>et</a:t>
            </a:r>
            <a:r>
              <a:rPr lang="fr-FR" sz="2000" b="1" dirty="0">
                <a:solidFill>
                  <a:schemeClr val="accent2">
                    <a:lumMod val="50000"/>
                  </a:schemeClr>
                </a:solidFill>
                <a:latin typeface="Times New Roman" panose="02020603050405020304" pitchFamily="18" charset="0"/>
                <a:ea typeface="Calibri" pitchFamily="34" charset="0"/>
                <a:cs typeface="Times New Roman" panose="02020603050405020304" pitchFamily="18" charset="0"/>
              </a:rPr>
              <a:t> le renforcement de la mutualité rurale de proximité: </a:t>
            </a:r>
          </a:p>
          <a:p>
            <a:pPr marL="0" lvl="0" indent="0" algn="just" fontAlgn="base">
              <a:spcBef>
                <a:spcPct val="0"/>
              </a:spcBef>
              <a:spcAft>
                <a:spcPct val="0"/>
              </a:spcAft>
              <a:buClrTx/>
              <a:buSzTx/>
              <a:buNone/>
            </a:pPr>
            <a:endParaRPr lang="fr-FR" sz="1400" dirty="0">
              <a:solidFill>
                <a:schemeClr val="accent2">
                  <a:lumMod val="50000"/>
                </a:schemeClr>
              </a:solidFill>
              <a:latin typeface="Times New Roman" panose="02020603050405020304" pitchFamily="18" charset="0"/>
              <a:ea typeface="Calibri" pitchFamily="34" charset="0"/>
              <a:cs typeface="Times New Roman" panose="02020603050405020304" pitchFamily="18" charset="0"/>
            </a:endParaRPr>
          </a:p>
          <a:p>
            <a:pPr algn="just"/>
            <a:r>
              <a:rPr lang="fr-FR" sz="2000" dirty="0">
                <a:solidFill>
                  <a:schemeClr val="tx1"/>
                </a:solidFill>
                <a:latin typeface="Times New Roman" panose="02020603050405020304" pitchFamily="18" charset="0"/>
                <a:cs typeface="Times New Roman" panose="02020603050405020304" pitchFamily="18" charset="0"/>
              </a:rPr>
              <a:t>La </a:t>
            </a:r>
            <a:r>
              <a:rPr lang="fr-FR" sz="2000" dirty="0">
                <a:solidFill>
                  <a:srgbClr val="0000FF"/>
                </a:solidFill>
                <a:latin typeface="Times New Roman" panose="02020603050405020304" pitchFamily="18" charset="0"/>
                <a:cs typeface="Times New Roman" panose="02020603050405020304" pitchFamily="18" charset="0"/>
              </a:rPr>
              <a:t>modernisation des assurances agricoles </a:t>
            </a:r>
            <a:r>
              <a:rPr lang="fr-FR" sz="2000" dirty="0">
                <a:solidFill>
                  <a:schemeClr val="tx1"/>
                </a:solidFill>
                <a:latin typeface="Times New Roman" panose="02020603050405020304" pitchFamily="18" charset="0"/>
                <a:cs typeface="Times New Roman" panose="02020603050405020304" pitchFamily="18" charset="0"/>
              </a:rPr>
              <a:t>par la mise en place:</a:t>
            </a:r>
          </a:p>
          <a:p>
            <a:pPr marL="0" indent="0" algn="just">
              <a:buNone/>
            </a:pPr>
            <a:endParaRPr lang="fr-FR" sz="1000" dirty="0">
              <a:solidFill>
                <a:schemeClr val="tx1"/>
              </a:solidFill>
              <a:latin typeface="Times New Roman" panose="02020603050405020304" pitchFamily="18" charset="0"/>
              <a:cs typeface="Times New Roman" panose="02020603050405020304" pitchFamily="18" charset="0"/>
            </a:endParaRPr>
          </a:p>
          <a:p>
            <a:pPr lvl="1" algn="just">
              <a:buFont typeface="Wingdings" pitchFamily="2" charset="2"/>
              <a:buChar char="v"/>
            </a:pPr>
            <a:r>
              <a:rPr lang="fr-FR" sz="2000" dirty="0">
                <a:solidFill>
                  <a:schemeClr val="tx1"/>
                </a:solidFill>
                <a:latin typeface="Times New Roman" panose="02020603050405020304" pitchFamily="18" charset="0"/>
                <a:cs typeface="Times New Roman" panose="02020603050405020304" pitchFamily="18" charset="0"/>
              </a:rPr>
              <a:t> D’un système assurantiel destiné aux petits agriculteurs/éleveurs : </a:t>
            </a:r>
            <a:r>
              <a:rPr lang="fr-FR" sz="2000" b="1" dirty="0">
                <a:solidFill>
                  <a:srgbClr val="FF0000"/>
                </a:solidFill>
                <a:latin typeface="Times New Roman" panose="02020603050405020304" pitchFamily="18" charset="0"/>
                <a:cs typeface="Times New Roman" panose="02020603050405020304" pitchFamily="18" charset="0"/>
              </a:rPr>
              <a:t>MICRO-ASSURANCE.</a:t>
            </a:r>
            <a:r>
              <a:rPr lang="fr-FR" sz="2000" dirty="0">
                <a:solidFill>
                  <a:srgbClr val="FF0000"/>
                </a:solidFill>
                <a:latin typeface="Times New Roman" panose="02020603050405020304" pitchFamily="18" charset="0"/>
                <a:cs typeface="Times New Roman" panose="02020603050405020304" pitchFamily="18" charset="0"/>
              </a:rPr>
              <a:t> </a:t>
            </a:r>
          </a:p>
          <a:p>
            <a:pPr lvl="1" algn="just">
              <a:buFont typeface="Wingdings" pitchFamily="2" charset="2"/>
              <a:buChar char="v"/>
            </a:pPr>
            <a:r>
              <a:rPr lang="fr-FR" sz="2000" dirty="0">
                <a:solidFill>
                  <a:schemeClr val="tx1"/>
                </a:solidFill>
                <a:latin typeface="Times New Roman" panose="02020603050405020304" pitchFamily="18" charset="0"/>
                <a:cs typeface="Times New Roman" panose="02020603050405020304" pitchFamily="18" charset="0"/>
              </a:rPr>
              <a:t>D’un programme d’assistance agricole de sensibilisation et de rapprochement des exploitants </a:t>
            </a:r>
            <a:r>
              <a:rPr lang="fr-FR" sz="2000" dirty="0">
                <a:solidFill>
                  <a:srgbClr val="FF0000"/>
                </a:solidFill>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Plan National de Prévention Agricole et Rural.</a:t>
            </a:r>
          </a:p>
          <a:p>
            <a:pPr marL="457200" lvl="1" indent="0" algn="just">
              <a:buNone/>
            </a:pPr>
            <a:endParaRPr lang="fr-FR" sz="1600" b="1" dirty="0">
              <a:solidFill>
                <a:srgbClr val="FF0000"/>
              </a:solidFill>
              <a:latin typeface="Times New Roman" panose="02020603050405020304" pitchFamily="18" charset="0"/>
              <a:cs typeface="Times New Roman" panose="02020603050405020304" pitchFamily="18" charset="0"/>
            </a:endParaRPr>
          </a:p>
          <a:p>
            <a:pPr algn="just"/>
            <a:r>
              <a:rPr lang="fr-FR" sz="2000" dirty="0">
                <a:solidFill>
                  <a:schemeClr val="tx1"/>
                </a:solidFill>
                <a:latin typeface="Times New Roman" panose="02020603050405020304" pitchFamily="18" charset="0"/>
                <a:cs typeface="Times New Roman" panose="02020603050405020304" pitchFamily="18" charset="0"/>
              </a:rPr>
              <a:t>Le </a:t>
            </a:r>
            <a:r>
              <a:rPr lang="fr-FR" sz="2000" dirty="0">
                <a:solidFill>
                  <a:srgbClr val="0000FF"/>
                </a:solidFill>
                <a:latin typeface="Times New Roman" panose="02020603050405020304" pitchFamily="18" charset="0"/>
                <a:cs typeface="Times New Roman" panose="02020603050405020304" pitchFamily="18" charset="0"/>
              </a:rPr>
              <a:t>renforcement du concept de la mutualité rurale de proximité </a:t>
            </a:r>
            <a:r>
              <a:rPr lang="fr-FR" sz="2000" dirty="0">
                <a:solidFill>
                  <a:schemeClr val="tx1"/>
                </a:solidFill>
                <a:latin typeface="Times New Roman" panose="02020603050405020304" pitchFamily="18" charset="0"/>
                <a:cs typeface="Times New Roman" panose="02020603050405020304" pitchFamily="18" charset="0"/>
              </a:rPr>
              <a:t>par la mise en place de processus de garantie de proximité pour le </a:t>
            </a:r>
            <a:r>
              <a:rPr lang="fr-FR" sz="2000" b="1" dirty="0">
                <a:solidFill>
                  <a:srgbClr val="FF0000"/>
                </a:solidFill>
                <a:latin typeface="Times New Roman" panose="02020603050405020304" pitchFamily="18" charset="0"/>
                <a:cs typeface="Times New Roman" panose="02020603050405020304" pitchFamily="18" charset="0"/>
              </a:rPr>
              <a:t>MICRO-CREDIT et des </a:t>
            </a:r>
            <a:r>
              <a:rPr lang="fr-FR" sz="2000" b="1" dirty="0">
                <a:solidFill>
                  <a:srgbClr val="FF0000"/>
                </a:solidFill>
                <a:latin typeface="Times New Roman" panose="02020603050405020304" pitchFamily="18" charset="0"/>
                <a:ea typeface="Times New Roman" pitchFamily="18" charset="0"/>
                <a:cs typeface="Times New Roman" panose="02020603050405020304" pitchFamily="18" charset="0"/>
              </a:rPr>
              <a:t>CENTRES DE FORMATIONS ET DE SERVICES </a:t>
            </a:r>
            <a:r>
              <a:rPr lang="fr-FR" sz="2000" b="1" dirty="0">
                <a:latin typeface="Times New Roman" panose="02020603050405020304" pitchFamily="18" charset="0"/>
                <a:ea typeface="Times New Roman" pitchFamily="18" charset="0"/>
                <a:cs typeface="Times New Roman" panose="02020603050405020304" pitchFamily="18" charset="0"/>
              </a:rPr>
              <a:t>(Dar El Fellah)</a:t>
            </a:r>
            <a:r>
              <a:rPr lang="fr-FR" sz="2000" b="1" dirty="0">
                <a:solidFill>
                  <a:srgbClr val="FF0000"/>
                </a:solidFill>
                <a:latin typeface="Times New Roman" panose="02020603050405020304" pitchFamily="18" charset="0"/>
                <a:cs typeface="Times New Roman" panose="02020603050405020304" pitchFamily="18" charset="0"/>
              </a:rPr>
              <a:t>.</a:t>
            </a:r>
          </a:p>
        </p:txBody>
      </p:sp>
      <p:sp>
        <p:nvSpPr>
          <p:cNvPr id="4" name="ZoneTexte 3"/>
          <p:cNvSpPr txBox="1"/>
          <p:nvPr/>
        </p:nvSpPr>
        <p:spPr>
          <a:xfrm>
            <a:off x="899592" y="129243"/>
            <a:ext cx="4283968" cy="523220"/>
          </a:xfrm>
          <a:prstGeom prst="rect">
            <a:avLst/>
          </a:prstGeom>
          <a:solidFill>
            <a:srgbClr val="008000"/>
          </a:solidFill>
        </p:spPr>
        <p:txBody>
          <a:bodyPr wrap="square" rtlCol="0">
            <a:spAutoFit/>
          </a:bodyPr>
          <a:lstStyle/>
          <a:p>
            <a:pPr algn="ctr"/>
            <a:r>
              <a:rPr lang="fr-FR" sz="2800" b="1" dirty="0">
                <a:solidFill>
                  <a:schemeClr val="bg1"/>
                </a:solidFill>
                <a:latin typeface="Times New Roman" panose="02020603050405020304" pitchFamily="18" charset="0"/>
                <a:cs typeface="Times New Roman" panose="02020603050405020304" pitchFamily="18" charset="0"/>
              </a:rPr>
              <a:t>Stratégie de la CNMA</a:t>
            </a:r>
          </a:p>
        </p:txBody>
      </p:sp>
      <p:cxnSp>
        <p:nvCxnSpPr>
          <p:cNvPr id="5" name="Connecteur droit 4"/>
          <p:cNvCxnSpPr/>
          <p:nvPr/>
        </p:nvCxnSpPr>
        <p:spPr>
          <a:xfrm>
            <a:off x="0" y="6215063"/>
            <a:ext cx="9144000" cy="1587"/>
          </a:xfrm>
          <a:prstGeom prst="line">
            <a:avLst/>
          </a:prstGeom>
          <a:ln w="50800" cmpd="sng">
            <a:solidFill>
              <a:srgbClr val="3A8241"/>
            </a:solidFill>
          </a:ln>
        </p:spPr>
        <p:style>
          <a:lnRef idx="1">
            <a:schemeClr val="accent1"/>
          </a:lnRef>
          <a:fillRef idx="0">
            <a:schemeClr val="accent1"/>
          </a:fillRef>
          <a:effectRef idx="0">
            <a:schemeClr val="accent1"/>
          </a:effectRef>
          <a:fontRef idx="minor">
            <a:schemeClr val="tx1"/>
          </a:fontRef>
        </p:style>
      </p:cxnSp>
      <p:pic>
        <p:nvPicPr>
          <p:cNvPr id="6" name="Image 3" descr="Logo cnma.jpg"/>
          <p:cNvPicPr>
            <a:picLocks noChangeAspect="1"/>
          </p:cNvPicPr>
          <p:nvPr/>
        </p:nvPicPr>
        <p:blipFill>
          <a:blip r:embed="rId3" cstate="print"/>
          <a:srcRect/>
          <a:stretch>
            <a:fillRect/>
          </a:stretch>
        </p:blipFill>
        <p:spPr bwMode="auto">
          <a:xfrm>
            <a:off x="142875" y="6313488"/>
            <a:ext cx="500063" cy="473075"/>
          </a:xfrm>
          <a:prstGeom prst="rect">
            <a:avLst/>
          </a:prstGeom>
          <a:noFill/>
          <a:ln w="9525">
            <a:noFill/>
            <a:miter lim="800000"/>
            <a:headEnd/>
            <a:tailEnd/>
          </a:ln>
        </p:spPr>
      </p:pic>
      <p:pic>
        <p:nvPicPr>
          <p:cNvPr id="2" name="Picture 3">
            <a:extLst>
              <a:ext uri="{FF2B5EF4-FFF2-40B4-BE49-F238E27FC236}">
                <a16:creationId xmlns:a16="http://schemas.microsoft.com/office/drawing/2014/main" id="{266F3A2D-5B3B-DF6E-971A-0379722BE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8" y="0"/>
            <a:ext cx="68897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On-screen Show (4:3)</PresentationFormat>
  <Paragraphs>488</Paragraphs>
  <Slides>25</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Algerian</vt:lpstr>
      <vt:lpstr>Arial</vt:lpstr>
      <vt:lpstr>Baskerville Old Face</vt:lpstr>
      <vt:lpstr>Book Antiqua</vt:lpstr>
      <vt:lpstr>Calibri</vt:lpstr>
      <vt:lpstr>Cambria</vt:lpstr>
      <vt:lpstr>Century Gothic</vt:lpstr>
      <vt:lpstr>Garamond</vt:lpstr>
      <vt:lpstr>Maiandra GD</vt:lpstr>
      <vt:lpstr>Monotype Corsiva</vt:lpstr>
      <vt:lpstr>Times New Roman</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CAISSE NATIONALE DE MUTUALITE AGRICOLE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systèmes des assurances dans le monde: cas du Mexique &amp; de l’Espagne</dc:title>
  <dc:creator>MEBTOUCHE</dc:creator>
  <cp:lastModifiedBy>Prashad, Pranav</cp:lastModifiedBy>
  <cp:revision>768</cp:revision>
  <dcterms:created xsi:type="dcterms:W3CDTF">2018-01-23T08:47:18Z</dcterms:created>
  <dcterms:modified xsi:type="dcterms:W3CDTF">2023-05-30T09:27:13Z</dcterms:modified>
</cp:coreProperties>
</file>