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395" r:id="rId3"/>
    <p:sldId id="416" r:id="rId4"/>
    <p:sldId id="417" r:id="rId5"/>
    <p:sldId id="415" r:id="rId6"/>
    <p:sldId id="418" r:id="rId7"/>
    <p:sldId id="409" r:id="rId8"/>
    <p:sldId id="420" r:id="rId9"/>
    <p:sldId id="423" r:id="rId10"/>
    <p:sldId id="406" r:id="rId11"/>
    <p:sldId id="411" r:id="rId12"/>
    <p:sldId id="396" r:id="rId13"/>
    <p:sldId id="412" r:id="rId14"/>
    <p:sldId id="421" r:id="rId15"/>
    <p:sldId id="399" r:id="rId16"/>
    <p:sldId id="422" r:id="rId17"/>
    <p:sldId id="424" r:id="rId18"/>
    <p:sldId id="38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1E57666-1CC3-7F01-FE79-D8FF5EA07086}" name="Patrick Gombe" initials="PG" userId="S::pgombe@ipec.co.zw::20d7a9dc-ba0e-482d-bb7b-97e32db49fb8" providerId="AD"/>
  <p188:author id="{4C46EABD-1CAD-F46A-A14F-00D79EA60497}" name="Tapiwa  Nyatsongoro" initials="TN" userId="S::tnyatsongoro@ipec.co.zw::66c70766-b9af-4da8-a914-18f28a296771" providerId="AD"/>
  <p188:author id="{EEBE0ED7-3A02-BA5F-1600-3B446F64B249}" name="Grace Muradzikwa" initials="GM" userId="S::gmuradzikwa@ipec.co.zw::85681c85-1c5e-409d-8f13-c84aa8be86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2" autoAdjust="0"/>
    <p:restoredTop sz="93969" autoAdjust="0"/>
  </p:normalViewPr>
  <p:slideViewPr>
    <p:cSldViewPr snapToGrid="0">
      <p:cViewPr varScale="1">
        <p:scale>
          <a:sx n="63" d="100"/>
          <a:sy n="63" d="100"/>
        </p:scale>
        <p:origin x="8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dk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ZW" b="1"/>
              <a:t>GDP and Agriculture Growth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dk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308693246872925"/>
          <c:y val="0.13771238607573311"/>
          <c:w val="0.69941912434361309"/>
          <c:h val="0.49698092760103685"/>
        </c:manualLayout>
      </c:layout>
      <c:lineChart>
        <c:grouping val="standar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Maize Output</c:v>
                </c:pt>
              </c:strCache>
            </c:strRef>
          </c:tx>
          <c:spPr>
            <a:ln w="12700" cap="flat" cmpd="sng" algn="ctr">
              <a:solidFill>
                <a:srgbClr val="00B050"/>
              </a:solidFill>
              <a:prstDash val="solid"/>
              <a:miter lim="800000"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Sheet2!$B$1:$M$1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Sheet2!$B$2:$M$2</c:f>
              <c:numCache>
                <c:formatCode>_-* #,##0_-;\-* #,##0_-;_-* "-"??_-;_-@_-</c:formatCode>
                <c:ptCount val="12"/>
                <c:pt idx="0">
                  <c:v>1328</c:v>
                </c:pt>
                <c:pt idx="1">
                  <c:v>1452</c:v>
                </c:pt>
                <c:pt idx="2">
                  <c:v>968</c:v>
                </c:pt>
                <c:pt idx="3">
                  <c:v>798.596</c:v>
                </c:pt>
                <c:pt idx="4">
                  <c:v>1456</c:v>
                </c:pt>
                <c:pt idx="5">
                  <c:v>742.226</c:v>
                </c:pt>
                <c:pt idx="6">
                  <c:v>511</c:v>
                </c:pt>
                <c:pt idx="7">
                  <c:v>2155</c:v>
                </c:pt>
                <c:pt idx="8">
                  <c:v>1831</c:v>
                </c:pt>
                <c:pt idx="9">
                  <c:v>776.63499999999999</c:v>
                </c:pt>
                <c:pt idx="10">
                  <c:v>927</c:v>
                </c:pt>
                <c:pt idx="11">
                  <c:v>1800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3D3-485D-A340-58D86433E38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71465968"/>
        <c:axId val="1971466448"/>
      </c:lineChart>
      <c:lineChart>
        <c:grouping val="standard"/>
        <c:varyColors val="0"/>
        <c:ser>
          <c:idx val="1"/>
          <c:order val="1"/>
          <c:tx>
            <c:strRef>
              <c:f>Sheet2!$A$3</c:f>
              <c:strCache>
                <c:ptCount val="1"/>
                <c:pt idx="0">
                  <c:v>GDP Growth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Sheet2!$B$1:$M$1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Sheet2!$B$3:$M$3</c:f>
              <c:numCache>
                <c:formatCode>_-* #,##0_-;\-* #,##0_-;_-* "-"??_-;_-@_-</c:formatCode>
                <c:ptCount val="12"/>
                <c:pt idx="0">
                  <c:v>19.675323527261469</c:v>
                </c:pt>
                <c:pt idx="1">
                  <c:v>14.193912872300229</c:v>
                </c:pt>
                <c:pt idx="2">
                  <c:v>16.665428791689152</c:v>
                </c:pt>
                <c:pt idx="3">
                  <c:v>1.9894929995236676</c:v>
                </c:pt>
                <c:pt idx="4">
                  <c:v>2.3769293840957495</c:v>
                </c:pt>
                <c:pt idx="5">
                  <c:v>1.7798726526472963</c:v>
                </c:pt>
                <c:pt idx="6">
                  <c:v>0.75586938436613682</c:v>
                </c:pt>
                <c:pt idx="7">
                  <c:v>4.7094918720808066</c:v>
                </c:pt>
                <c:pt idx="8">
                  <c:v>4.8242104796000662</c:v>
                </c:pt>
                <c:pt idx="9">
                  <c:v>-6.1442361087422848</c:v>
                </c:pt>
                <c:pt idx="10">
                  <c:v>-7.8169506184684989</c:v>
                </c:pt>
                <c:pt idx="11">
                  <c:v>8.4680169089426105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3D3-485D-A340-58D86433E385}"/>
            </c:ext>
          </c:extLst>
        </c:ser>
        <c:ser>
          <c:idx val="2"/>
          <c:order val="2"/>
          <c:tx>
            <c:strRef>
              <c:f>Sheet2!$A$4</c:f>
              <c:strCache>
                <c:ptCount val="1"/>
                <c:pt idx="0">
                  <c:v>Agriculture Growth</c:v>
                </c:pt>
              </c:strCache>
            </c:strRef>
          </c:tx>
          <c:spPr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Sheet2!$B$1:$M$1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Sheet2!$B$4:$M$4</c:f>
              <c:numCache>
                <c:formatCode>_-* #,##0_-;\-* #,##0_-;_-* "-"??_-;_-@_-</c:formatCode>
                <c:ptCount val="12"/>
                <c:pt idx="0">
                  <c:v>7.222767381236328</c:v>
                </c:pt>
                <c:pt idx="1">
                  <c:v>1.4054216502649375</c:v>
                </c:pt>
                <c:pt idx="2">
                  <c:v>7.8360345729211467</c:v>
                </c:pt>
                <c:pt idx="3">
                  <c:v>-2.5706673588582807</c:v>
                </c:pt>
                <c:pt idx="4">
                  <c:v>22.999649670969834</c:v>
                </c:pt>
                <c:pt idx="5">
                  <c:v>-5.20584948202848</c:v>
                </c:pt>
                <c:pt idx="6">
                  <c:v>-3.8824515777563406</c:v>
                </c:pt>
                <c:pt idx="7">
                  <c:v>10.005732794602373</c:v>
                </c:pt>
                <c:pt idx="8">
                  <c:v>18.293834961285871</c:v>
                </c:pt>
                <c:pt idx="9">
                  <c:v>-5.2406773039392451</c:v>
                </c:pt>
                <c:pt idx="10">
                  <c:v>4.1498916191165192</c:v>
                </c:pt>
                <c:pt idx="11">
                  <c:v>17.475076039347194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3D3-485D-A340-58D86433E38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42845184"/>
        <c:axId val="1942844224"/>
      </c:lineChart>
      <c:catAx>
        <c:axId val="197146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971466448"/>
        <c:crosses val="autoZero"/>
        <c:auto val="1"/>
        <c:lblAlgn val="ctr"/>
        <c:lblOffset val="100"/>
        <c:noMultiLvlLbl val="0"/>
      </c:catAx>
      <c:valAx>
        <c:axId val="1971466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dk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r>
                  <a:rPr lang="en-US"/>
                  <a:t>Million Metric Tones</a:t>
                </a:r>
              </a:p>
            </c:rich>
          </c:tx>
          <c:layout>
            <c:manualLayout>
              <c:xMode val="edge"/>
              <c:yMode val="edge"/>
              <c:x val="4.4497752994458836E-2"/>
              <c:y val="0.270784130904901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dk1"/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971465968"/>
        <c:crosses val="autoZero"/>
        <c:crossBetween val="between"/>
      </c:valAx>
      <c:valAx>
        <c:axId val="1942844224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dk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r>
                  <a:rPr lang="en-ZW"/>
                  <a:t>Growth%</a:t>
                </a:r>
              </a:p>
            </c:rich>
          </c:tx>
          <c:layout>
            <c:manualLayout>
              <c:xMode val="edge"/>
              <c:yMode val="edge"/>
              <c:x val="0.96767678653868872"/>
              <c:y val="0.6343924120458284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dk1"/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_-* #,##0_-;\-* #,##0_-;_-* &quot;-&quot;??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942845184"/>
        <c:crosses val="max"/>
        <c:crossBetween val="between"/>
      </c:valAx>
      <c:catAx>
        <c:axId val="19428451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42844224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dk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 sz="1400" b="0">
          <a:solidFill>
            <a:schemeClr val="dk1"/>
          </a:solidFill>
          <a:latin typeface="Century Gothic" panose="020B0502020202020204" pitchFamily="34" charset="0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image" Target="../media/image3.jfif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image" Target="../media/image3.jfif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EBF5AF-1E41-4BA7-9128-C3B6B6EB2607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416AD60-29BC-4511-A1C2-758CDD961B72}">
      <dgm:prSet custT="1"/>
      <dgm:spPr/>
      <dgm:t>
        <a:bodyPr/>
        <a:lstStyle/>
        <a:p>
          <a:r>
            <a:rPr lang="en-US" sz="1600" b="1" dirty="0">
              <a:latin typeface="Century Gothic" panose="020B0502020202020204" pitchFamily="34" charset="0"/>
            </a:rPr>
            <a:t>IAIS Core Principles  </a:t>
          </a:r>
        </a:p>
        <a:p>
          <a:r>
            <a:rPr lang="en-US" sz="1600" b="1" dirty="0">
              <a:latin typeface="Century Gothic" panose="020B0502020202020204" pitchFamily="34" charset="0"/>
            </a:rPr>
            <a:t>Principle 1-</a:t>
          </a:r>
        </a:p>
        <a:p>
          <a:r>
            <a:rPr lang="en-US" sz="1600" b="1" dirty="0">
              <a:latin typeface="Century Gothic" panose="020B0502020202020204" pitchFamily="34" charset="0"/>
            </a:rPr>
            <a:t>Safe, stable insurance market</a:t>
          </a:r>
        </a:p>
      </dgm:t>
    </dgm:pt>
    <dgm:pt modelId="{EED2442B-9A7D-4ADE-937C-EB19B781E21B}" type="parTrans" cxnId="{53C653CA-6625-4027-8E6D-1F0413B2E39D}">
      <dgm:prSet/>
      <dgm:spPr/>
      <dgm:t>
        <a:bodyPr/>
        <a:lstStyle/>
        <a:p>
          <a:endParaRPr lang="en-ZW" sz="1600" b="1">
            <a:latin typeface="Century Gothic" panose="020B0502020202020204" pitchFamily="34" charset="0"/>
          </a:endParaRPr>
        </a:p>
      </dgm:t>
    </dgm:pt>
    <dgm:pt modelId="{806CBAB1-C087-4E0D-ADA8-BDB27FA6AE9A}" type="sibTrans" cxnId="{53C653CA-6625-4027-8E6D-1F0413B2E39D}">
      <dgm:prSet phldrT="01" phldr="0" custT="1"/>
      <dgm:spPr/>
      <dgm:t>
        <a:bodyPr/>
        <a:lstStyle/>
        <a:p>
          <a:r>
            <a:rPr lang="en-ZW" sz="4400" b="1">
              <a:latin typeface="Century Gothic" panose="020B0502020202020204" pitchFamily="34" charset="0"/>
            </a:rPr>
            <a:t>01</a:t>
          </a:r>
          <a:endParaRPr lang="en-ZW" sz="4400" b="1" dirty="0">
            <a:latin typeface="Century Gothic" panose="020B0502020202020204" pitchFamily="34" charset="0"/>
          </a:endParaRPr>
        </a:p>
      </dgm:t>
    </dgm:pt>
    <dgm:pt modelId="{BFE439F6-3382-4011-B152-7D468B124A92}">
      <dgm:prSet custT="1"/>
      <dgm:spPr/>
      <dgm:t>
        <a:bodyPr/>
        <a:lstStyle/>
        <a:p>
          <a:r>
            <a:rPr lang="en-US" sz="1600" b="1" dirty="0">
              <a:latin typeface="Century Gothic" panose="020B0502020202020204" pitchFamily="34" charset="0"/>
            </a:rPr>
            <a:t>Regulate &amp;  supervise for the protection of policyholders</a:t>
          </a:r>
        </a:p>
        <a:p>
          <a:r>
            <a:rPr lang="en-US" sz="1600" b="1" dirty="0">
              <a:latin typeface="Century Gothic" panose="020B0502020202020204" pitchFamily="34" charset="0"/>
            </a:rPr>
            <a:t>-Market vibrancy and sustainability</a:t>
          </a:r>
        </a:p>
      </dgm:t>
    </dgm:pt>
    <dgm:pt modelId="{ED16B540-63AF-4DDE-A92E-5601D66816C4}" type="parTrans" cxnId="{75E73C9B-84B8-4063-B876-7E98CACBC948}">
      <dgm:prSet/>
      <dgm:spPr/>
      <dgm:t>
        <a:bodyPr/>
        <a:lstStyle/>
        <a:p>
          <a:endParaRPr lang="en-ZW" sz="2000" b="1">
            <a:latin typeface="Century Gothic" panose="020B0502020202020204" pitchFamily="34" charset="0"/>
          </a:endParaRPr>
        </a:p>
      </dgm:t>
    </dgm:pt>
    <dgm:pt modelId="{942B3D7B-A824-40FD-A0AF-3FBDADEDA54A}" type="sibTrans" cxnId="{75E73C9B-84B8-4063-B876-7E98CACBC948}">
      <dgm:prSet phldrT="03" phldr="0" custT="1"/>
      <dgm:spPr/>
      <dgm:t>
        <a:bodyPr/>
        <a:lstStyle/>
        <a:p>
          <a:r>
            <a:rPr lang="en-ZW" sz="5400" b="1">
              <a:latin typeface="Century Gothic" panose="020B0502020202020204" pitchFamily="34" charset="0"/>
            </a:rPr>
            <a:t>03</a:t>
          </a:r>
          <a:endParaRPr lang="en-ZW" sz="5400" b="1" dirty="0">
            <a:latin typeface="Century Gothic" panose="020B0502020202020204" pitchFamily="34" charset="0"/>
          </a:endParaRPr>
        </a:p>
      </dgm:t>
    </dgm:pt>
    <dgm:pt modelId="{F19CE14C-3FF8-40DF-894B-DB6FCD312E43}">
      <dgm:prSet custT="1"/>
      <dgm:spPr/>
      <dgm:t>
        <a:bodyPr/>
        <a:lstStyle/>
        <a:p>
          <a:r>
            <a:rPr lang="en-US" sz="1600" b="1" dirty="0">
              <a:latin typeface="Century Gothic" panose="020B0502020202020204" pitchFamily="34" charset="0"/>
            </a:rPr>
            <a:t>Provide Policy Advisory to Governments</a:t>
          </a:r>
        </a:p>
      </dgm:t>
    </dgm:pt>
    <dgm:pt modelId="{2BBBB345-CEB8-4CF1-A203-78CADC92E09E}" type="parTrans" cxnId="{63D06A7F-E2C1-469B-82F3-D10739008395}">
      <dgm:prSet/>
      <dgm:spPr/>
      <dgm:t>
        <a:bodyPr/>
        <a:lstStyle/>
        <a:p>
          <a:endParaRPr lang="en-ZW" sz="2000" b="1">
            <a:latin typeface="Century Gothic" panose="020B0502020202020204" pitchFamily="34" charset="0"/>
          </a:endParaRPr>
        </a:p>
      </dgm:t>
    </dgm:pt>
    <dgm:pt modelId="{B442984F-90C8-4A2A-8CAB-67334DF12DCF}" type="sibTrans" cxnId="{63D06A7F-E2C1-469B-82F3-D10739008395}">
      <dgm:prSet phldrT="04" phldr="0" custT="1"/>
      <dgm:spPr/>
      <dgm:t>
        <a:bodyPr/>
        <a:lstStyle/>
        <a:p>
          <a:r>
            <a:rPr lang="en-ZW" sz="5400" b="1">
              <a:latin typeface="Century Gothic" panose="020B0502020202020204" pitchFamily="34" charset="0"/>
            </a:rPr>
            <a:t>04</a:t>
          </a:r>
          <a:endParaRPr lang="en-ZW" sz="5400" b="1" dirty="0">
            <a:latin typeface="Century Gothic" panose="020B0502020202020204" pitchFamily="34" charset="0"/>
          </a:endParaRPr>
        </a:p>
      </dgm:t>
    </dgm:pt>
    <dgm:pt modelId="{037952DC-0B48-4B9A-8CE9-3F6BB141F4A7}">
      <dgm:prSet custT="1"/>
      <dgm:spPr/>
      <dgm:t>
        <a:bodyPr/>
        <a:lstStyle/>
        <a:p>
          <a:r>
            <a:rPr lang="en-US" sz="1600" b="1" dirty="0">
              <a:latin typeface="Century Gothic" panose="020B0502020202020204" pitchFamily="34" charset="0"/>
            </a:rPr>
            <a:t>Promote Financial Inclusion</a:t>
          </a:r>
        </a:p>
        <a:p>
          <a:r>
            <a:rPr lang="en-US" sz="1600" b="1" dirty="0">
              <a:latin typeface="Century Gothic" panose="020B0502020202020204" pitchFamily="34" charset="0"/>
            </a:rPr>
            <a:t>-Target insurance Penetration rate</a:t>
          </a:r>
        </a:p>
      </dgm:t>
    </dgm:pt>
    <dgm:pt modelId="{FC5F808F-301F-4049-BE39-BA1D82CA1E04}" type="parTrans" cxnId="{F65B1670-D5F9-4503-8961-C2A76DA322D1}">
      <dgm:prSet/>
      <dgm:spPr/>
      <dgm:t>
        <a:bodyPr/>
        <a:lstStyle/>
        <a:p>
          <a:endParaRPr lang="en-ZW" sz="2000" b="1">
            <a:latin typeface="Century Gothic" panose="020B0502020202020204" pitchFamily="34" charset="0"/>
          </a:endParaRPr>
        </a:p>
      </dgm:t>
    </dgm:pt>
    <dgm:pt modelId="{7988938C-0FFC-4EAD-AADF-DB6FADD5C2F5}" type="sibTrans" cxnId="{F65B1670-D5F9-4503-8961-C2A76DA322D1}">
      <dgm:prSet phldrT="05" phldr="0" custT="1"/>
      <dgm:spPr/>
      <dgm:t>
        <a:bodyPr/>
        <a:lstStyle/>
        <a:p>
          <a:r>
            <a:rPr lang="en-ZW" sz="5400" b="1">
              <a:latin typeface="Century Gothic" panose="020B0502020202020204" pitchFamily="34" charset="0"/>
            </a:rPr>
            <a:t>05</a:t>
          </a:r>
          <a:endParaRPr lang="en-ZW" sz="5400" b="1" dirty="0">
            <a:latin typeface="Century Gothic" panose="020B0502020202020204" pitchFamily="34" charset="0"/>
          </a:endParaRPr>
        </a:p>
      </dgm:t>
    </dgm:pt>
    <dgm:pt modelId="{63BFA577-9035-43CF-85F9-6B941C6899C6}">
      <dgm:prSet custT="1"/>
      <dgm:spPr/>
      <dgm:t>
        <a:bodyPr/>
        <a:lstStyle/>
        <a:p>
          <a:r>
            <a:rPr lang="en-US" sz="1600" b="1" dirty="0">
              <a:latin typeface="Century Gothic" panose="020B0502020202020204" pitchFamily="34" charset="0"/>
            </a:rPr>
            <a:t>IAIS Core Principles  </a:t>
          </a:r>
        </a:p>
        <a:p>
          <a:r>
            <a:rPr lang="en-US" sz="1600" b="1" dirty="0">
              <a:latin typeface="Century Gothic" panose="020B0502020202020204" pitchFamily="34" charset="0"/>
            </a:rPr>
            <a:t>Principle  1- Promote market development &amp; financial stability</a:t>
          </a:r>
        </a:p>
      </dgm:t>
    </dgm:pt>
    <dgm:pt modelId="{7474F404-5BAA-4BB8-BB8D-BD0FC09003EB}" type="parTrans" cxnId="{4D093DC7-BD04-4D94-89B2-4D293C86B1A0}">
      <dgm:prSet/>
      <dgm:spPr/>
      <dgm:t>
        <a:bodyPr/>
        <a:lstStyle/>
        <a:p>
          <a:endParaRPr lang="en-ZW" sz="2000" b="1"/>
        </a:p>
      </dgm:t>
    </dgm:pt>
    <dgm:pt modelId="{869DFC9B-D157-4FC6-9212-BFEC76DF429A}" type="sibTrans" cxnId="{4D093DC7-BD04-4D94-89B2-4D293C86B1A0}">
      <dgm:prSet phldrT="02" phldr="0" custT="1"/>
      <dgm:spPr/>
      <dgm:t>
        <a:bodyPr/>
        <a:lstStyle/>
        <a:p>
          <a:r>
            <a:rPr lang="en-ZW" sz="5400" b="1"/>
            <a:t>02</a:t>
          </a:r>
          <a:endParaRPr lang="en-ZW" sz="5400" b="1" dirty="0"/>
        </a:p>
      </dgm:t>
    </dgm:pt>
    <dgm:pt modelId="{6848CE53-3D4A-4001-A850-C6C1EE8009ED}" type="pres">
      <dgm:prSet presAssocID="{F9EBF5AF-1E41-4BA7-9128-C3B6B6EB2607}" presName="Name0" presStyleCnt="0">
        <dgm:presLayoutVars>
          <dgm:animLvl val="lvl"/>
          <dgm:resizeHandles val="exact"/>
        </dgm:presLayoutVars>
      </dgm:prSet>
      <dgm:spPr/>
    </dgm:pt>
    <dgm:pt modelId="{507C9039-1EAA-4EBC-BD07-41BBBB4B51DC}" type="pres">
      <dgm:prSet presAssocID="{9416AD60-29BC-4511-A1C2-758CDD961B72}" presName="compositeNode" presStyleCnt="0">
        <dgm:presLayoutVars>
          <dgm:bulletEnabled val="1"/>
        </dgm:presLayoutVars>
      </dgm:prSet>
      <dgm:spPr/>
    </dgm:pt>
    <dgm:pt modelId="{B19F2E4F-B61B-4306-8785-9C0E311AA8DC}" type="pres">
      <dgm:prSet presAssocID="{9416AD60-29BC-4511-A1C2-758CDD961B72}" presName="bgRect" presStyleLbl="alignNode1" presStyleIdx="0" presStyleCnt="5" custScaleX="94214"/>
      <dgm:spPr/>
    </dgm:pt>
    <dgm:pt modelId="{6C80C62C-A6D3-447A-A04F-607429FB836A}" type="pres">
      <dgm:prSet presAssocID="{806CBAB1-C087-4E0D-ADA8-BDB27FA6AE9A}" presName="sibTransNodeRect" presStyleLbl="alignNode1" presStyleIdx="0" presStyleCnt="5" custScaleX="62134" custScaleY="53084">
        <dgm:presLayoutVars>
          <dgm:chMax val="0"/>
          <dgm:bulletEnabled val="1"/>
        </dgm:presLayoutVars>
      </dgm:prSet>
      <dgm:spPr/>
    </dgm:pt>
    <dgm:pt modelId="{0AA1D850-771E-48D3-8E2E-BF20D1920AF3}" type="pres">
      <dgm:prSet presAssocID="{9416AD60-29BC-4511-A1C2-758CDD961B72}" presName="nodeRect" presStyleLbl="alignNode1" presStyleIdx="0" presStyleCnt="5">
        <dgm:presLayoutVars>
          <dgm:bulletEnabled val="1"/>
        </dgm:presLayoutVars>
      </dgm:prSet>
      <dgm:spPr/>
    </dgm:pt>
    <dgm:pt modelId="{909C2075-CFE8-4129-9166-B60DF05C9C14}" type="pres">
      <dgm:prSet presAssocID="{806CBAB1-C087-4E0D-ADA8-BDB27FA6AE9A}" presName="sibTrans" presStyleCnt="0"/>
      <dgm:spPr/>
    </dgm:pt>
    <dgm:pt modelId="{F862CF88-1ADD-47E5-8E47-2CF747141797}" type="pres">
      <dgm:prSet presAssocID="{63BFA577-9035-43CF-85F9-6B941C6899C6}" presName="compositeNode" presStyleCnt="0">
        <dgm:presLayoutVars>
          <dgm:bulletEnabled val="1"/>
        </dgm:presLayoutVars>
      </dgm:prSet>
      <dgm:spPr/>
    </dgm:pt>
    <dgm:pt modelId="{EE62A2ED-6C52-4367-AAEC-08C1C71C761C}" type="pres">
      <dgm:prSet presAssocID="{63BFA577-9035-43CF-85F9-6B941C6899C6}" presName="bgRect" presStyleLbl="alignNode1" presStyleIdx="1" presStyleCnt="5"/>
      <dgm:spPr/>
    </dgm:pt>
    <dgm:pt modelId="{F4F9059D-D34A-4BD7-920E-4CB863A0D2D6}" type="pres">
      <dgm:prSet presAssocID="{869DFC9B-D157-4FC6-9212-BFEC76DF429A}" presName="sibTransNodeRect" presStyleLbl="alignNode1" presStyleIdx="1" presStyleCnt="5" custScaleX="80159" custScaleY="57672">
        <dgm:presLayoutVars>
          <dgm:chMax val="0"/>
          <dgm:bulletEnabled val="1"/>
        </dgm:presLayoutVars>
      </dgm:prSet>
      <dgm:spPr/>
    </dgm:pt>
    <dgm:pt modelId="{E8FEB51E-1853-4B5E-B540-E7C9B17A2244}" type="pres">
      <dgm:prSet presAssocID="{63BFA577-9035-43CF-85F9-6B941C6899C6}" presName="nodeRect" presStyleLbl="alignNode1" presStyleIdx="1" presStyleCnt="5">
        <dgm:presLayoutVars>
          <dgm:bulletEnabled val="1"/>
        </dgm:presLayoutVars>
      </dgm:prSet>
      <dgm:spPr/>
    </dgm:pt>
    <dgm:pt modelId="{320888C6-5570-4C96-9D08-4863F8056573}" type="pres">
      <dgm:prSet presAssocID="{869DFC9B-D157-4FC6-9212-BFEC76DF429A}" presName="sibTrans" presStyleCnt="0"/>
      <dgm:spPr/>
    </dgm:pt>
    <dgm:pt modelId="{45718997-EFF8-4C15-8AE2-DF6605B3C909}" type="pres">
      <dgm:prSet presAssocID="{BFE439F6-3382-4011-B152-7D468B124A92}" presName="compositeNode" presStyleCnt="0">
        <dgm:presLayoutVars>
          <dgm:bulletEnabled val="1"/>
        </dgm:presLayoutVars>
      </dgm:prSet>
      <dgm:spPr/>
    </dgm:pt>
    <dgm:pt modelId="{54B7A1A7-8331-46F4-9EF1-06C06B30A62A}" type="pres">
      <dgm:prSet presAssocID="{BFE439F6-3382-4011-B152-7D468B124A92}" presName="bgRect" presStyleLbl="alignNode1" presStyleIdx="2" presStyleCnt="5"/>
      <dgm:spPr/>
    </dgm:pt>
    <dgm:pt modelId="{219F2B61-920B-453B-8E96-F85B9637C20D}" type="pres">
      <dgm:prSet presAssocID="{942B3D7B-A824-40FD-A0AF-3FBDADEDA54A}" presName="sibTransNodeRect" presStyleLbl="alignNode1" presStyleIdx="2" presStyleCnt="5">
        <dgm:presLayoutVars>
          <dgm:chMax val="0"/>
          <dgm:bulletEnabled val="1"/>
        </dgm:presLayoutVars>
      </dgm:prSet>
      <dgm:spPr/>
    </dgm:pt>
    <dgm:pt modelId="{DD9E008E-22B1-4E89-AD89-8E5987FBB9B6}" type="pres">
      <dgm:prSet presAssocID="{BFE439F6-3382-4011-B152-7D468B124A92}" presName="nodeRect" presStyleLbl="alignNode1" presStyleIdx="2" presStyleCnt="5">
        <dgm:presLayoutVars>
          <dgm:bulletEnabled val="1"/>
        </dgm:presLayoutVars>
      </dgm:prSet>
      <dgm:spPr/>
    </dgm:pt>
    <dgm:pt modelId="{09C2D78C-3359-4DF9-B634-B6D8F837F4BC}" type="pres">
      <dgm:prSet presAssocID="{942B3D7B-A824-40FD-A0AF-3FBDADEDA54A}" presName="sibTrans" presStyleCnt="0"/>
      <dgm:spPr/>
    </dgm:pt>
    <dgm:pt modelId="{D04A6D6D-2194-42C0-84DF-52F424C93DB4}" type="pres">
      <dgm:prSet presAssocID="{F19CE14C-3FF8-40DF-894B-DB6FCD312E43}" presName="compositeNode" presStyleCnt="0">
        <dgm:presLayoutVars>
          <dgm:bulletEnabled val="1"/>
        </dgm:presLayoutVars>
      </dgm:prSet>
      <dgm:spPr/>
    </dgm:pt>
    <dgm:pt modelId="{2F250797-A3A6-4D91-870B-7010C5F1E9B1}" type="pres">
      <dgm:prSet presAssocID="{F19CE14C-3FF8-40DF-894B-DB6FCD312E43}" presName="bgRect" presStyleLbl="alignNode1" presStyleIdx="3" presStyleCnt="5"/>
      <dgm:spPr/>
    </dgm:pt>
    <dgm:pt modelId="{A7588D95-E6AE-4B86-BCBF-ABFFDC3D83B5}" type="pres">
      <dgm:prSet presAssocID="{B442984F-90C8-4A2A-8CAB-67334DF12DCF}" presName="sibTransNodeRect" presStyleLbl="alignNode1" presStyleIdx="3" presStyleCnt="5">
        <dgm:presLayoutVars>
          <dgm:chMax val="0"/>
          <dgm:bulletEnabled val="1"/>
        </dgm:presLayoutVars>
      </dgm:prSet>
      <dgm:spPr/>
    </dgm:pt>
    <dgm:pt modelId="{7E40D248-1A3C-4219-9B30-8D47D6FF7239}" type="pres">
      <dgm:prSet presAssocID="{F19CE14C-3FF8-40DF-894B-DB6FCD312E43}" presName="nodeRect" presStyleLbl="alignNode1" presStyleIdx="3" presStyleCnt="5">
        <dgm:presLayoutVars>
          <dgm:bulletEnabled val="1"/>
        </dgm:presLayoutVars>
      </dgm:prSet>
      <dgm:spPr/>
    </dgm:pt>
    <dgm:pt modelId="{35253DF1-73E5-4856-9E58-D75DA666425F}" type="pres">
      <dgm:prSet presAssocID="{B442984F-90C8-4A2A-8CAB-67334DF12DCF}" presName="sibTrans" presStyleCnt="0"/>
      <dgm:spPr/>
    </dgm:pt>
    <dgm:pt modelId="{62E7F12E-BF21-4767-A9AD-27F03FC75A34}" type="pres">
      <dgm:prSet presAssocID="{037952DC-0B48-4B9A-8CE9-3F6BB141F4A7}" presName="compositeNode" presStyleCnt="0">
        <dgm:presLayoutVars>
          <dgm:bulletEnabled val="1"/>
        </dgm:presLayoutVars>
      </dgm:prSet>
      <dgm:spPr/>
    </dgm:pt>
    <dgm:pt modelId="{19C61C13-62EB-4CCB-A517-FD4A7E6AA0EB}" type="pres">
      <dgm:prSet presAssocID="{037952DC-0B48-4B9A-8CE9-3F6BB141F4A7}" presName="bgRect" presStyleLbl="alignNode1" presStyleIdx="4" presStyleCnt="5"/>
      <dgm:spPr/>
    </dgm:pt>
    <dgm:pt modelId="{2640BCB5-9767-47A9-BFD6-4570418E63A8}" type="pres">
      <dgm:prSet presAssocID="{7988938C-0FFC-4EAD-AADF-DB6FADD5C2F5}" presName="sibTransNodeRect" presStyleLbl="alignNode1" presStyleIdx="4" presStyleCnt="5">
        <dgm:presLayoutVars>
          <dgm:chMax val="0"/>
          <dgm:bulletEnabled val="1"/>
        </dgm:presLayoutVars>
      </dgm:prSet>
      <dgm:spPr/>
    </dgm:pt>
    <dgm:pt modelId="{1FF899B2-772F-458F-90CF-2CB26966644F}" type="pres">
      <dgm:prSet presAssocID="{037952DC-0B48-4B9A-8CE9-3F6BB141F4A7}" presName="nodeRect" presStyleLbl="alignNode1" presStyleIdx="4" presStyleCnt="5">
        <dgm:presLayoutVars>
          <dgm:bulletEnabled val="1"/>
        </dgm:presLayoutVars>
      </dgm:prSet>
      <dgm:spPr/>
    </dgm:pt>
  </dgm:ptLst>
  <dgm:cxnLst>
    <dgm:cxn modelId="{70627C22-1DA5-4573-985C-6D775A4DD4C4}" type="presOf" srcId="{BFE439F6-3382-4011-B152-7D468B124A92}" destId="{DD9E008E-22B1-4E89-AD89-8E5987FBB9B6}" srcOrd="1" destOrd="0" presId="urn:microsoft.com/office/officeart/2016/7/layout/LinearBlockProcessNumbered"/>
    <dgm:cxn modelId="{9A0F2E30-E96F-4F6C-A60C-399566683CBB}" type="presOf" srcId="{037952DC-0B48-4B9A-8CE9-3F6BB141F4A7}" destId="{1FF899B2-772F-458F-90CF-2CB26966644F}" srcOrd="1" destOrd="0" presId="urn:microsoft.com/office/officeart/2016/7/layout/LinearBlockProcessNumbered"/>
    <dgm:cxn modelId="{1917A53D-1317-4F24-913B-2DE19D8AC689}" type="presOf" srcId="{806CBAB1-C087-4E0D-ADA8-BDB27FA6AE9A}" destId="{6C80C62C-A6D3-447A-A04F-607429FB836A}" srcOrd="0" destOrd="0" presId="urn:microsoft.com/office/officeart/2016/7/layout/LinearBlockProcessNumbered"/>
    <dgm:cxn modelId="{080EA742-E627-4DFC-AE76-F1634271DBEB}" type="presOf" srcId="{9416AD60-29BC-4511-A1C2-758CDD961B72}" destId="{0AA1D850-771E-48D3-8E2E-BF20D1920AF3}" srcOrd="1" destOrd="0" presId="urn:microsoft.com/office/officeart/2016/7/layout/LinearBlockProcessNumbered"/>
    <dgm:cxn modelId="{5B4C5066-54E3-4A0C-820E-365AC017DC58}" type="presOf" srcId="{037952DC-0B48-4B9A-8CE9-3F6BB141F4A7}" destId="{19C61C13-62EB-4CCB-A517-FD4A7E6AA0EB}" srcOrd="0" destOrd="0" presId="urn:microsoft.com/office/officeart/2016/7/layout/LinearBlockProcessNumbered"/>
    <dgm:cxn modelId="{FAE2CF66-344F-4ECF-AB24-C210039F2A5C}" type="presOf" srcId="{F19CE14C-3FF8-40DF-894B-DB6FCD312E43}" destId="{7E40D248-1A3C-4219-9B30-8D47D6FF7239}" srcOrd="1" destOrd="0" presId="urn:microsoft.com/office/officeart/2016/7/layout/LinearBlockProcessNumbered"/>
    <dgm:cxn modelId="{53C5EE6D-3935-4E30-9D05-98A977A9D215}" type="presOf" srcId="{B442984F-90C8-4A2A-8CAB-67334DF12DCF}" destId="{A7588D95-E6AE-4B86-BCBF-ABFFDC3D83B5}" srcOrd="0" destOrd="0" presId="urn:microsoft.com/office/officeart/2016/7/layout/LinearBlockProcessNumbered"/>
    <dgm:cxn modelId="{F65B1670-D5F9-4503-8961-C2A76DA322D1}" srcId="{F9EBF5AF-1E41-4BA7-9128-C3B6B6EB2607}" destId="{037952DC-0B48-4B9A-8CE9-3F6BB141F4A7}" srcOrd="4" destOrd="0" parTransId="{FC5F808F-301F-4049-BE39-BA1D82CA1E04}" sibTransId="{7988938C-0FFC-4EAD-AADF-DB6FADD5C2F5}"/>
    <dgm:cxn modelId="{93565070-3554-430F-AAB2-04C9350E19E9}" type="presOf" srcId="{F9EBF5AF-1E41-4BA7-9128-C3B6B6EB2607}" destId="{6848CE53-3D4A-4001-A850-C6C1EE8009ED}" srcOrd="0" destOrd="0" presId="urn:microsoft.com/office/officeart/2016/7/layout/LinearBlockProcessNumbered"/>
    <dgm:cxn modelId="{891D7779-ABF0-463B-9FC4-96A5F5B29EF3}" type="presOf" srcId="{9416AD60-29BC-4511-A1C2-758CDD961B72}" destId="{B19F2E4F-B61B-4306-8785-9C0E311AA8DC}" srcOrd="0" destOrd="0" presId="urn:microsoft.com/office/officeart/2016/7/layout/LinearBlockProcessNumbered"/>
    <dgm:cxn modelId="{63D06A7F-E2C1-469B-82F3-D10739008395}" srcId="{F9EBF5AF-1E41-4BA7-9128-C3B6B6EB2607}" destId="{F19CE14C-3FF8-40DF-894B-DB6FCD312E43}" srcOrd="3" destOrd="0" parTransId="{2BBBB345-CEB8-4CF1-A203-78CADC92E09E}" sibTransId="{B442984F-90C8-4A2A-8CAB-67334DF12DCF}"/>
    <dgm:cxn modelId="{B5464288-7C38-42BF-A268-D1B040DF86AA}" type="presOf" srcId="{7988938C-0FFC-4EAD-AADF-DB6FADD5C2F5}" destId="{2640BCB5-9767-47A9-BFD6-4570418E63A8}" srcOrd="0" destOrd="0" presId="urn:microsoft.com/office/officeart/2016/7/layout/LinearBlockProcessNumbered"/>
    <dgm:cxn modelId="{75E73C9B-84B8-4063-B876-7E98CACBC948}" srcId="{F9EBF5AF-1E41-4BA7-9128-C3B6B6EB2607}" destId="{BFE439F6-3382-4011-B152-7D468B124A92}" srcOrd="2" destOrd="0" parTransId="{ED16B540-63AF-4DDE-A92E-5601D66816C4}" sibTransId="{942B3D7B-A824-40FD-A0AF-3FBDADEDA54A}"/>
    <dgm:cxn modelId="{EE74F3A6-2A3D-4988-B488-850FF974AF62}" type="presOf" srcId="{942B3D7B-A824-40FD-A0AF-3FBDADEDA54A}" destId="{219F2B61-920B-453B-8E96-F85B9637C20D}" srcOrd="0" destOrd="0" presId="urn:microsoft.com/office/officeart/2016/7/layout/LinearBlockProcessNumbered"/>
    <dgm:cxn modelId="{CE3F9AC0-C635-405F-8158-2FB3A0045CBE}" type="presOf" srcId="{63BFA577-9035-43CF-85F9-6B941C6899C6}" destId="{EE62A2ED-6C52-4367-AAEC-08C1C71C761C}" srcOrd="0" destOrd="0" presId="urn:microsoft.com/office/officeart/2016/7/layout/LinearBlockProcessNumbered"/>
    <dgm:cxn modelId="{690225C3-1CFF-4E57-9779-C96F0E99D451}" type="presOf" srcId="{BFE439F6-3382-4011-B152-7D468B124A92}" destId="{54B7A1A7-8331-46F4-9EF1-06C06B30A62A}" srcOrd="0" destOrd="0" presId="urn:microsoft.com/office/officeart/2016/7/layout/LinearBlockProcessNumbered"/>
    <dgm:cxn modelId="{4D093DC7-BD04-4D94-89B2-4D293C86B1A0}" srcId="{F9EBF5AF-1E41-4BA7-9128-C3B6B6EB2607}" destId="{63BFA577-9035-43CF-85F9-6B941C6899C6}" srcOrd="1" destOrd="0" parTransId="{7474F404-5BAA-4BB8-BB8D-BD0FC09003EB}" sibTransId="{869DFC9B-D157-4FC6-9212-BFEC76DF429A}"/>
    <dgm:cxn modelId="{53C653CA-6625-4027-8E6D-1F0413B2E39D}" srcId="{F9EBF5AF-1E41-4BA7-9128-C3B6B6EB2607}" destId="{9416AD60-29BC-4511-A1C2-758CDD961B72}" srcOrd="0" destOrd="0" parTransId="{EED2442B-9A7D-4ADE-937C-EB19B781E21B}" sibTransId="{806CBAB1-C087-4E0D-ADA8-BDB27FA6AE9A}"/>
    <dgm:cxn modelId="{9AE37BCA-D30A-41DB-A817-32993F297838}" type="presOf" srcId="{869DFC9B-D157-4FC6-9212-BFEC76DF429A}" destId="{F4F9059D-D34A-4BD7-920E-4CB863A0D2D6}" srcOrd="0" destOrd="0" presId="urn:microsoft.com/office/officeart/2016/7/layout/LinearBlockProcessNumbered"/>
    <dgm:cxn modelId="{A39760CE-DF17-4BC2-B7E0-016FB08911CF}" type="presOf" srcId="{F19CE14C-3FF8-40DF-894B-DB6FCD312E43}" destId="{2F250797-A3A6-4D91-870B-7010C5F1E9B1}" srcOrd="0" destOrd="0" presId="urn:microsoft.com/office/officeart/2016/7/layout/LinearBlockProcessNumbered"/>
    <dgm:cxn modelId="{E1A376E0-761A-4CF4-9FC4-EA31BDE8666B}" type="presOf" srcId="{63BFA577-9035-43CF-85F9-6B941C6899C6}" destId="{E8FEB51E-1853-4B5E-B540-E7C9B17A2244}" srcOrd="1" destOrd="0" presId="urn:microsoft.com/office/officeart/2016/7/layout/LinearBlockProcessNumbered"/>
    <dgm:cxn modelId="{87183C84-DF87-461D-BD88-A9290C345981}" type="presParOf" srcId="{6848CE53-3D4A-4001-A850-C6C1EE8009ED}" destId="{507C9039-1EAA-4EBC-BD07-41BBBB4B51DC}" srcOrd="0" destOrd="0" presId="urn:microsoft.com/office/officeart/2016/7/layout/LinearBlockProcessNumbered"/>
    <dgm:cxn modelId="{32FB5C3B-FE9A-4588-AB24-68F686A3D903}" type="presParOf" srcId="{507C9039-1EAA-4EBC-BD07-41BBBB4B51DC}" destId="{B19F2E4F-B61B-4306-8785-9C0E311AA8DC}" srcOrd="0" destOrd="0" presId="urn:microsoft.com/office/officeart/2016/7/layout/LinearBlockProcessNumbered"/>
    <dgm:cxn modelId="{7F79E85C-4A67-42BD-ACEA-BD654C200000}" type="presParOf" srcId="{507C9039-1EAA-4EBC-BD07-41BBBB4B51DC}" destId="{6C80C62C-A6D3-447A-A04F-607429FB836A}" srcOrd="1" destOrd="0" presId="urn:microsoft.com/office/officeart/2016/7/layout/LinearBlockProcessNumbered"/>
    <dgm:cxn modelId="{5C3218AA-F769-405D-8865-043E97F6E7A0}" type="presParOf" srcId="{507C9039-1EAA-4EBC-BD07-41BBBB4B51DC}" destId="{0AA1D850-771E-48D3-8E2E-BF20D1920AF3}" srcOrd="2" destOrd="0" presId="urn:microsoft.com/office/officeart/2016/7/layout/LinearBlockProcessNumbered"/>
    <dgm:cxn modelId="{9A69773A-3425-4002-815D-8B8B84554563}" type="presParOf" srcId="{6848CE53-3D4A-4001-A850-C6C1EE8009ED}" destId="{909C2075-CFE8-4129-9166-B60DF05C9C14}" srcOrd="1" destOrd="0" presId="urn:microsoft.com/office/officeart/2016/7/layout/LinearBlockProcessNumbered"/>
    <dgm:cxn modelId="{97CA0C64-1FBD-4565-A3FD-32138F5C7475}" type="presParOf" srcId="{6848CE53-3D4A-4001-A850-C6C1EE8009ED}" destId="{F862CF88-1ADD-47E5-8E47-2CF747141797}" srcOrd="2" destOrd="0" presId="urn:microsoft.com/office/officeart/2016/7/layout/LinearBlockProcessNumbered"/>
    <dgm:cxn modelId="{0861BB61-DBAA-43DA-A789-C2F2E8CD42E1}" type="presParOf" srcId="{F862CF88-1ADD-47E5-8E47-2CF747141797}" destId="{EE62A2ED-6C52-4367-AAEC-08C1C71C761C}" srcOrd="0" destOrd="0" presId="urn:microsoft.com/office/officeart/2016/7/layout/LinearBlockProcessNumbered"/>
    <dgm:cxn modelId="{B7F0168A-646D-4F29-98B9-C47D006B85AE}" type="presParOf" srcId="{F862CF88-1ADD-47E5-8E47-2CF747141797}" destId="{F4F9059D-D34A-4BD7-920E-4CB863A0D2D6}" srcOrd="1" destOrd="0" presId="urn:microsoft.com/office/officeart/2016/7/layout/LinearBlockProcessNumbered"/>
    <dgm:cxn modelId="{AD9254EC-053D-401E-9296-52B5D2E0F80A}" type="presParOf" srcId="{F862CF88-1ADD-47E5-8E47-2CF747141797}" destId="{E8FEB51E-1853-4B5E-B540-E7C9B17A2244}" srcOrd="2" destOrd="0" presId="urn:microsoft.com/office/officeart/2016/7/layout/LinearBlockProcessNumbered"/>
    <dgm:cxn modelId="{E92478D5-8E29-45AF-93E8-6577500F5FB7}" type="presParOf" srcId="{6848CE53-3D4A-4001-A850-C6C1EE8009ED}" destId="{320888C6-5570-4C96-9D08-4863F8056573}" srcOrd="3" destOrd="0" presId="urn:microsoft.com/office/officeart/2016/7/layout/LinearBlockProcessNumbered"/>
    <dgm:cxn modelId="{919487AD-F64F-4A0A-B509-43A8FBD38757}" type="presParOf" srcId="{6848CE53-3D4A-4001-A850-C6C1EE8009ED}" destId="{45718997-EFF8-4C15-8AE2-DF6605B3C909}" srcOrd="4" destOrd="0" presId="urn:microsoft.com/office/officeart/2016/7/layout/LinearBlockProcessNumbered"/>
    <dgm:cxn modelId="{CD3D4DBF-B93F-4CD2-A260-8343DCEBEFD8}" type="presParOf" srcId="{45718997-EFF8-4C15-8AE2-DF6605B3C909}" destId="{54B7A1A7-8331-46F4-9EF1-06C06B30A62A}" srcOrd="0" destOrd="0" presId="urn:microsoft.com/office/officeart/2016/7/layout/LinearBlockProcessNumbered"/>
    <dgm:cxn modelId="{2ECDD6E6-A6F9-4094-ADD1-C2128E2FC081}" type="presParOf" srcId="{45718997-EFF8-4C15-8AE2-DF6605B3C909}" destId="{219F2B61-920B-453B-8E96-F85B9637C20D}" srcOrd="1" destOrd="0" presId="urn:microsoft.com/office/officeart/2016/7/layout/LinearBlockProcessNumbered"/>
    <dgm:cxn modelId="{8F296B9C-915C-4850-B2EF-56833B20C2F1}" type="presParOf" srcId="{45718997-EFF8-4C15-8AE2-DF6605B3C909}" destId="{DD9E008E-22B1-4E89-AD89-8E5987FBB9B6}" srcOrd="2" destOrd="0" presId="urn:microsoft.com/office/officeart/2016/7/layout/LinearBlockProcessNumbered"/>
    <dgm:cxn modelId="{23AEE92D-0BA6-4A8E-B3B2-082255E4C4D7}" type="presParOf" srcId="{6848CE53-3D4A-4001-A850-C6C1EE8009ED}" destId="{09C2D78C-3359-4DF9-B634-B6D8F837F4BC}" srcOrd="5" destOrd="0" presId="urn:microsoft.com/office/officeart/2016/7/layout/LinearBlockProcessNumbered"/>
    <dgm:cxn modelId="{E7730B41-B132-4B6B-978F-CCD0A9E3B063}" type="presParOf" srcId="{6848CE53-3D4A-4001-A850-C6C1EE8009ED}" destId="{D04A6D6D-2194-42C0-84DF-52F424C93DB4}" srcOrd="6" destOrd="0" presId="urn:microsoft.com/office/officeart/2016/7/layout/LinearBlockProcessNumbered"/>
    <dgm:cxn modelId="{5070CAA8-7B79-4830-9430-38D97D921534}" type="presParOf" srcId="{D04A6D6D-2194-42C0-84DF-52F424C93DB4}" destId="{2F250797-A3A6-4D91-870B-7010C5F1E9B1}" srcOrd="0" destOrd="0" presId="urn:microsoft.com/office/officeart/2016/7/layout/LinearBlockProcessNumbered"/>
    <dgm:cxn modelId="{A69E5E7C-4336-4EDF-BB19-D64C490E3326}" type="presParOf" srcId="{D04A6D6D-2194-42C0-84DF-52F424C93DB4}" destId="{A7588D95-E6AE-4B86-BCBF-ABFFDC3D83B5}" srcOrd="1" destOrd="0" presId="urn:microsoft.com/office/officeart/2016/7/layout/LinearBlockProcessNumbered"/>
    <dgm:cxn modelId="{890A1AE4-18AF-4FA9-BA97-1BDFDC1C9453}" type="presParOf" srcId="{D04A6D6D-2194-42C0-84DF-52F424C93DB4}" destId="{7E40D248-1A3C-4219-9B30-8D47D6FF7239}" srcOrd="2" destOrd="0" presId="urn:microsoft.com/office/officeart/2016/7/layout/LinearBlockProcessNumbered"/>
    <dgm:cxn modelId="{7167DA10-2182-4414-8777-832DC023F584}" type="presParOf" srcId="{6848CE53-3D4A-4001-A850-C6C1EE8009ED}" destId="{35253DF1-73E5-4856-9E58-D75DA666425F}" srcOrd="7" destOrd="0" presId="urn:microsoft.com/office/officeart/2016/7/layout/LinearBlockProcessNumbered"/>
    <dgm:cxn modelId="{9EC16B04-6D87-43D5-A6AA-60FCFCF8A55E}" type="presParOf" srcId="{6848CE53-3D4A-4001-A850-C6C1EE8009ED}" destId="{62E7F12E-BF21-4767-A9AD-27F03FC75A34}" srcOrd="8" destOrd="0" presId="urn:microsoft.com/office/officeart/2016/7/layout/LinearBlockProcessNumbered"/>
    <dgm:cxn modelId="{EF047214-C1B5-4B4F-A2E4-E3C160F21CC4}" type="presParOf" srcId="{62E7F12E-BF21-4767-A9AD-27F03FC75A34}" destId="{19C61C13-62EB-4CCB-A517-FD4A7E6AA0EB}" srcOrd="0" destOrd="0" presId="urn:microsoft.com/office/officeart/2016/7/layout/LinearBlockProcessNumbered"/>
    <dgm:cxn modelId="{329791AF-57E6-4471-A2B8-614116962278}" type="presParOf" srcId="{62E7F12E-BF21-4767-A9AD-27F03FC75A34}" destId="{2640BCB5-9767-47A9-BFD6-4570418E63A8}" srcOrd="1" destOrd="0" presId="urn:microsoft.com/office/officeart/2016/7/layout/LinearBlockProcessNumbered"/>
    <dgm:cxn modelId="{B52568EB-18EC-409B-96F1-A0C2BFF2D168}" type="presParOf" srcId="{62E7F12E-BF21-4767-A9AD-27F03FC75A34}" destId="{1FF899B2-772F-458F-90CF-2CB26966644F}" srcOrd="2" destOrd="0" presId="urn:microsoft.com/office/officeart/2016/7/layout/LinearBlockProcessNumbered"/>
  </dgm:cxnLst>
  <dgm:bg>
    <a:solidFill>
      <a:schemeClr val="accent1">
        <a:lumMod val="20000"/>
        <a:lumOff val="80000"/>
      </a:schemeClr>
    </a:solidFill>
  </dgm:bg>
  <dgm:whole>
    <a:ln>
      <a:solidFill>
        <a:schemeClr val="accent1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3C8988-5972-4A16-8638-97A60D7F56EC}" type="doc">
      <dgm:prSet loTypeId="urn:microsoft.com/office/officeart/2008/layout/PictureStrips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ZW"/>
        </a:p>
      </dgm:t>
    </dgm:pt>
    <dgm:pt modelId="{79FF3435-8749-42BD-9849-ABC62E8DC67B}">
      <dgm:prSet phldrT="[Text]" custT="1"/>
      <dgm:spPr/>
      <dgm:t>
        <a:bodyPr/>
        <a:lstStyle/>
        <a:p>
          <a:r>
            <a:rPr lang="en-ZW" sz="2000" kern="1200" dirty="0">
              <a:latin typeface="Century Gothic" panose="020B0502020202020204" pitchFamily="34" charset="0"/>
            </a:rPr>
            <a:t>- </a:t>
          </a:r>
          <a:r>
            <a:rPr lang="en-ZW" sz="2000" b="1" kern="1200" dirty="0">
              <a:solidFill>
                <a:schemeClr val="tx1"/>
              </a:solidFill>
              <a:latin typeface="Century Gothic" panose="020B0502020202020204" pitchFamily="34" charset="0"/>
            </a:rPr>
            <a:t>Natural disasters, such as floods and droughts, reduce agricultural investments, income, and economic growth</a:t>
          </a:r>
        </a:p>
        <a:p>
          <a:r>
            <a:rPr lang="en-ZW" sz="2000" b="1" kern="1200" dirty="0">
              <a:solidFill>
                <a:schemeClr val="tx1"/>
              </a:solidFill>
              <a:latin typeface="Century Gothic" panose="020B0502020202020204" pitchFamily="34" charset="0"/>
            </a:rPr>
            <a:t>- </a:t>
          </a:r>
          <a:r>
            <a:rPr lang="en-ZW" sz="1800" b="1" kern="1200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 moderate drought in Africa will reduce economic growth by 5% (ADB, et al 2019)</a:t>
          </a:r>
        </a:p>
        <a:p>
          <a:r>
            <a:rPr lang="en-ZW" sz="2000" b="1" kern="1200" dirty="0">
              <a:solidFill>
                <a:schemeClr val="tx1"/>
              </a:solidFill>
              <a:latin typeface="Century Gothic" panose="020B0502020202020204" pitchFamily="34" charset="0"/>
            </a:rPr>
            <a:t>- Agricultural insurance can mitigate impacts of natural disasters, yet its penetration is still low</a:t>
          </a:r>
          <a:endParaRPr lang="en-ZW" sz="1600" b="1" kern="1200" dirty="0">
            <a:solidFill>
              <a:schemeClr val="tx1"/>
            </a:solidFill>
          </a:endParaRPr>
        </a:p>
      </dgm:t>
    </dgm:pt>
    <dgm:pt modelId="{75ED01E5-90F7-46B4-9BBD-8164A5C39128}" type="parTrans" cxnId="{2BA144A0-ADF4-423F-AA2A-DC043A363B69}">
      <dgm:prSet/>
      <dgm:spPr/>
      <dgm:t>
        <a:bodyPr/>
        <a:lstStyle/>
        <a:p>
          <a:endParaRPr lang="en-ZW" sz="1000"/>
        </a:p>
      </dgm:t>
    </dgm:pt>
    <dgm:pt modelId="{F5A7B867-8FD2-4F25-9E61-F7C5F0F2C1B2}" type="sibTrans" cxnId="{2BA144A0-ADF4-423F-AA2A-DC043A363B69}">
      <dgm:prSet/>
      <dgm:spPr/>
      <dgm:t>
        <a:bodyPr/>
        <a:lstStyle/>
        <a:p>
          <a:endParaRPr lang="en-ZW" sz="1000"/>
        </a:p>
      </dgm:t>
    </dgm:pt>
    <dgm:pt modelId="{8B9808C1-35A8-4474-A93B-400DB457A3C1}">
      <dgm:prSet phldrT="[Text]" custT="1"/>
      <dgm:spPr/>
      <dgm:t>
        <a:bodyPr/>
        <a:lstStyle/>
        <a:p>
          <a:r>
            <a:rPr lang="en-ZW" sz="2000" kern="1200" dirty="0">
              <a:latin typeface="Century Gothic" panose="020B0502020202020204" pitchFamily="34" charset="0"/>
            </a:rPr>
            <a:t>-</a:t>
          </a:r>
          <a:r>
            <a:rPr lang="en-ZW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 pitchFamily="34" charset="0"/>
              <a:ea typeface="+mn-ea"/>
              <a:cs typeface="+mn-cs"/>
            </a:rPr>
            <a:t>Africa’s share of global agricultural insurance is </a:t>
          </a:r>
          <a:r>
            <a:rPr lang="en-ZW" sz="2000" b="1" kern="1200" cap="none" dirty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rPr>
            <a:t>only</a:t>
          </a:r>
          <a:r>
            <a:rPr lang="en-ZW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 pitchFamily="34" charset="0"/>
              <a:ea typeface="+mn-ea"/>
              <a:cs typeface="+mn-cs"/>
            </a:rPr>
            <a:t> 1% </a:t>
          </a:r>
        </a:p>
        <a:p>
          <a:r>
            <a:rPr lang="en-ZW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 pitchFamily="34" charset="0"/>
              <a:ea typeface="+mn-ea"/>
              <a:cs typeface="+mn-cs"/>
            </a:rPr>
            <a:t>(</a:t>
          </a:r>
          <a:r>
            <a:rPr lang="en-ZW" sz="1800" b="1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 pitchFamily="34" charset="0"/>
              <a:ea typeface="+mn-ea"/>
              <a:cs typeface="+mn-cs"/>
            </a:rPr>
            <a:t>Asia 42%, North America 40%, Europe 13%) </a:t>
          </a:r>
          <a:r>
            <a:rPr lang="en-ZW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 pitchFamily="34" charset="0"/>
              <a:ea typeface="+mn-ea"/>
              <a:cs typeface="+mn-cs"/>
            </a:rPr>
            <a:t>GIZ, 2021 </a:t>
          </a:r>
        </a:p>
        <a:p>
          <a:r>
            <a:rPr lang="en-ZW" sz="2000" b="1" kern="1200" dirty="0">
              <a:latin typeface="Century Gothic" panose="020B0502020202020204" pitchFamily="34" charset="0"/>
            </a:rPr>
            <a:t>-</a:t>
          </a:r>
          <a:r>
            <a:rPr lang="en-ZW" sz="2000" b="1" kern="1200" dirty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rPr>
            <a:t>Farmer’s access to insurance is limited, index insurance can be more affordable and accessible, &amp; expand insurance penetration</a:t>
          </a:r>
        </a:p>
        <a:p>
          <a:r>
            <a:rPr lang="en-ZW" sz="2000" b="1" kern="1200" dirty="0">
              <a:solidFill>
                <a:schemeClr val="tx1"/>
              </a:solidFill>
              <a:latin typeface="Century Gothic" panose="020B0502020202020204" pitchFamily="34" charset="0"/>
            </a:rPr>
            <a:t>-</a:t>
          </a:r>
          <a:r>
            <a:rPr lang="en-ZW" sz="2000" b="1" kern="1200" dirty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rPr>
            <a:t>Insurance improves Governments fiscal planning to respond to disasters</a:t>
          </a:r>
          <a:endParaRPr lang="en-ZW" sz="20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68EBC4DB-5642-44EA-8A27-75E687C03338}" type="parTrans" cxnId="{97DB99DF-AA99-44E7-A9DF-D6AF6E7441CC}">
      <dgm:prSet/>
      <dgm:spPr/>
      <dgm:t>
        <a:bodyPr/>
        <a:lstStyle/>
        <a:p>
          <a:endParaRPr lang="en-ZW" sz="1000"/>
        </a:p>
      </dgm:t>
    </dgm:pt>
    <dgm:pt modelId="{5D4A0517-05DC-4A11-86C6-AA4FD044BEF7}" type="sibTrans" cxnId="{97DB99DF-AA99-44E7-A9DF-D6AF6E7441CC}">
      <dgm:prSet/>
      <dgm:spPr/>
      <dgm:t>
        <a:bodyPr/>
        <a:lstStyle/>
        <a:p>
          <a:endParaRPr lang="en-ZW" sz="1000"/>
        </a:p>
      </dgm:t>
    </dgm:pt>
    <dgm:pt modelId="{F28F1375-43D3-4CC7-9F5C-31F7D325819B}" type="pres">
      <dgm:prSet presAssocID="{D33C8988-5972-4A16-8638-97A60D7F56EC}" presName="Name0" presStyleCnt="0">
        <dgm:presLayoutVars>
          <dgm:dir/>
          <dgm:resizeHandles val="exact"/>
        </dgm:presLayoutVars>
      </dgm:prSet>
      <dgm:spPr/>
    </dgm:pt>
    <dgm:pt modelId="{FD79BB27-5314-4A48-A0AE-0699D121BB18}" type="pres">
      <dgm:prSet presAssocID="{79FF3435-8749-42BD-9849-ABC62E8DC67B}" presName="composite" presStyleCnt="0"/>
      <dgm:spPr/>
    </dgm:pt>
    <dgm:pt modelId="{077F893F-7219-48F0-A2B1-AE8C91226183}" type="pres">
      <dgm:prSet presAssocID="{79FF3435-8749-42BD-9849-ABC62E8DC67B}" presName="rect1" presStyleLbl="trAlignAcc1" presStyleIdx="0" presStyleCnt="2" custScaleX="133447" custScaleY="97276" custLinFactNeighborX="6440" custLinFactNeighborY="-1447">
        <dgm:presLayoutVars>
          <dgm:bulletEnabled val="1"/>
        </dgm:presLayoutVars>
      </dgm:prSet>
      <dgm:spPr/>
    </dgm:pt>
    <dgm:pt modelId="{747EAFBB-4775-45E3-9C5E-F81F8CADDA7E}" type="pres">
      <dgm:prSet presAssocID="{79FF3435-8749-42BD-9849-ABC62E8DC67B}" presName="rect2" presStyleLbl="fgImgPlace1" presStyleIdx="0" presStyleCnt="2" custScaleX="155546" custLinFactNeighborX="-96461" custLinFactNeighborY="1236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1000" r="-31000"/>
          </a:stretch>
        </a:blipFill>
      </dgm:spPr>
    </dgm:pt>
    <dgm:pt modelId="{18C7A77C-B94B-4EA1-8CDA-D31F6FADC586}" type="pres">
      <dgm:prSet presAssocID="{F5A7B867-8FD2-4F25-9E61-F7C5F0F2C1B2}" presName="sibTrans" presStyleCnt="0"/>
      <dgm:spPr/>
    </dgm:pt>
    <dgm:pt modelId="{7C0C77D3-CBE8-4360-83D7-1F629E43B221}" type="pres">
      <dgm:prSet presAssocID="{8B9808C1-35A8-4474-A93B-400DB457A3C1}" presName="composite" presStyleCnt="0"/>
      <dgm:spPr/>
    </dgm:pt>
    <dgm:pt modelId="{1848512A-2F55-43F0-AF78-2C9731CE10E7}" type="pres">
      <dgm:prSet presAssocID="{8B9808C1-35A8-4474-A93B-400DB457A3C1}" presName="rect1" presStyleLbl="trAlignAcc1" presStyleIdx="1" presStyleCnt="2" custScaleX="140820" custScaleY="118854" custLinFactNeighborX="6363" custLinFactNeighborY="2001">
        <dgm:presLayoutVars>
          <dgm:bulletEnabled val="1"/>
        </dgm:presLayoutVars>
      </dgm:prSet>
      <dgm:spPr/>
    </dgm:pt>
    <dgm:pt modelId="{3856088A-80EE-4F01-8372-ED609C73A732}" type="pres">
      <dgm:prSet presAssocID="{8B9808C1-35A8-4474-A93B-400DB457A3C1}" presName="rect2" presStyleLbl="fgImgPlace1" presStyleIdx="1" presStyleCnt="2" custScaleX="149812" custLinFactX="-1406" custLinFactNeighborX="-100000" custLinFactNeighborY="10868"/>
      <dgm:spPr>
        <a:blipFill>
          <a:blip xmlns:r="http://schemas.openxmlformats.org/officeDocument/2006/relationships" r:embed="rId2"/>
          <a:srcRect/>
          <a:stretch>
            <a:fillRect l="-67000" r="-67000"/>
          </a:stretch>
        </a:blipFill>
      </dgm:spPr>
    </dgm:pt>
  </dgm:ptLst>
  <dgm:cxnLst>
    <dgm:cxn modelId="{AD427552-DA3F-4DF2-BFBD-3F7610138D5A}" type="presOf" srcId="{79FF3435-8749-42BD-9849-ABC62E8DC67B}" destId="{077F893F-7219-48F0-A2B1-AE8C91226183}" srcOrd="0" destOrd="0" presId="urn:microsoft.com/office/officeart/2008/layout/PictureStrips"/>
    <dgm:cxn modelId="{F627707A-29DF-4030-B08C-5B703752AF09}" type="presOf" srcId="{8B9808C1-35A8-4474-A93B-400DB457A3C1}" destId="{1848512A-2F55-43F0-AF78-2C9731CE10E7}" srcOrd="0" destOrd="0" presId="urn:microsoft.com/office/officeart/2008/layout/PictureStrips"/>
    <dgm:cxn modelId="{2BA144A0-ADF4-423F-AA2A-DC043A363B69}" srcId="{D33C8988-5972-4A16-8638-97A60D7F56EC}" destId="{79FF3435-8749-42BD-9849-ABC62E8DC67B}" srcOrd="0" destOrd="0" parTransId="{75ED01E5-90F7-46B4-9BBD-8164A5C39128}" sibTransId="{F5A7B867-8FD2-4F25-9E61-F7C5F0F2C1B2}"/>
    <dgm:cxn modelId="{B88F1EB2-05D4-4954-9B93-2902874A2685}" type="presOf" srcId="{D33C8988-5972-4A16-8638-97A60D7F56EC}" destId="{F28F1375-43D3-4CC7-9F5C-31F7D325819B}" srcOrd="0" destOrd="0" presId="urn:microsoft.com/office/officeart/2008/layout/PictureStrips"/>
    <dgm:cxn modelId="{97DB99DF-AA99-44E7-A9DF-D6AF6E7441CC}" srcId="{D33C8988-5972-4A16-8638-97A60D7F56EC}" destId="{8B9808C1-35A8-4474-A93B-400DB457A3C1}" srcOrd="1" destOrd="0" parTransId="{68EBC4DB-5642-44EA-8A27-75E687C03338}" sibTransId="{5D4A0517-05DC-4A11-86C6-AA4FD044BEF7}"/>
    <dgm:cxn modelId="{F8837635-E147-438B-AE5F-55E7D194C03E}" type="presParOf" srcId="{F28F1375-43D3-4CC7-9F5C-31F7D325819B}" destId="{FD79BB27-5314-4A48-A0AE-0699D121BB18}" srcOrd="0" destOrd="0" presId="urn:microsoft.com/office/officeart/2008/layout/PictureStrips"/>
    <dgm:cxn modelId="{AC58E079-8EC8-4153-98DF-C7AB21CEB5CE}" type="presParOf" srcId="{FD79BB27-5314-4A48-A0AE-0699D121BB18}" destId="{077F893F-7219-48F0-A2B1-AE8C91226183}" srcOrd="0" destOrd="0" presId="urn:microsoft.com/office/officeart/2008/layout/PictureStrips"/>
    <dgm:cxn modelId="{A15B3BFA-0835-4B34-BDC5-5B7351A0CEED}" type="presParOf" srcId="{FD79BB27-5314-4A48-A0AE-0699D121BB18}" destId="{747EAFBB-4775-45E3-9C5E-F81F8CADDA7E}" srcOrd="1" destOrd="0" presId="urn:microsoft.com/office/officeart/2008/layout/PictureStrips"/>
    <dgm:cxn modelId="{76594126-D68C-4F81-8C91-32C2346CF225}" type="presParOf" srcId="{F28F1375-43D3-4CC7-9F5C-31F7D325819B}" destId="{18C7A77C-B94B-4EA1-8CDA-D31F6FADC586}" srcOrd="1" destOrd="0" presId="urn:microsoft.com/office/officeart/2008/layout/PictureStrips"/>
    <dgm:cxn modelId="{EEDF9ABE-7020-4AF2-B080-F996B0B2E05F}" type="presParOf" srcId="{F28F1375-43D3-4CC7-9F5C-31F7D325819B}" destId="{7C0C77D3-CBE8-4360-83D7-1F629E43B221}" srcOrd="2" destOrd="0" presId="urn:microsoft.com/office/officeart/2008/layout/PictureStrips"/>
    <dgm:cxn modelId="{E562381C-284C-4AD8-A557-13D7EBFF129E}" type="presParOf" srcId="{7C0C77D3-CBE8-4360-83D7-1F629E43B221}" destId="{1848512A-2F55-43F0-AF78-2C9731CE10E7}" srcOrd="0" destOrd="0" presId="urn:microsoft.com/office/officeart/2008/layout/PictureStrips"/>
    <dgm:cxn modelId="{311F9098-8FDB-4723-9341-6471DD0FB697}" type="presParOf" srcId="{7C0C77D3-CBE8-4360-83D7-1F629E43B221}" destId="{3856088A-80EE-4F01-8372-ED609C73A732}" srcOrd="1" destOrd="0" presId="urn:microsoft.com/office/officeart/2008/layout/PictureStrips"/>
  </dgm:cxnLst>
  <dgm:bg/>
  <dgm:whole>
    <a:ln>
      <a:solidFill>
        <a:schemeClr val="accent5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638D6D-53A9-4B9D-825C-594C4554C8A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EAFD6E-59AF-48FB-9E88-957B7B6FAAB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1" dirty="0">
              <a:latin typeface="Century Gothic" panose="020B0502020202020204" pitchFamily="34" charset="0"/>
            </a:rPr>
            <a:t>Lack of understanding of Index insurance among insurers, regulators and customers</a:t>
          </a:r>
        </a:p>
      </dgm:t>
    </dgm:pt>
    <dgm:pt modelId="{3EA44F7B-8DFD-41A7-90A0-C4C29FD7F556}" type="parTrans" cxnId="{2B6661E3-67ED-400C-9C75-89332C25B7EF}">
      <dgm:prSet/>
      <dgm:spPr/>
      <dgm:t>
        <a:bodyPr/>
        <a:lstStyle/>
        <a:p>
          <a:endParaRPr lang="en-US" sz="2000"/>
        </a:p>
      </dgm:t>
    </dgm:pt>
    <dgm:pt modelId="{97BF868B-31A7-4605-9809-F34111D5284E}" type="sibTrans" cxnId="{2B6661E3-67ED-400C-9C75-89332C25B7EF}">
      <dgm:prSet/>
      <dgm:spPr/>
      <dgm:t>
        <a:bodyPr/>
        <a:lstStyle/>
        <a:p>
          <a:endParaRPr lang="en-US" sz="2000"/>
        </a:p>
      </dgm:t>
    </dgm:pt>
    <dgm:pt modelId="{2AB9811F-B11D-4F7D-8162-C2954C5EF34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1" dirty="0">
              <a:latin typeface="Century Gothic" panose="020B0502020202020204" pitchFamily="34" charset="0"/>
            </a:rPr>
            <a:t>Absence of index-based specific insurance regulation in many jurisdictions.</a:t>
          </a:r>
        </a:p>
      </dgm:t>
    </dgm:pt>
    <dgm:pt modelId="{66440F26-3B8E-4132-AD81-DA5A4F24ADD6}" type="parTrans" cxnId="{141486C1-5641-4B47-A65E-65AD47681A00}">
      <dgm:prSet/>
      <dgm:spPr/>
      <dgm:t>
        <a:bodyPr/>
        <a:lstStyle/>
        <a:p>
          <a:endParaRPr lang="en-US" sz="2000"/>
        </a:p>
      </dgm:t>
    </dgm:pt>
    <dgm:pt modelId="{686639CE-9503-44B3-80B0-49A93C7CDC63}" type="sibTrans" cxnId="{141486C1-5641-4B47-A65E-65AD47681A00}">
      <dgm:prSet/>
      <dgm:spPr/>
      <dgm:t>
        <a:bodyPr/>
        <a:lstStyle/>
        <a:p>
          <a:endParaRPr lang="en-US" sz="2000"/>
        </a:p>
      </dgm:t>
    </dgm:pt>
    <dgm:pt modelId="{7FCE9C9D-1959-4CB7-922E-73F5BF0BEE6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1" dirty="0">
              <a:latin typeface="Century Gothic" panose="020B0502020202020204" pitchFamily="34" charset="0"/>
            </a:rPr>
            <a:t>Lack of sufficient and reliable data for modelling of Index insurance products.</a:t>
          </a:r>
        </a:p>
      </dgm:t>
    </dgm:pt>
    <dgm:pt modelId="{9AA5DB72-E3F7-407A-BBCE-B114397B0347}" type="parTrans" cxnId="{170DF3A0-264A-4939-AD7A-7D9DEFD709C9}">
      <dgm:prSet/>
      <dgm:spPr/>
      <dgm:t>
        <a:bodyPr/>
        <a:lstStyle/>
        <a:p>
          <a:endParaRPr lang="en-US" sz="2000"/>
        </a:p>
      </dgm:t>
    </dgm:pt>
    <dgm:pt modelId="{D078B870-7D5F-4C41-A506-3C83A4081187}" type="sibTrans" cxnId="{170DF3A0-264A-4939-AD7A-7D9DEFD709C9}">
      <dgm:prSet/>
      <dgm:spPr/>
      <dgm:t>
        <a:bodyPr/>
        <a:lstStyle/>
        <a:p>
          <a:endParaRPr lang="en-US" sz="2000"/>
        </a:p>
      </dgm:t>
    </dgm:pt>
    <dgm:pt modelId="{143BB575-BA28-448C-B6DA-11F87E49300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1" dirty="0">
              <a:latin typeface="Century Gothic" panose="020B0502020202020204" pitchFamily="34" charset="0"/>
            </a:rPr>
            <a:t>Consumers are exposed to uninsured losses due to adverse basis risk. </a:t>
          </a:r>
        </a:p>
      </dgm:t>
    </dgm:pt>
    <dgm:pt modelId="{178E0FCA-4A8C-48CC-82D1-AD60760BB86F}" type="parTrans" cxnId="{185526FD-C884-48C7-AD92-2BB6B1BAE777}">
      <dgm:prSet/>
      <dgm:spPr/>
      <dgm:t>
        <a:bodyPr/>
        <a:lstStyle/>
        <a:p>
          <a:endParaRPr lang="en-US" sz="2000"/>
        </a:p>
      </dgm:t>
    </dgm:pt>
    <dgm:pt modelId="{DC9CF00D-2AAC-4BBD-B1E3-DB8CF84B7CFE}" type="sibTrans" cxnId="{185526FD-C884-48C7-AD92-2BB6B1BAE777}">
      <dgm:prSet/>
      <dgm:spPr/>
      <dgm:t>
        <a:bodyPr/>
        <a:lstStyle/>
        <a:p>
          <a:endParaRPr lang="en-US" sz="2000"/>
        </a:p>
      </dgm:t>
    </dgm:pt>
    <dgm:pt modelId="{88214015-B567-40D4-ABDA-F03EC10285F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1" dirty="0">
              <a:latin typeface="Century Gothic" panose="020B0502020202020204" pitchFamily="34" charset="0"/>
            </a:rPr>
            <a:t>Third Party Involvement not supervised – e.g. aggregators </a:t>
          </a:r>
          <a:endParaRPr lang="en-US" b="1" dirty="0">
            <a:latin typeface="Century Gothic" panose="020B0502020202020204" pitchFamily="34" charset="0"/>
          </a:endParaRPr>
        </a:p>
      </dgm:t>
    </dgm:pt>
    <dgm:pt modelId="{D2E36734-3404-4BDA-935A-730B05E01631}" type="parTrans" cxnId="{A1AD474E-82FA-403B-AA4A-222FF739FF46}">
      <dgm:prSet/>
      <dgm:spPr/>
      <dgm:t>
        <a:bodyPr/>
        <a:lstStyle/>
        <a:p>
          <a:endParaRPr lang="en-ZW"/>
        </a:p>
      </dgm:t>
    </dgm:pt>
    <dgm:pt modelId="{0955A7B8-4DBD-4660-8EB7-4D4E849EE0A9}" type="sibTrans" cxnId="{A1AD474E-82FA-403B-AA4A-222FF739FF46}">
      <dgm:prSet/>
      <dgm:spPr/>
      <dgm:t>
        <a:bodyPr/>
        <a:lstStyle/>
        <a:p>
          <a:endParaRPr lang="en-ZW"/>
        </a:p>
      </dgm:t>
    </dgm:pt>
    <dgm:pt modelId="{716C866C-5C7A-48A4-A1F8-382FF11FE2B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1" dirty="0">
              <a:latin typeface="Century Gothic" panose="020B0502020202020204" pitchFamily="34" charset="0"/>
            </a:rPr>
            <a:t>Resultantly, insurers suffer from operational and reputational risks</a:t>
          </a:r>
          <a:r>
            <a:rPr lang="en-US" sz="1600" b="1" dirty="0">
              <a:latin typeface="Century Gothic" panose="020B0502020202020204" pitchFamily="34" charset="0"/>
            </a:rPr>
            <a:t>. </a:t>
          </a:r>
          <a:endParaRPr lang="en-ZW" sz="1600" b="1" dirty="0">
            <a:latin typeface="Century Gothic" panose="020B0502020202020204" pitchFamily="34" charset="0"/>
          </a:endParaRPr>
        </a:p>
      </dgm:t>
    </dgm:pt>
    <dgm:pt modelId="{97A26FC6-F101-4967-B947-10464BCCFCF4}" type="parTrans" cxnId="{ABFDA54F-77FF-4231-98D8-131A571AB166}">
      <dgm:prSet/>
      <dgm:spPr/>
      <dgm:t>
        <a:bodyPr/>
        <a:lstStyle/>
        <a:p>
          <a:endParaRPr lang="en-ZW"/>
        </a:p>
      </dgm:t>
    </dgm:pt>
    <dgm:pt modelId="{7DFB3492-D8FC-4E7A-834F-3E58A61092F2}" type="sibTrans" cxnId="{ABFDA54F-77FF-4231-98D8-131A571AB166}">
      <dgm:prSet/>
      <dgm:spPr/>
      <dgm:t>
        <a:bodyPr/>
        <a:lstStyle/>
        <a:p>
          <a:endParaRPr lang="en-ZW"/>
        </a:p>
      </dgm:t>
    </dgm:pt>
    <dgm:pt modelId="{1DA4DED4-4FE8-40D7-B45C-DAA1EAA0297D}" type="pres">
      <dgm:prSet presAssocID="{EA638D6D-53A9-4B9D-825C-594C4554C8AF}" presName="root" presStyleCnt="0">
        <dgm:presLayoutVars>
          <dgm:dir/>
          <dgm:resizeHandles val="exact"/>
        </dgm:presLayoutVars>
      </dgm:prSet>
      <dgm:spPr/>
    </dgm:pt>
    <dgm:pt modelId="{33271332-DFE7-4674-ABF8-9E2573ED3F85}" type="pres">
      <dgm:prSet presAssocID="{0AEAFD6E-59AF-48FB-9E88-957B7B6FAABE}" presName="compNode" presStyleCnt="0"/>
      <dgm:spPr/>
    </dgm:pt>
    <dgm:pt modelId="{7A0DAE69-F077-426E-BE15-AAA562DD0797}" type="pres">
      <dgm:prSet presAssocID="{0AEAFD6E-59AF-48FB-9E88-957B7B6FAABE}" presName="bgRect" presStyleLbl="bgShp" presStyleIdx="0" presStyleCnt="6"/>
      <dgm:spPr/>
    </dgm:pt>
    <dgm:pt modelId="{163CC020-1CF8-40C9-99D6-57D6F0E807C1}" type="pres">
      <dgm:prSet presAssocID="{0AEAFD6E-59AF-48FB-9E88-957B7B6FAABE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evil Face Outline"/>
        </a:ext>
      </dgm:extLst>
    </dgm:pt>
    <dgm:pt modelId="{B7BC9D98-82E7-458F-ABAA-629931E9F257}" type="pres">
      <dgm:prSet presAssocID="{0AEAFD6E-59AF-48FB-9E88-957B7B6FAABE}" presName="spaceRect" presStyleCnt="0"/>
      <dgm:spPr/>
    </dgm:pt>
    <dgm:pt modelId="{40380F42-3684-4380-87EC-CE785AD1D938}" type="pres">
      <dgm:prSet presAssocID="{0AEAFD6E-59AF-48FB-9E88-957B7B6FAABE}" presName="parTx" presStyleLbl="revTx" presStyleIdx="0" presStyleCnt="6">
        <dgm:presLayoutVars>
          <dgm:chMax val="0"/>
          <dgm:chPref val="0"/>
        </dgm:presLayoutVars>
      </dgm:prSet>
      <dgm:spPr/>
    </dgm:pt>
    <dgm:pt modelId="{B9D20D07-839F-4737-9A07-626EC86B25E8}" type="pres">
      <dgm:prSet presAssocID="{97BF868B-31A7-4605-9809-F34111D5284E}" presName="sibTrans" presStyleCnt="0"/>
      <dgm:spPr/>
    </dgm:pt>
    <dgm:pt modelId="{47433FBB-3821-4E95-9542-F955528C23C0}" type="pres">
      <dgm:prSet presAssocID="{2AB9811F-B11D-4F7D-8162-C2954C5EF34F}" presName="compNode" presStyleCnt="0"/>
      <dgm:spPr/>
    </dgm:pt>
    <dgm:pt modelId="{43780E0A-55F2-4E10-AACB-E3B1B97AEE1A}" type="pres">
      <dgm:prSet presAssocID="{2AB9811F-B11D-4F7D-8162-C2954C5EF34F}" presName="bgRect" presStyleLbl="bgShp" presStyleIdx="1" presStyleCnt="6"/>
      <dgm:spPr/>
    </dgm:pt>
    <dgm:pt modelId="{8721A8E8-0D7E-45AE-B3E0-5D315292954A}" type="pres">
      <dgm:prSet presAssocID="{2AB9811F-B11D-4F7D-8162-C2954C5EF34F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FFDE6AE5-1BB1-47E0-BB11-6E02C7A53494}" type="pres">
      <dgm:prSet presAssocID="{2AB9811F-B11D-4F7D-8162-C2954C5EF34F}" presName="spaceRect" presStyleCnt="0"/>
      <dgm:spPr/>
    </dgm:pt>
    <dgm:pt modelId="{69BF6779-7CD4-4DE9-AF01-0A1D6F7F97B5}" type="pres">
      <dgm:prSet presAssocID="{2AB9811F-B11D-4F7D-8162-C2954C5EF34F}" presName="parTx" presStyleLbl="revTx" presStyleIdx="1" presStyleCnt="6">
        <dgm:presLayoutVars>
          <dgm:chMax val="0"/>
          <dgm:chPref val="0"/>
        </dgm:presLayoutVars>
      </dgm:prSet>
      <dgm:spPr/>
    </dgm:pt>
    <dgm:pt modelId="{447C6FD8-4227-437C-82AC-32DB68DE6F0B}" type="pres">
      <dgm:prSet presAssocID="{686639CE-9503-44B3-80B0-49A93C7CDC63}" presName="sibTrans" presStyleCnt="0"/>
      <dgm:spPr/>
    </dgm:pt>
    <dgm:pt modelId="{DF459211-17B3-40F0-B0BE-B2419F5EA4C3}" type="pres">
      <dgm:prSet presAssocID="{88214015-B567-40D4-ABDA-F03EC10285F1}" presName="compNode" presStyleCnt="0"/>
      <dgm:spPr/>
    </dgm:pt>
    <dgm:pt modelId="{F15996F1-FC78-45A2-B2FC-6CEF3167AF9E}" type="pres">
      <dgm:prSet presAssocID="{88214015-B567-40D4-ABDA-F03EC10285F1}" presName="bgRect" presStyleLbl="bgShp" presStyleIdx="2" presStyleCnt="6"/>
      <dgm:spPr/>
    </dgm:pt>
    <dgm:pt modelId="{C12E7816-BFB4-41A4-8FAF-922EB50A54FF}" type="pres">
      <dgm:prSet presAssocID="{88214015-B567-40D4-ABDA-F03EC10285F1}" presName="iconRect" presStyleLbl="node1" presStyleIdx="2" presStyleCnt="6"/>
      <dgm:spPr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</dgm:pt>
    <dgm:pt modelId="{FDD4D111-9929-45F6-A8D7-7023F13598F9}" type="pres">
      <dgm:prSet presAssocID="{88214015-B567-40D4-ABDA-F03EC10285F1}" presName="spaceRect" presStyleCnt="0"/>
      <dgm:spPr/>
    </dgm:pt>
    <dgm:pt modelId="{50723A93-A4DF-4DDD-A99A-E37F37738305}" type="pres">
      <dgm:prSet presAssocID="{88214015-B567-40D4-ABDA-F03EC10285F1}" presName="parTx" presStyleLbl="revTx" presStyleIdx="2" presStyleCnt="6">
        <dgm:presLayoutVars>
          <dgm:chMax val="0"/>
          <dgm:chPref val="0"/>
        </dgm:presLayoutVars>
      </dgm:prSet>
      <dgm:spPr/>
    </dgm:pt>
    <dgm:pt modelId="{DD5E99AE-0896-4518-93CB-7B9662773982}" type="pres">
      <dgm:prSet presAssocID="{0955A7B8-4DBD-4660-8EB7-4D4E849EE0A9}" presName="sibTrans" presStyleCnt="0"/>
      <dgm:spPr/>
    </dgm:pt>
    <dgm:pt modelId="{6D8A1BF0-7D0C-4236-B3E1-A45DBFED9CBF}" type="pres">
      <dgm:prSet presAssocID="{7FCE9C9D-1959-4CB7-922E-73F5BF0BEE60}" presName="compNode" presStyleCnt="0"/>
      <dgm:spPr/>
    </dgm:pt>
    <dgm:pt modelId="{D96A6787-738E-4C0D-A653-D1FB2B6F564F}" type="pres">
      <dgm:prSet presAssocID="{7FCE9C9D-1959-4CB7-922E-73F5BF0BEE60}" presName="bgRect" presStyleLbl="bgShp" presStyleIdx="3" presStyleCnt="6"/>
      <dgm:spPr/>
    </dgm:pt>
    <dgm:pt modelId="{4D6DE222-3A25-4E05-8224-993A76E56092}" type="pres">
      <dgm:prSet presAssocID="{7FCE9C9D-1959-4CB7-922E-73F5BF0BEE60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D1FE8807-6DB7-49A6-9EB4-385F6E5528B4}" type="pres">
      <dgm:prSet presAssocID="{7FCE9C9D-1959-4CB7-922E-73F5BF0BEE60}" presName="spaceRect" presStyleCnt="0"/>
      <dgm:spPr/>
    </dgm:pt>
    <dgm:pt modelId="{76DC2FEE-3D66-43BA-94E9-1A68F5745752}" type="pres">
      <dgm:prSet presAssocID="{7FCE9C9D-1959-4CB7-922E-73F5BF0BEE60}" presName="parTx" presStyleLbl="revTx" presStyleIdx="3" presStyleCnt="6">
        <dgm:presLayoutVars>
          <dgm:chMax val="0"/>
          <dgm:chPref val="0"/>
        </dgm:presLayoutVars>
      </dgm:prSet>
      <dgm:spPr/>
    </dgm:pt>
    <dgm:pt modelId="{00267F13-3DE8-440D-86E7-7D938024FC25}" type="pres">
      <dgm:prSet presAssocID="{D078B870-7D5F-4C41-A506-3C83A4081187}" presName="sibTrans" presStyleCnt="0"/>
      <dgm:spPr/>
    </dgm:pt>
    <dgm:pt modelId="{EB017D36-776E-4020-9181-60419029A96C}" type="pres">
      <dgm:prSet presAssocID="{143BB575-BA28-448C-B6DA-11F87E493000}" presName="compNode" presStyleCnt="0"/>
      <dgm:spPr/>
    </dgm:pt>
    <dgm:pt modelId="{53CDAB1E-755D-4C35-996C-CAF859824AC8}" type="pres">
      <dgm:prSet presAssocID="{143BB575-BA28-448C-B6DA-11F87E493000}" presName="bgRect" presStyleLbl="bgShp" presStyleIdx="4" presStyleCnt="6" custLinFactNeighborX="150" custLinFactNeighborY="2107"/>
      <dgm:spPr/>
    </dgm:pt>
    <dgm:pt modelId="{7632EEC7-3E5B-4116-BFB8-BD214CBC69E8}" type="pres">
      <dgm:prSet presAssocID="{143BB575-BA28-448C-B6DA-11F87E493000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F2945465-7D71-4D77-8102-853F25AA0FD1}" type="pres">
      <dgm:prSet presAssocID="{143BB575-BA28-448C-B6DA-11F87E493000}" presName="spaceRect" presStyleCnt="0"/>
      <dgm:spPr/>
    </dgm:pt>
    <dgm:pt modelId="{A98253B2-3AC9-45BE-9A50-417E232573C7}" type="pres">
      <dgm:prSet presAssocID="{143BB575-BA28-448C-B6DA-11F87E493000}" presName="parTx" presStyleLbl="revTx" presStyleIdx="4" presStyleCnt="6">
        <dgm:presLayoutVars>
          <dgm:chMax val="0"/>
          <dgm:chPref val="0"/>
        </dgm:presLayoutVars>
      </dgm:prSet>
      <dgm:spPr/>
    </dgm:pt>
    <dgm:pt modelId="{949DC309-5590-4095-9596-F6066C3365F1}" type="pres">
      <dgm:prSet presAssocID="{DC9CF00D-2AAC-4BBD-B1E3-DB8CF84B7CFE}" presName="sibTrans" presStyleCnt="0"/>
      <dgm:spPr/>
    </dgm:pt>
    <dgm:pt modelId="{F40EE222-B344-4DF5-9CD5-DAFFD83824B5}" type="pres">
      <dgm:prSet presAssocID="{716C866C-5C7A-48A4-A1F8-382FF11FE2BD}" presName="compNode" presStyleCnt="0"/>
      <dgm:spPr/>
    </dgm:pt>
    <dgm:pt modelId="{0BDF2AEE-A51C-421F-93FD-876F3D814999}" type="pres">
      <dgm:prSet presAssocID="{716C866C-5C7A-48A4-A1F8-382FF11FE2BD}" presName="bgRect" presStyleLbl="bgShp" presStyleIdx="5" presStyleCnt="6"/>
      <dgm:spPr/>
    </dgm:pt>
    <dgm:pt modelId="{68730397-16B7-4605-88F3-C2C1488F8553}" type="pres">
      <dgm:prSet presAssocID="{716C866C-5C7A-48A4-A1F8-382FF11FE2BD}" presName="iconRect" presStyleLbl="node1" presStyleIdx="5" presStyleCnt="6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</dgm:pt>
    <dgm:pt modelId="{165E4CE0-8289-4CA8-99D6-B405E949EFE2}" type="pres">
      <dgm:prSet presAssocID="{716C866C-5C7A-48A4-A1F8-382FF11FE2BD}" presName="spaceRect" presStyleCnt="0"/>
      <dgm:spPr/>
    </dgm:pt>
    <dgm:pt modelId="{F48AFD69-2D85-43D7-9C1F-B1E0B2C9455E}" type="pres">
      <dgm:prSet presAssocID="{716C866C-5C7A-48A4-A1F8-382FF11FE2BD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9BFEDF15-FFBC-48C7-8D9E-875B783A9662}" type="presOf" srcId="{716C866C-5C7A-48A4-A1F8-382FF11FE2BD}" destId="{F48AFD69-2D85-43D7-9C1F-B1E0B2C9455E}" srcOrd="0" destOrd="0" presId="urn:microsoft.com/office/officeart/2018/2/layout/IconVerticalSolidList"/>
    <dgm:cxn modelId="{A97C221A-FD13-4EC1-A628-FFE81D4DEC1D}" type="presOf" srcId="{143BB575-BA28-448C-B6DA-11F87E493000}" destId="{A98253B2-3AC9-45BE-9A50-417E232573C7}" srcOrd="0" destOrd="0" presId="urn:microsoft.com/office/officeart/2018/2/layout/IconVerticalSolidList"/>
    <dgm:cxn modelId="{D0BA4F34-A055-4795-A09B-08C6CF3E50E5}" type="presOf" srcId="{88214015-B567-40D4-ABDA-F03EC10285F1}" destId="{50723A93-A4DF-4DDD-A99A-E37F37738305}" srcOrd="0" destOrd="0" presId="urn:microsoft.com/office/officeart/2018/2/layout/IconVerticalSolidList"/>
    <dgm:cxn modelId="{4638D93C-A494-444D-98E0-0CBC7DF3622E}" type="presOf" srcId="{EA638D6D-53A9-4B9D-825C-594C4554C8AF}" destId="{1DA4DED4-4FE8-40D7-B45C-DAA1EAA0297D}" srcOrd="0" destOrd="0" presId="urn:microsoft.com/office/officeart/2018/2/layout/IconVerticalSolidList"/>
    <dgm:cxn modelId="{B553E840-03CB-4FDC-826E-FE692EB9CFB0}" type="presOf" srcId="{7FCE9C9D-1959-4CB7-922E-73F5BF0BEE60}" destId="{76DC2FEE-3D66-43BA-94E9-1A68F5745752}" srcOrd="0" destOrd="0" presId="urn:microsoft.com/office/officeart/2018/2/layout/IconVerticalSolidList"/>
    <dgm:cxn modelId="{F537216E-1BC6-4DC1-8D51-16BBEBE34F02}" type="presOf" srcId="{0AEAFD6E-59AF-48FB-9E88-957B7B6FAABE}" destId="{40380F42-3684-4380-87EC-CE785AD1D938}" srcOrd="0" destOrd="0" presId="urn:microsoft.com/office/officeart/2018/2/layout/IconVerticalSolidList"/>
    <dgm:cxn modelId="{A1AD474E-82FA-403B-AA4A-222FF739FF46}" srcId="{EA638D6D-53A9-4B9D-825C-594C4554C8AF}" destId="{88214015-B567-40D4-ABDA-F03EC10285F1}" srcOrd="2" destOrd="0" parTransId="{D2E36734-3404-4BDA-935A-730B05E01631}" sibTransId="{0955A7B8-4DBD-4660-8EB7-4D4E849EE0A9}"/>
    <dgm:cxn modelId="{ABFDA54F-77FF-4231-98D8-131A571AB166}" srcId="{EA638D6D-53A9-4B9D-825C-594C4554C8AF}" destId="{716C866C-5C7A-48A4-A1F8-382FF11FE2BD}" srcOrd="5" destOrd="0" parTransId="{97A26FC6-F101-4967-B947-10464BCCFCF4}" sibTransId="{7DFB3492-D8FC-4E7A-834F-3E58A61092F2}"/>
    <dgm:cxn modelId="{C1FD6D8C-BE20-4788-B940-0510CDAE42B8}" type="presOf" srcId="{2AB9811F-B11D-4F7D-8162-C2954C5EF34F}" destId="{69BF6779-7CD4-4DE9-AF01-0A1D6F7F97B5}" srcOrd="0" destOrd="0" presId="urn:microsoft.com/office/officeart/2018/2/layout/IconVerticalSolidList"/>
    <dgm:cxn modelId="{170DF3A0-264A-4939-AD7A-7D9DEFD709C9}" srcId="{EA638D6D-53A9-4B9D-825C-594C4554C8AF}" destId="{7FCE9C9D-1959-4CB7-922E-73F5BF0BEE60}" srcOrd="3" destOrd="0" parTransId="{9AA5DB72-E3F7-407A-BBCE-B114397B0347}" sibTransId="{D078B870-7D5F-4C41-A506-3C83A4081187}"/>
    <dgm:cxn modelId="{141486C1-5641-4B47-A65E-65AD47681A00}" srcId="{EA638D6D-53A9-4B9D-825C-594C4554C8AF}" destId="{2AB9811F-B11D-4F7D-8162-C2954C5EF34F}" srcOrd="1" destOrd="0" parTransId="{66440F26-3B8E-4132-AD81-DA5A4F24ADD6}" sibTransId="{686639CE-9503-44B3-80B0-49A93C7CDC63}"/>
    <dgm:cxn modelId="{2B6661E3-67ED-400C-9C75-89332C25B7EF}" srcId="{EA638D6D-53A9-4B9D-825C-594C4554C8AF}" destId="{0AEAFD6E-59AF-48FB-9E88-957B7B6FAABE}" srcOrd="0" destOrd="0" parTransId="{3EA44F7B-8DFD-41A7-90A0-C4C29FD7F556}" sibTransId="{97BF868B-31A7-4605-9809-F34111D5284E}"/>
    <dgm:cxn modelId="{185526FD-C884-48C7-AD92-2BB6B1BAE777}" srcId="{EA638D6D-53A9-4B9D-825C-594C4554C8AF}" destId="{143BB575-BA28-448C-B6DA-11F87E493000}" srcOrd="4" destOrd="0" parTransId="{178E0FCA-4A8C-48CC-82D1-AD60760BB86F}" sibTransId="{DC9CF00D-2AAC-4BBD-B1E3-DB8CF84B7CFE}"/>
    <dgm:cxn modelId="{7D908921-D9E6-4DBB-ABFE-A53E82117676}" type="presParOf" srcId="{1DA4DED4-4FE8-40D7-B45C-DAA1EAA0297D}" destId="{33271332-DFE7-4674-ABF8-9E2573ED3F85}" srcOrd="0" destOrd="0" presId="urn:microsoft.com/office/officeart/2018/2/layout/IconVerticalSolidList"/>
    <dgm:cxn modelId="{55326775-2106-4862-B072-C150CA1A4F6A}" type="presParOf" srcId="{33271332-DFE7-4674-ABF8-9E2573ED3F85}" destId="{7A0DAE69-F077-426E-BE15-AAA562DD0797}" srcOrd="0" destOrd="0" presId="urn:microsoft.com/office/officeart/2018/2/layout/IconVerticalSolidList"/>
    <dgm:cxn modelId="{C3181411-7A36-4BEA-AFEA-992353C563FD}" type="presParOf" srcId="{33271332-DFE7-4674-ABF8-9E2573ED3F85}" destId="{163CC020-1CF8-40C9-99D6-57D6F0E807C1}" srcOrd="1" destOrd="0" presId="urn:microsoft.com/office/officeart/2018/2/layout/IconVerticalSolidList"/>
    <dgm:cxn modelId="{0B295C5A-0AFF-4274-9FBE-F13C2D246DED}" type="presParOf" srcId="{33271332-DFE7-4674-ABF8-9E2573ED3F85}" destId="{B7BC9D98-82E7-458F-ABAA-629931E9F257}" srcOrd="2" destOrd="0" presId="urn:microsoft.com/office/officeart/2018/2/layout/IconVerticalSolidList"/>
    <dgm:cxn modelId="{D930E643-E894-492C-B961-4A1339BA5104}" type="presParOf" srcId="{33271332-DFE7-4674-ABF8-9E2573ED3F85}" destId="{40380F42-3684-4380-87EC-CE785AD1D938}" srcOrd="3" destOrd="0" presId="urn:microsoft.com/office/officeart/2018/2/layout/IconVerticalSolidList"/>
    <dgm:cxn modelId="{4971A588-2286-4E57-A8A9-E25FE4A1159B}" type="presParOf" srcId="{1DA4DED4-4FE8-40D7-B45C-DAA1EAA0297D}" destId="{B9D20D07-839F-4737-9A07-626EC86B25E8}" srcOrd="1" destOrd="0" presId="urn:microsoft.com/office/officeart/2018/2/layout/IconVerticalSolidList"/>
    <dgm:cxn modelId="{D88B05DC-3A07-4319-8142-F52CB4F2226E}" type="presParOf" srcId="{1DA4DED4-4FE8-40D7-B45C-DAA1EAA0297D}" destId="{47433FBB-3821-4E95-9542-F955528C23C0}" srcOrd="2" destOrd="0" presId="urn:microsoft.com/office/officeart/2018/2/layout/IconVerticalSolidList"/>
    <dgm:cxn modelId="{0BF4BB76-8932-469B-8916-99AC6C0AACE6}" type="presParOf" srcId="{47433FBB-3821-4E95-9542-F955528C23C0}" destId="{43780E0A-55F2-4E10-AACB-E3B1B97AEE1A}" srcOrd="0" destOrd="0" presId="urn:microsoft.com/office/officeart/2018/2/layout/IconVerticalSolidList"/>
    <dgm:cxn modelId="{DB0D593A-838B-4809-932E-BABCF7166E87}" type="presParOf" srcId="{47433FBB-3821-4E95-9542-F955528C23C0}" destId="{8721A8E8-0D7E-45AE-B3E0-5D315292954A}" srcOrd="1" destOrd="0" presId="urn:microsoft.com/office/officeart/2018/2/layout/IconVerticalSolidList"/>
    <dgm:cxn modelId="{E1338EB7-B6FB-4331-9D88-074E0345828C}" type="presParOf" srcId="{47433FBB-3821-4E95-9542-F955528C23C0}" destId="{FFDE6AE5-1BB1-47E0-BB11-6E02C7A53494}" srcOrd="2" destOrd="0" presId="urn:microsoft.com/office/officeart/2018/2/layout/IconVerticalSolidList"/>
    <dgm:cxn modelId="{2D4C67AF-C109-479F-BCFB-F2602F4FEF16}" type="presParOf" srcId="{47433FBB-3821-4E95-9542-F955528C23C0}" destId="{69BF6779-7CD4-4DE9-AF01-0A1D6F7F97B5}" srcOrd="3" destOrd="0" presId="urn:microsoft.com/office/officeart/2018/2/layout/IconVerticalSolidList"/>
    <dgm:cxn modelId="{1C9DA278-7BDB-4849-AC4C-6D8EA0361B38}" type="presParOf" srcId="{1DA4DED4-4FE8-40D7-B45C-DAA1EAA0297D}" destId="{447C6FD8-4227-437C-82AC-32DB68DE6F0B}" srcOrd="3" destOrd="0" presId="urn:microsoft.com/office/officeart/2018/2/layout/IconVerticalSolidList"/>
    <dgm:cxn modelId="{99FD9C69-AD4A-4E81-8F3E-9ACD926F8CD4}" type="presParOf" srcId="{1DA4DED4-4FE8-40D7-B45C-DAA1EAA0297D}" destId="{DF459211-17B3-40F0-B0BE-B2419F5EA4C3}" srcOrd="4" destOrd="0" presId="urn:microsoft.com/office/officeart/2018/2/layout/IconVerticalSolidList"/>
    <dgm:cxn modelId="{6420CE4A-089C-4E0B-98D2-F00FA9BD3FB8}" type="presParOf" srcId="{DF459211-17B3-40F0-B0BE-B2419F5EA4C3}" destId="{F15996F1-FC78-45A2-B2FC-6CEF3167AF9E}" srcOrd="0" destOrd="0" presId="urn:microsoft.com/office/officeart/2018/2/layout/IconVerticalSolidList"/>
    <dgm:cxn modelId="{970DF194-ABAE-4C8C-8061-9BB19207E21F}" type="presParOf" srcId="{DF459211-17B3-40F0-B0BE-B2419F5EA4C3}" destId="{C12E7816-BFB4-41A4-8FAF-922EB50A54FF}" srcOrd="1" destOrd="0" presId="urn:microsoft.com/office/officeart/2018/2/layout/IconVerticalSolidList"/>
    <dgm:cxn modelId="{38A5B15D-299C-455A-A000-7E0FD67379E0}" type="presParOf" srcId="{DF459211-17B3-40F0-B0BE-B2419F5EA4C3}" destId="{FDD4D111-9929-45F6-A8D7-7023F13598F9}" srcOrd="2" destOrd="0" presId="urn:microsoft.com/office/officeart/2018/2/layout/IconVerticalSolidList"/>
    <dgm:cxn modelId="{E68BCD5A-E76D-499F-A234-B8AC23F4FA37}" type="presParOf" srcId="{DF459211-17B3-40F0-B0BE-B2419F5EA4C3}" destId="{50723A93-A4DF-4DDD-A99A-E37F37738305}" srcOrd="3" destOrd="0" presId="urn:microsoft.com/office/officeart/2018/2/layout/IconVerticalSolidList"/>
    <dgm:cxn modelId="{26795E12-2207-4EFE-8D8C-EC53D1364A68}" type="presParOf" srcId="{1DA4DED4-4FE8-40D7-B45C-DAA1EAA0297D}" destId="{DD5E99AE-0896-4518-93CB-7B9662773982}" srcOrd="5" destOrd="0" presId="urn:microsoft.com/office/officeart/2018/2/layout/IconVerticalSolidList"/>
    <dgm:cxn modelId="{7762CF49-ED84-4A85-895E-13CA10968C6A}" type="presParOf" srcId="{1DA4DED4-4FE8-40D7-B45C-DAA1EAA0297D}" destId="{6D8A1BF0-7D0C-4236-B3E1-A45DBFED9CBF}" srcOrd="6" destOrd="0" presId="urn:microsoft.com/office/officeart/2018/2/layout/IconVerticalSolidList"/>
    <dgm:cxn modelId="{727FE160-BF69-45EA-871A-8CC549511B62}" type="presParOf" srcId="{6D8A1BF0-7D0C-4236-B3E1-A45DBFED9CBF}" destId="{D96A6787-738E-4C0D-A653-D1FB2B6F564F}" srcOrd="0" destOrd="0" presId="urn:microsoft.com/office/officeart/2018/2/layout/IconVerticalSolidList"/>
    <dgm:cxn modelId="{19A73B10-A520-466A-9B84-6685A7E14F9A}" type="presParOf" srcId="{6D8A1BF0-7D0C-4236-B3E1-A45DBFED9CBF}" destId="{4D6DE222-3A25-4E05-8224-993A76E56092}" srcOrd="1" destOrd="0" presId="urn:microsoft.com/office/officeart/2018/2/layout/IconVerticalSolidList"/>
    <dgm:cxn modelId="{7D3F0C29-198C-4F25-9D6B-B7F49683DDFD}" type="presParOf" srcId="{6D8A1BF0-7D0C-4236-B3E1-A45DBFED9CBF}" destId="{D1FE8807-6DB7-49A6-9EB4-385F6E5528B4}" srcOrd="2" destOrd="0" presId="urn:microsoft.com/office/officeart/2018/2/layout/IconVerticalSolidList"/>
    <dgm:cxn modelId="{A903BA5F-9D44-46B7-82B2-0324FD4434F2}" type="presParOf" srcId="{6D8A1BF0-7D0C-4236-B3E1-A45DBFED9CBF}" destId="{76DC2FEE-3D66-43BA-94E9-1A68F5745752}" srcOrd="3" destOrd="0" presId="urn:microsoft.com/office/officeart/2018/2/layout/IconVerticalSolidList"/>
    <dgm:cxn modelId="{04E5B50D-37BF-478C-8457-F50C5020CA40}" type="presParOf" srcId="{1DA4DED4-4FE8-40D7-B45C-DAA1EAA0297D}" destId="{00267F13-3DE8-440D-86E7-7D938024FC25}" srcOrd="7" destOrd="0" presId="urn:microsoft.com/office/officeart/2018/2/layout/IconVerticalSolidList"/>
    <dgm:cxn modelId="{0FE1F5DE-A48B-47B2-A4F4-341F475C9246}" type="presParOf" srcId="{1DA4DED4-4FE8-40D7-B45C-DAA1EAA0297D}" destId="{EB017D36-776E-4020-9181-60419029A96C}" srcOrd="8" destOrd="0" presId="urn:microsoft.com/office/officeart/2018/2/layout/IconVerticalSolidList"/>
    <dgm:cxn modelId="{9F40874A-9C3E-4519-8465-1C5250F49470}" type="presParOf" srcId="{EB017D36-776E-4020-9181-60419029A96C}" destId="{53CDAB1E-755D-4C35-996C-CAF859824AC8}" srcOrd="0" destOrd="0" presId="urn:microsoft.com/office/officeart/2018/2/layout/IconVerticalSolidList"/>
    <dgm:cxn modelId="{4E36C5F9-02A6-4E6B-B06E-0B7F66892707}" type="presParOf" srcId="{EB017D36-776E-4020-9181-60419029A96C}" destId="{7632EEC7-3E5B-4116-BFB8-BD214CBC69E8}" srcOrd="1" destOrd="0" presId="urn:microsoft.com/office/officeart/2018/2/layout/IconVerticalSolidList"/>
    <dgm:cxn modelId="{27F9985D-FD8E-453C-A698-519F83A31F93}" type="presParOf" srcId="{EB017D36-776E-4020-9181-60419029A96C}" destId="{F2945465-7D71-4D77-8102-853F25AA0FD1}" srcOrd="2" destOrd="0" presId="urn:microsoft.com/office/officeart/2018/2/layout/IconVerticalSolidList"/>
    <dgm:cxn modelId="{60B015B8-9FEB-4FAC-8C63-244299603082}" type="presParOf" srcId="{EB017D36-776E-4020-9181-60419029A96C}" destId="{A98253B2-3AC9-45BE-9A50-417E232573C7}" srcOrd="3" destOrd="0" presId="urn:microsoft.com/office/officeart/2018/2/layout/IconVerticalSolidList"/>
    <dgm:cxn modelId="{281A0EAE-ED8D-473F-81A1-CFEB937377F9}" type="presParOf" srcId="{1DA4DED4-4FE8-40D7-B45C-DAA1EAA0297D}" destId="{949DC309-5590-4095-9596-F6066C3365F1}" srcOrd="9" destOrd="0" presId="urn:microsoft.com/office/officeart/2018/2/layout/IconVerticalSolidList"/>
    <dgm:cxn modelId="{49082718-A3BB-4BFD-8F0C-46C6331E531F}" type="presParOf" srcId="{1DA4DED4-4FE8-40D7-B45C-DAA1EAA0297D}" destId="{F40EE222-B344-4DF5-9CD5-DAFFD83824B5}" srcOrd="10" destOrd="0" presId="urn:microsoft.com/office/officeart/2018/2/layout/IconVerticalSolidList"/>
    <dgm:cxn modelId="{4B7559B9-FEA0-46A4-BF4C-2FA4C8E81E97}" type="presParOf" srcId="{F40EE222-B344-4DF5-9CD5-DAFFD83824B5}" destId="{0BDF2AEE-A51C-421F-93FD-876F3D814999}" srcOrd="0" destOrd="0" presId="urn:microsoft.com/office/officeart/2018/2/layout/IconVerticalSolidList"/>
    <dgm:cxn modelId="{A3986343-909A-4E11-B828-CDF11803CEDA}" type="presParOf" srcId="{F40EE222-B344-4DF5-9CD5-DAFFD83824B5}" destId="{68730397-16B7-4605-88F3-C2C1488F8553}" srcOrd="1" destOrd="0" presId="urn:microsoft.com/office/officeart/2018/2/layout/IconVerticalSolidList"/>
    <dgm:cxn modelId="{C8D7CF4A-9988-47E1-8ECF-56711BF0952F}" type="presParOf" srcId="{F40EE222-B344-4DF5-9CD5-DAFFD83824B5}" destId="{165E4CE0-8289-4CA8-99D6-B405E949EFE2}" srcOrd="2" destOrd="0" presId="urn:microsoft.com/office/officeart/2018/2/layout/IconVerticalSolidList"/>
    <dgm:cxn modelId="{C4682952-A05A-48A5-8786-23307F20FAD2}" type="presParOf" srcId="{F40EE222-B344-4DF5-9CD5-DAFFD83824B5}" destId="{F48AFD69-2D85-43D7-9C1F-B1E0B2C9455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EA59F4-D130-40BF-A510-AB342DA1FDC6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294F9683-7FFB-44C1-88AD-4F7CB3450AF7}">
      <dgm:prSet custT="1"/>
      <dgm:spPr/>
      <dgm:t>
        <a:bodyPr/>
        <a:lstStyle/>
        <a:p>
          <a:r>
            <a:rPr lang="en-US" sz="1600" b="1" dirty="0">
              <a:latin typeface="Century Gothic" panose="020B0502020202020204" pitchFamily="34" charset="0"/>
            </a:rPr>
            <a:t>Government Involvement - Premium subsidy is a key component for the growth of agriculture insurance especially at inception. e.g. Kenya, Uganda, Costa Rica, Brazil, India, China </a:t>
          </a:r>
        </a:p>
        <a:p>
          <a:r>
            <a:rPr lang="en-US" sz="1600" b="1" dirty="0">
              <a:solidFill>
                <a:schemeClr val="tx1"/>
              </a:solidFill>
              <a:latin typeface="Century Gothic" panose="020B0502020202020204" pitchFamily="34" charset="0"/>
            </a:rPr>
            <a:t>Governments can play a role in promoting </a:t>
          </a:r>
          <a:r>
            <a:rPr lang="en-US" sz="1600" b="1" dirty="0" err="1">
              <a:solidFill>
                <a:schemeClr val="tx1"/>
              </a:solidFill>
              <a:latin typeface="Century Gothic" panose="020B0502020202020204" pitchFamily="34" charset="0"/>
            </a:rPr>
            <a:t>agri</a:t>
          </a:r>
          <a:r>
            <a:rPr lang="en-US" sz="1600" b="1" dirty="0">
              <a:solidFill>
                <a:schemeClr val="tx1"/>
              </a:solidFill>
              <a:latin typeface="Century Gothic" panose="020B0502020202020204" pitchFamily="34" charset="0"/>
            </a:rPr>
            <a:t>-insurance uptake by embedding it in their support programs, e.g., the case of the Zambia Farmer Input Support Program (FISP).</a:t>
          </a:r>
        </a:p>
      </dgm:t>
    </dgm:pt>
    <dgm:pt modelId="{88F96A83-8C93-467E-A181-BD6D32846D2D}" type="parTrans" cxnId="{4D8D5352-64A5-4DFA-BA89-4993732B9675}">
      <dgm:prSet/>
      <dgm:spPr/>
      <dgm:t>
        <a:bodyPr/>
        <a:lstStyle/>
        <a:p>
          <a:endParaRPr lang="en-US" sz="1600">
            <a:latin typeface="Century Gothic" panose="020B0502020202020204" pitchFamily="34" charset="0"/>
          </a:endParaRPr>
        </a:p>
      </dgm:t>
    </dgm:pt>
    <dgm:pt modelId="{CB5E36E1-5AB7-42A6-A4FA-9116A574A4C7}" type="sibTrans" cxnId="{4D8D5352-64A5-4DFA-BA89-4993732B9675}">
      <dgm:prSet/>
      <dgm:spPr/>
      <dgm:t>
        <a:bodyPr/>
        <a:lstStyle/>
        <a:p>
          <a:endParaRPr lang="en-US" sz="1600">
            <a:latin typeface="Century Gothic" panose="020B0502020202020204" pitchFamily="34" charset="0"/>
          </a:endParaRPr>
        </a:p>
      </dgm:t>
    </dgm:pt>
    <dgm:pt modelId="{449D95F5-4EDA-474C-AF3C-D8354D0FCA51}">
      <dgm:prSet custT="1"/>
      <dgm:spPr/>
      <dgm:t>
        <a:bodyPr/>
        <a:lstStyle/>
        <a:p>
          <a:r>
            <a:rPr lang="en-US" sz="1600" b="1" dirty="0">
              <a:latin typeface="Century Gothic" panose="020B0502020202020204" pitchFamily="34" charset="0"/>
            </a:rPr>
            <a:t>Formation of Agriculture Insurance Pools - Agriculture insurance is better-provided through pools </a:t>
          </a:r>
          <a:r>
            <a:rPr lang="en-US" sz="1600" b="1" dirty="0">
              <a:solidFill>
                <a:schemeClr val="tx1"/>
              </a:solidFill>
              <a:latin typeface="Century Gothic" panose="020B0502020202020204" pitchFamily="34" charset="0"/>
            </a:rPr>
            <a:t>as climate risk is volatile and can affect many farmers simultaneously, leading to high loss ratios.</a:t>
          </a:r>
        </a:p>
      </dgm:t>
    </dgm:pt>
    <dgm:pt modelId="{B26AEB34-3B60-4B39-879D-ED33CE9EC7C4}" type="parTrans" cxnId="{886C610F-E2C6-40A3-9D79-61191FB0624D}">
      <dgm:prSet/>
      <dgm:spPr/>
      <dgm:t>
        <a:bodyPr/>
        <a:lstStyle/>
        <a:p>
          <a:endParaRPr lang="en-US" sz="1600">
            <a:latin typeface="Century Gothic" panose="020B0502020202020204" pitchFamily="34" charset="0"/>
          </a:endParaRPr>
        </a:p>
      </dgm:t>
    </dgm:pt>
    <dgm:pt modelId="{1CA290C3-D8B0-43A2-B4F5-95A0A4046C34}" type="sibTrans" cxnId="{886C610F-E2C6-40A3-9D79-61191FB0624D}">
      <dgm:prSet/>
      <dgm:spPr/>
      <dgm:t>
        <a:bodyPr/>
        <a:lstStyle/>
        <a:p>
          <a:endParaRPr lang="en-US" sz="1600">
            <a:latin typeface="Century Gothic" panose="020B0502020202020204" pitchFamily="34" charset="0"/>
          </a:endParaRPr>
        </a:p>
      </dgm:t>
    </dgm:pt>
    <dgm:pt modelId="{40B50A1F-1FEC-4654-BD1B-61F563A08EE9}">
      <dgm:prSet custT="1"/>
      <dgm:spPr/>
      <dgm:t>
        <a:bodyPr/>
        <a:lstStyle/>
        <a:p>
          <a:r>
            <a:rPr lang="en-US" sz="1600" b="1" dirty="0">
              <a:latin typeface="Century Gothic" panose="020B0502020202020204" pitchFamily="34" charset="0"/>
            </a:rPr>
            <a:t>Use of Technology -</a:t>
          </a:r>
          <a:r>
            <a:rPr lang="en-US" sz="1600" b="1" dirty="0">
              <a:solidFill>
                <a:schemeClr val="tx1"/>
              </a:solidFill>
              <a:latin typeface="Century Gothic" panose="020B0502020202020204" pitchFamily="34" charset="0"/>
            </a:rPr>
            <a:t>the integration of remote monitoring and digital solutions in insurance processes improves efficiency, translating into more affordable and accessible products</a:t>
          </a:r>
        </a:p>
      </dgm:t>
    </dgm:pt>
    <dgm:pt modelId="{7386885C-FF8A-4695-8366-46474AEED187}" type="parTrans" cxnId="{48B1A011-B42F-4551-9BC8-D2FD654647EB}">
      <dgm:prSet/>
      <dgm:spPr/>
      <dgm:t>
        <a:bodyPr/>
        <a:lstStyle/>
        <a:p>
          <a:endParaRPr lang="en-US" sz="1600">
            <a:latin typeface="Century Gothic" panose="020B0502020202020204" pitchFamily="34" charset="0"/>
          </a:endParaRPr>
        </a:p>
      </dgm:t>
    </dgm:pt>
    <dgm:pt modelId="{A4CB2F45-FE23-4C4F-9EE1-BB472E721445}" type="sibTrans" cxnId="{48B1A011-B42F-4551-9BC8-D2FD654647EB}">
      <dgm:prSet/>
      <dgm:spPr/>
      <dgm:t>
        <a:bodyPr/>
        <a:lstStyle/>
        <a:p>
          <a:endParaRPr lang="en-US" sz="1600">
            <a:latin typeface="Century Gothic" panose="020B0502020202020204" pitchFamily="34" charset="0"/>
          </a:endParaRPr>
        </a:p>
      </dgm:t>
    </dgm:pt>
    <dgm:pt modelId="{2CBB76E0-2977-4C2F-A820-47091B1EDCFB}">
      <dgm:prSet custT="1"/>
      <dgm:spPr/>
      <dgm:t>
        <a:bodyPr/>
        <a:lstStyle/>
        <a:p>
          <a:r>
            <a:rPr lang="en-US" sz="1600" b="1" dirty="0">
              <a:latin typeface="Century Gothic" panose="020B0502020202020204" pitchFamily="34" charset="0"/>
            </a:rPr>
            <a:t>Piloting - is key to gaining  much needed experience  before the full launch.</a:t>
          </a:r>
        </a:p>
      </dgm:t>
    </dgm:pt>
    <dgm:pt modelId="{EE66A397-4BE1-438D-8DC9-ECE4C75AFBDD}" type="parTrans" cxnId="{E738844E-99E5-4063-805B-0A1DFC0DF87E}">
      <dgm:prSet/>
      <dgm:spPr/>
      <dgm:t>
        <a:bodyPr/>
        <a:lstStyle/>
        <a:p>
          <a:endParaRPr lang="en-US" sz="1600">
            <a:latin typeface="Century Gothic" panose="020B0502020202020204" pitchFamily="34" charset="0"/>
          </a:endParaRPr>
        </a:p>
      </dgm:t>
    </dgm:pt>
    <dgm:pt modelId="{F0599BBB-4C81-4F6B-B23F-141E76C91757}" type="sibTrans" cxnId="{E738844E-99E5-4063-805B-0A1DFC0DF87E}">
      <dgm:prSet/>
      <dgm:spPr/>
      <dgm:t>
        <a:bodyPr/>
        <a:lstStyle/>
        <a:p>
          <a:endParaRPr lang="en-US" sz="1600">
            <a:latin typeface="Century Gothic" panose="020B0502020202020204" pitchFamily="34" charset="0"/>
          </a:endParaRPr>
        </a:p>
      </dgm:t>
    </dgm:pt>
    <dgm:pt modelId="{3598C5EE-76D8-4427-A4F8-7CD9A07C6473}">
      <dgm:prSet custT="1"/>
      <dgm:spPr/>
      <dgm:t>
        <a:bodyPr/>
        <a:lstStyle/>
        <a:p>
          <a:r>
            <a:rPr lang="en-US" sz="1600" b="1" dirty="0">
              <a:latin typeface="Century Gothic" panose="020B0502020202020204" pitchFamily="34" charset="0"/>
            </a:rPr>
            <a:t>Enabling Index Insurance Regulatory Environment - </a:t>
          </a:r>
          <a:r>
            <a:rPr lang="en-US" sz="1600" b="1" cap="none" dirty="0">
              <a:latin typeface="Century Gothic" panose="020B0502020202020204" pitchFamily="34" charset="0"/>
            </a:rPr>
            <a:t>Specific regulations and/or frameworks to regulate Index insurance in countries with more developed index insurance landscape. </a:t>
          </a:r>
          <a:endParaRPr lang="en-US" sz="1600" dirty="0">
            <a:latin typeface="Century Gothic" panose="020B0502020202020204" pitchFamily="34" charset="0"/>
          </a:endParaRPr>
        </a:p>
      </dgm:t>
    </dgm:pt>
    <dgm:pt modelId="{FD9F66B3-9944-4289-B9E9-10097274E362}" type="parTrans" cxnId="{C9B4913C-5B7F-43CE-854D-27F1A162ED83}">
      <dgm:prSet/>
      <dgm:spPr/>
      <dgm:t>
        <a:bodyPr/>
        <a:lstStyle/>
        <a:p>
          <a:endParaRPr lang="en-US" sz="1600">
            <a:latin typeface="Century Gothic" panose="020B0502020202020204" pitchFamily="34" charset="0"/>
          </a:endParaRPr>
        </a:p>
      </dgm:t>
    </dgm:pt>
    <dgm:pt modelId="{B47DB531-BCEC-4DB5-9958-CAD46D990D0F}" type="sibTrans" cxnId="{C9B4913C-5B7F-43CE-854D-27F1A162ED83}">
      <dgm:prSet/>
      <dgm:spPr/>
      <dgm:t>
        <a:bodyPr/>
        <a:lstStyle/>
        <a:p>
          <a:endParaRPr lang="en-US" sz="1600">
            <a:latin typeface="Century Gothic" panose="020B0502020202020204" pitchFamily="34" charset="0"/>
          </a:endParaRPr>
        </a:p>
      </dgm:t>
    </dgm:pt>
    <dgm:pt modelId="{C81ED73C-851D-443B-944D-897BA39FA208}">
      <dgm:prSet custT="1"/>
      <dgm:spPr/>
      <dgm:t>
        <a:bodyPr/>
        <a:lstStyle/>
        <a:p>
          <a:r>
            <a:rPr lang="en-US" sz="1600" b="1" kern="1200" dirty="0">
              <a:latin typeface="Century Gothic" panose="020B0502020202020204" pitchFamily="34" charset="0"/>
            </a:rPr>
            <a:t>Agricultural Insurance </a:t>
          </a:r>
          <a:r>
            <a:rPr lang="en-US" sz="1600" kern="1200" dirty="0">
              <a:latin typeface="Century Gothic" panose="020B0502020202020204" pitchFamily="34" charset="0"/>
            </a:rPr>
            <a:t>– </a:t>
          </a:r>
          <a:r>
            <a:rPr lang="en-US" sz="1600" b="1" kern="1200" dirty="0">
              <a:latin typeface="Century Gothic" panose="020B0502020202020204" pitchFamily="34" charset="0"/>
            </a:rPr>
            <a:t>Proper </a:t>
          </a:r>
          <a:r>
            <a:rPr lang="en-US" sz="16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 pitchFamily="34" charset="0"/>
              <a:ea typeface="+mn-ea"/>
              <a:cs typeface="+mn-cs"/>
            </a:rPr>
            <a:t>Functioning  important factor in the sustainability and profitability of the agriculture sector.</a:t>
          </a:r>
        </a:p>
      </dgm:t>
    </dgm:pt>
    <dgm:pt modelId="{68890FFF-BE7A-4E38-A6CC-5586E5A99038}" type="parTrans" cxnId="{A05E5292-42C1-4FD4-B2F9-B34ADC3F4F66}">
      <dgm:prSet/>
      <dgm:spPr/>
      <dgm:t>
        <a:bodyPr/>
        <a:lstStyle/>
        <a:p>
          <a:endParaRPr lang="en-ZW" sz="1600"/>
        </a:p>
      </dgm:t>
    </dgm:pt>
    <dgm:pt modelId="{63DB9449-0E82-496A-B22D-A57DF82C829B}" type="sibTrans" cxnId="{A05E5292-42C1-4FD4-B2F9-B34ADC3F4F66}">
      <dgm:prSet/>
      <dgm:spPr/>
      <dgm:t>
        <a:bodyPr/>
        <a:lstStyle/>
        <a:p>
          <a:endParaRPr lang="en-ZW" sz="1600"/>
        </a:p>
      </dgm:t>
    </dgm:pt>
    <dgm:pt modelId="{40FC0D87-4E1C-4518-BD91-8FF944EBE0B9}" type="pres">
      <dgm:prSet presAssocID="{55EA59F4-D130-40BF-A510-AB342DA1FDC6}" presName="linear" presStyleCnt="0">
        <dgm:presLayoutVars>
          <dgm:animLvl val="lvl"/>
          <dgm:resizeHandles val="exact"/>
        </dgm:presLayoutVars>
      </dgm:prSet>
      <dgm:spPr/>
    </dgm:pt>
    <dgm:pt modelId="{CA7850A4-6820-41BE-8AA6-EEBAAA7060B1}" type="pres">
      <dgm:prSet presAssocID="{C81ED73C-851D-443B-944D-897BA39FA20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1B3B1336-F5E5-4980-9B39-A357D8F98266}" type="pres">
      <dgm:prSet presAssocID="{63DB9449-0E82-496A-B22D-A57DF82C829B}" presName="spacer" presStyleCnt="0"/>
      <dgm:spPr/>
    </dgm:pt>
    <dgm:pt modelId="{4D7BDB03-1CA7-468E-926B-FC1C5C2BA423}" type="pres">
      <dgm:prSet presAssocID="{294F9683-7FFB-44C1-88AD-4F7CB3450AF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C629626B-1891-42B8-95DF-884804FF731D}" type="pres">
      <dgm:prSet presAssocID="{CB5E36E1-5AB7-42A6-A4FA-9116A574A4C7}" presName="spacer" presStyleCnt="0"/>
      <dgm:spPr/>
    </dgm:pt>
    <dgm:pt modelId="{3106DDA1-FE41-4369-A25F-561259F31581}" type="pres">
      <dgm:prSet presAssocID="{449D95F5-4EDA-474C-AF3C-D8354D0FCA51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197CC82F-1D42-424B-8CE7-346F89C491D3}" type="pres">
      <dgm:prSet presAssocID="{1CA290C3-D8B0-43A2-B4F5-95A0A4046C34}" presName="spacer" presStyleCnt="0"/>
      <dgm:spPr/>
    </dgm:pt>
    <dgm:pt modelId="{BE2B3510-3B61-4BA1-8F66-F86BADADB26D}" type="pres">
      <dgm:prSet presAssocID="{40B50A1F-1FEC-4654-BD1B-61F563A08EE9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8C0ECE77-93A6-4A1A-9665-009180FFCAD8}" type="pres">
      <dgm:prSet presAssocID="{A4CB2F45-FE23-4C4F-9EE1-BB472E721445}" presName="spacer" presStyleCnt="0"/>
      <dgm:spPr/>
    </dgm:pt>
    <dgm:pt modelId="{C042CAB7-F8DD-4B9C-B91C-B3A7A57A6B28}" type="pres">
      <dgm:prSet presAssocID="{2CBB76E0-2977-4C2F-A820-47091B1EDCFB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CEE08275-B188-4367-8DC2-FC18F394CCB0}" type="pres">
      <dgm:prSet presAssocID="{F0599BBB-4C81-4F6B-B23F-141E76C91757}" presName="spacer" presStyleCnt="0"/>
      <dgm:spPr/>
    </dgm:pt>
    <dgm:pt modelId="{281C6D47-2EF7-4ADE-9B8B-438E337AAD92}" type="pres">
      <dgm:prSet presAssocID="{3598C5EE-76D8-4427-A4F8-7CD9A07C6473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886C610F-E2C6-40A3-9D79-61191FB0624D}" srcId="{55EA59F4-D130-40BF-A510-AB342DA1FDC6}" destId="{449D95F5-4EDA-474C-AF3C-D8354D0FCA51}" srcOrd="2" destOrd="0" parTransId="{B26AEB34-3B60-4B39-879D-ED33CE9EC7C4}" sibTransId="{1CA290C3-D8B0-43A2-B4F5-95A0A4046C34}"/>
    <dgm:cxn modelId="{48B1A011-B42F-4551-9BC8-D2FD654647EB}" srcId="{55EA59F4-D130-40BF-A510-AB342DA1FDC6}" destId="{40B50A1F-1FEC-4654-BD1B-61F563A08EE9}" srcOrd="3" destOrd="0" parTransId="{7386885C-FF8A-4695-8366-46474AEED187}" sibTransId="{A4CB2F45-FE23-4C4F-9EE1-BB472E721445}"/>
    <dgm:cxn modelId="{D8E0941B-4F43-46AE-85E6-D30DB59E6735}" type="presOf" srcId="{3598C5EE-76D8-4427-A4F8-7CD9A07C6473}" destId="{281C6D47-2EF7-4ADE-9B8B-438E337AAD92}" srcOrd="0" destOrd="0" presId="urn:microsoft.com/office/officeart/2005/8/layout/vList2"/>
    <dgm:cxn modelId="{C9B4913C-5B7F-43CE-854D-27F1A162ED83}" srcId="{55EA59F4-D130-40BF-A510-AB342DA1FDC6}" destId="{3598C5EE-76D8-4427-A4F8-7CD9A07C6473}" srcOrd="5" destOrd="0" parTransId="{FD9F66B3-9944-4289-B9E9-10097274E362}" sibTransId="{B47DB531-BCEC-4DB5-9958-CAD46D990D0F}"/>
    <dgm:cxn modelId="{2FE80745-376C-42DF-92BE-7A3492A179E6}" type="presOf" srcId="{449D95F5-4EDA-474C-AF3C-D8354D0FCA51}" destId="{3106DDA1-FE41-4369-A25F-561259F31581}" srcOrd="0" destOrd="0" presId="urn:microsoft.com/office/officeart/2005/8/layout/vList2"/>
    <dgm:cxn modelId="{4EBAA947-88A8-4035-B7A4-2D21B390E4A1}" type="presOf" srcId="{294F9683-7FFB-44C1-88AD-4F7CB3450AF7}" destId="{4D7BDB03-1CA7-468E-926B-FC1C5C2BA423}" srcOrd="0" destOrd="0" presId="urn:microsoft.com/office/officeart/2005/8/layout/vList2"/>
    <dgm:cxn modelId="{9219284A-D6E1-48EF-8F6B-77025DCA90FD}" type="presOf" srcId="{40B50A1F-1FEC-4654-BD1B-61F563A08EE9}" destId="{BE2B3510-3B61-4BA1-8F66-F86BADADB26D}" srcOrd="0" destOrd="0" presId="urn:microsoft.com/office/officeart/2005/8/layout/vList2"/>
    <dgm:cxn modelId="{E738844E-99E5-4063-805B-0A1DFC0DF87E}" srcId="{55EA59F4-D130-40BF-A510-AB342DA1FDC6}" destId="{2CBB76E0-2977-4C2F-A820-47091B1EDCFB}" srcOrd="4" destOrd="0" parTransId="{EE66A397-4BE1-438D-8DC9-ECE4C75AFBDD}" sibTransId="{F0599BBB-4C81-4F6B-B23F-141E76C91757}"/>
    <dgm:cxn modelId="{4D8D5352-64A5-4DFA-BA89-4993732B9675}" srcId="{55EA59F4-D130-40BF-A510-AB342DA1FDC6}" destId="{294F9683-7FFB-44C1-88AD-4F7CB3450AF7}" srcOrd="1" destOrd="0" parTransId="{88F96A83-8C93-467E-A181-BD6D32846D2D}" sibTransId="{CB5E36E1-5AB7-42A6-A4FA-9116A574A4C7}"/>
    <dgm:cxn modelId="{A05E5292-42C1-4FD4-B2F9-B34ADC3F4F66}" srcId="{55EA59F4-D130-40BF-A510-AB342DA1FDC6}" destId="{C81ED73C-851D-443B-944D-897BA39FA208}" srcOrd="0" destOrd="0" parTransId="{68890FFF-BE7A-4E38-A6CC-5586E5A99038}" sibTransId="{63DB9449-0E82-496A-B22D-A57DF82C829B}"/>
    <dgm:cxn modelId="{3F438DEB-E586-496D-9CE2-C5F58A359E5F}" type="presOf" srcId="{55EA59F4-D130-40BF-A510-AB342DA1FDC6}" destId="{40FC0D87-4E1C-4518-BD91-8FF944EBE0B9}" srcOrd="0" destOrd="0" presId="urn:microsoft.com/office/officeart/2005/8/layout/vList2"/>
    <dgm:cxn modelId="{C17222F2-509F-48F0-B374-16347683E4B5}" type="presOf" srcId="{2CBB76E0-2977-4C2F-A820-47091B1EDCFB}" destId="{C042CAB7-F8DD-4B9C-B91C-B3A7A57A6B28}" srcOrd="0" destOrd="0" presId="urn:microsoft.com/office/officeart/2005/8/layout/vList2"/>
    <dgm:cxn modelId="{468486F8-73AF-47D5-BCEE-7E9D9D20F1B9}" type="presOf" srcId="{C81ED73C-851D-443B-944D-897BA39FA208}" destId="{CA7850A4-6820-41BE-8AA6-EEBAAA7060B1}" srcOrd="0" destOrd="0" presId="urn:microsoft.com/office/officeart/2005/8/layout/vList2"/>
    <dgm:cxn modelId="{226A3D79-9A2A-42C5-B68A-802E186C757F}" type="presParOf" srcId="{40FC0D87-4E1C-4518-BD91-8FF944EBE0B9}" destId="{CA7850A4-6820-41BE-8AA6-EEBAAA7060B1}" srcOrd="0" destOrd="0" presId="urn:microsoft.com/office/officeart/2005/8/layout/vList2"/>
    <dgm:cxn modelId="{E5B4E66B-6286-4C5E-BD60-036A6D563AEA}" type="presParOf" srcId="{40FC0D87-4E1C-4518-BD91-8FF944EBE0B9}" destId="{1B3B1336-F5E5-4980-9B39-A357D8F98266}" srcOrd="1" destOrd="0" presId="urn:microsoft.com/office/officeart/2005/8/layout/vList2"/>
    <dgm:cxn modelId="{7FA9C8F3-960D-45DD-8279-4D3AFFEB1C55}" type="presParOf" srcId="{40FC0D87-4E1C-4518-BD91-8FF944EBE0B9}" destId="{4D7BDB03-1CA7-468E-926B-FC1C5C2BA423}" srcOrd="2" destOrd="0" presId="urn:microsoft.com/office/officeart/2005/8/layout/vList2"/>
    <dgm:cxn modelId="{7DF0185E-DDC7-456A-B9E9-28E9F5D405FF}" type="presParOf" srcId="{40FC0D87-4E1C-4518-BD91-8FF944EBE0B9}" destId="{C629626B-1891-42B8-95DF-884804FF731D}" srcOrd="3" destOrd="0" presId="urn:microsoft.com/office/officeart/2005/8/layout/vList2"/>
    <dgm:cxn modelId="{104134D6-E8F1-4055-98D1-AAFD275444D1}" type="presParOf" srcId="{40FC0D87-4E1C-4518-BD91-8FF944EBE0B9}" destId="{3106DDA1-FE41-4369-A25F-561259F31581}" srcOrd="4" destOrd="0" presId="urn:microsoft.com/office/officeart/2005/8/layout/vList2"/>
    <dgm:cxn modelId="{F882B9CD-2539-4C6D-ADA8-ED636CDD6B03}" type="presParOf" srcId="{40FC0D87-4E1C-4518-BD91-8FF944EBE0B9}" destId="{197CC82F-1D42-424B-8CE7-346F89C491D3}" srcOrd="5" destOrd="0" presId="urn:microsoft.com/office/officeart/2005/8/layout/vList2"/>
    <dgm:cxn modelId="{247585F6-36F8-4D90-A554-3AD608F2E5FF}" type="presParOf" srcId="{40FC0D87-4E1C-4518-BD91-8FF944EBE0B9}" destId="{BE2B3510-3B61-4BA1-8F66-F86BADADB26D}" srcOrd="6" destOrd="0" presId="urn:microsoft.com/office/officeart/2005/8/layout/vList2"/>
    <dgm:cxn modelId="{7C610AA2-2631-4C25-84B1-43392DD294E2}" type="presParOf" srcId="{40FC0D87-4E1C-4518-BD91-8FF944EBE0B9}" destId="{8C0ECE77-93A6-4A1A-9665-009180FFCAD8}" srcOrd="7" destOrd="0" presId="urn:microsoft.com/office/officeart/2005/8/layout/vList2"/>
    <dgm:cxn modelId="{29CD00E4-B1EF-4670-B6D9-EDE3D1F79A71}" type="presParOf" srcId="{40FC0D87-4E1C-4518-BD91-8FF944EBE0B9}" destId="{C042CAB7-F8DD-4B9C-B91C-B3A7A57A6B28}" srcOrd="8" destOrd="0" presId="urn:microsoft.com/office/officeart/2005/8/layout/vList2"/>
    <dgm:cxn modelId="{C5C612F2-BF9A-40FC-A998-E6B182C51DDA}" type="presParOf" srcId="{40FC0D87-4E1C-4518-BD91-8FF944EBE0B9}" destId="{CEE08275-B188-4367-8DC2-FC18F394CCB0}" srcOrd="9" destOrd="0" presId="urn:microsoft.com/office/officeart/2005/8/layout/vList2"/>
    <dgm:cxn modelId="{A1F6066C-EA85-4DE6-BC1A-E1C64D03E681}" type="presParOf" srcId="{40FC0D87-4E1C-4518-BD91-8FF944EBE0B9}" destId="{281C6D47-2EF7-4ADE-9B8B-438E337AAD92}" srcOrd="10" destOrd="0" presId="urn:microsoft.com/office/officeart/2005/8/layout/vList2"/>
  </dgm:cxnLst>
  <dgm:bg>
    <a:solidFill>
      <a:schemeClr val="accent5">
        <a:lumMod val="20000"/>
        <a:lumOff val="80000"/>
      </a:schemeClr>
    </a:solidFill>
  </dgm:bg>
  <dgm:whole>
    <a:ln>
      <a:solidFill>
        <a:schemeClr val="accent1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A8CCBBD-AEC6-47B8-B7F2-CE065E7678EB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03197937-16D9-4DCB-84B5-7E42BCDB10E4}">
      <dgm:prSet custT="1"/>
      <dgm:spPr/>
      <dgm:t>
        <a:bodyPr/>
        <a:lstStyle/>
        <a:p>
          <a:r>
            <a:rPr lang="en-US" sz="1600" b="1" dirty="0">
              <a:latin typeface="Century Gothic" panose="020B0502020202020204" pitchFamily="34" charset="0"/>
            </a:rPr>
            <a:t>Provide Consumer Protection</a:t>
          </a:r>
        </a:p>
      </dgm:t>
    </dgm:pt>
    <dgm:pt modelId="{CE6862CB-4142-44E8-94FF-8EDEB34C97F6}" type="parTrans" cxnId="{491573A5-DEC4-498F-9DCD-E05C6D199016}">
      <dgm:prSet/>
      <dgm:spPr/>
      <dgm:t>
        <a:bodyPr/>
        <a:lstStyle/>
        <a:p>
          <a:endParaRPr lang="en-US" sz="1600" b="1">
            <a:latin typeface="Century Gothic" panose="020B0502020202020204" pitchFamily="34" charset="0"/>
          </a:endParaRPr>
        </a:p>
      </dgm:t>
    </dgm:pt>
    <dgm:pt modelId="{E8C07A17-2912-4B0D-8D5E-55E9758A85B0}" type="sibTrans" cxnId="{491573A5-DEC4-498F-9DCD-E05C6D199016}">
      <dgm:prSet/>
      <dgm:spPr/>
      <dgm:t>
        <a:bodyPr/>
        <a:lstStyle/>
        <a:p>
          <a:endParaRPr lang="en-US" sz="1600" b="1">
            <a:latin typeface="Century Gothic" panose="020B0502020202020204" pitchFamily="34" charset="0"/>
          </a:endParaRPr>
        </a:p>
      </dgm:t>
    </dgm:pt>
    <dgm:pt modelId="{107D1375-47E5-4A46-9563-7900F566B88A}">
      <dgm:prSet custT="1"/>
      <dgm:spPr/>
      <dgm:t>
        <a:bodyPr/>
        <a:lstStyle/>
        <a:p>
          <a:r>
            <a:rPr lang="en-US" sz="1600" b="1" dirty="0">
              <a:latin typeface="Century Gothic" panose="020B0502020202020204" pitchFamily="34" charset="0"/>
            </a:rPr>
            <a:t>Regulators and Governments </a:t>
          </a:r>
          <a:r>
            <a:rPr lang="en-US" sz="1600" b="1" dirty="0">
              <a:solidFill>
                <a:schemeClr val="tx1"/>
              </a:solidFill>
              <a:latin typeface="Century Gothic" panose="020B0502020202020204" pitchFamily="34" charset="0"/>
            </a:rPr>
            <a:t>can help collect high quality data </a:t>
          </a:r>
          <a:r>
            <a:rPr lang="en-US" sz="1600" b="1" dirty="0">
              <a:latin typeface="Century Gothic" panose="020B0502020202020204" pitchFamily="34" charset="0"/>
            </a:rPr>
            <a:t>on agriculture</a:t>
          </a:r>
        </a:p>
      </dgm:t>
    </dgm:pt>
    <dgm:pt modelId="{BC3C5085-B26F-4B2A-9B73-318AF6445DF8}" type="parTrans" cxnId="{2BF3FB13-5272-47D7-9904-856548DDF536}">
      <dgm:prSet/>
      <dgm:spPr/>
      <dgm:t>
        <a:bodyPr/>
        <a:lstStyle/>
        <a:p>
          <a:endParaRPr lang="en-ZW" sz="1600"/>
        </a:p>
      </dgm:t>
    </dgm:pt>
    <dgm:pt modelId="{30A0BA55-06C3-465D-B3C6-685AFB993C65}" type="sibTrans" cxnId="{2BF3FB13-5272-47D7-9904-856548DDF536}">
      <dgm:prSet/>
      <dgm:spPr/>
      <dgm:t>
        <a:bodyPr/>
        <a:lstStyle/>
        <a:p>
          <a:endParaRPr lang="en-ZW" sz="1600"/>
        </a:p>
      </dgm:t>
    </dgm:pt>
    <dgm:pt modelId="{DC2C2861-91C9-4124-B278-924A9F379498}">
      <dgm:prSet custT="1"/>
      <dgm:spPr/>
      <dgm:t>
        <a:bodyPr/>
        <a:lstStyle/>
        <a:p>
          <a:r>
            <a:rPr lang="en-US" sz="1600" b="1" dirty="0">
              <a:latin typeface="Century Gothic" panose="020B0502020202020204" pitchFamily="34" charset="0"/>
            </a:rPr>
            <a:t>Each insurer cannot install their weather stations </a:t>
          </a:r>
        </a:p>
      </dgm:t>
    </dgm:pt>
    <dgm:pt modelId="{6335794D-BCB5-455B-8B3D-14F4CC80CB86}" type="parTrans" cxnId="{553F1EFF-E830-4AA8-8F97-1B7B8F245C7D}">
      <dgm:prSet/>
      <dgm:spPr/>
      <dgm:t>
        <a:bodyPr/>
        <a:lstStyle/>
        <a:p>
          <a:endParaRPr lang="en-ZW" sz="1600"/>
        </a:p>
      </dgm:t>
    </dgm:pt>
    <dgm:pt modelId="{4A9DDC6A-A77D-4390-9B0E-A2A3E796B6F7}" type="sibTrans" cxnId="{553F1EFF-E830-4AA8-8F97-1B7B8F245C7D}">
      <dgm:prSet/>
      <dgm:spPr/>
      <dgm:t>
        <a:bodyPr/>
        <a:lstStyle/>
        <a:p>
          <a:endParaRPr lang="en-ZW" sz="1600"/>
        </a:p>
      </dgm:t>
    </dgm:pt>
    <dgm:pt modelId="{D1D165D3-4D51-46C5-A177-470ADDF1E868}">
      <dgm:prSet custT="1"/>
      <dgm:spPr/>
      <dgm:t>
        <a:bodyPr/>
        <a:lstStyle/>
        <a:p>
          <a:r>
            <a:rPr lang="en-US" sz="1600" b="1" dirty="0">
              <a:latin typeface="Century Gothic" panose="020B0502020202020204" pitchFamily="34" charset="0"/>
            </a:rPr>
            <a:t>Set and enforce product quality standards</a:t>
          </a:r>
        </a:p>
      </dgm:t>
    </dgm:pt>
    <dgm:pt modelId="{09AEF5D7-21FD-45B2-BF21-D432946D17BF}" type="parTrans" cxnId="{32ED7D7E-6997-4BE2-AD75-443EDA551338}">
      <dgm:prSet/>
      <dgm:spPr/>
      <dgm:t>
        <a:bodyPr/>
        <a:lstStyle/>
        <a:p>
          <a:endParaRPr lang="en-ZW" sz="1600"/>
        </a:p>
      </dgm:t>
    </dgm:pt>
    <dgm:pt modelId="{5189C544-50E5-46D8-9492-B3911E598ACB}" type="sibTrans" cxnId="{32ED7D7E-6997-4BE2-AD75-443EDA551338}">
      <dgm:prSet/>
      <dgm:spPr/>
      <dgm:t>
        <a:bodyPr/>
        <a:lstStyle/>
        <a:p>
          <a:endParaRPr lang="en-ZW" sz="1600"/>
        </a:p>
      </dgm:t>
    </dgm:pt>
    <dgm:pt modelId="{3B00070D-912A-4523-8494-F8D973183677}">
      <dgm:prSet custT="1"/>
      <dgm:spPr/>
      <dgm:t>
        <a:bodyPr/>
        <a:lstStyle/>
        <a:p>
          <a:r>
            <a:rPr lang="en-ZW" sz="1600" b="1" dirty="0">
              <a:latin typeface="Century Gothic" panose="020B0502020202020204" pitchFamily="34" charset="0"/>
            </a:rPr>
            <a:t>Collecting Data</a:t>
          </a:r>
          <a:endParaRPr lang="en-US" sz="1600" b="1" dirty="0">
            <a:latin typeface="Century Gothic" panose="020B0502020202020204" pitchFamily="34" charset="0"/>
          </a:endParaRPr>
        </a:p>
      </dgm:t>
    </dgm:pt>
    <dgm:pt modelId="{1EF609EF-8B4D-4162-A2E1-296E88B74A27}" type="parTrans" cxnId="{4CAF067D-1ACB-4C23-AFE5-DF9D8E9C6457}">
      <dgm:prSet/>
      <dgm:spPr/>
      <dgm:t>
        <a:bodyPr/>
        <a:lstStyle/>
        <a:p>
          <a:endParaRPr lang="en-ZW" sz="1600"/>
        </a:p>
      </dgm:t>
    </dgm:pt>
    <dgm:pt modelId="{389D96E6-4020-4926-A1DA-53E43F3C9E7D}" type="sibTrans" cxnId="{4CAF067D-1ACB-4C23-AFE5-DF9D8E9C6457}">
      <dgm:prSet/>
      <dgm:spPr/>
      <dgm:t>
        <a:bodyPr/>
        <a:lstStyle/>
        <a:p>
          <a:endParaRPr lang="en-ZW" sz="1600"/>
        </a:p>
      </dgm:t>
    </dgm:pt>
    <dgm:pt modelId="{65F16DC9-556E-4375-9AA6-802999DDF7AE}">
      <dgm:prSet custT="1"/>
      <dgm:spPr/>
      <dgm:t>
        <a:bodyPr/>
        <a:lstStyle/>
        <a:p>
          <a:r>
            <a:rPr lang="en-US" sz="1600" b="1" dirty="0">
              <a:latin typeface="Century Gothic" panose="020B0502020202020204" pitchFamily="34" charset="0"/>
            </a:rPr>
            <a:t>Regulator involvement in product design processes</a:t>
          </a:r>
        </a:p>
      </dgm:t>
    </dgm:pt>
    <dgm:pt modelId="{E93DE552-2AC0-4BC4-9908-794A28FA6F92}" type="parTrans" cxnId="{FB20AD6A-083E-44DC-929E-5B08195717B1}">
      <dgm:prSet/>
      <dgm:spPr/>
      <dgm:t>
        <a:bodyPr/>
        <a:lstStyle/>
        <a:p>
          <a:endParaRPr lang="en-ZW" sz="1600"/>
        </a:p>
      </dgm:t>
    </dgm:pt>
    <dgm:pt modelId="{A5CC4208-7C96-4DAA-A47E-3483433602F4}" type="sibTrans" cxnId="{FB20AD6A-083E-44DC-929E-5B08195717B1}">
      <dgm:prSet/>
      <dgm:spPr/>
      <dgm:t>
        <a:bodyPr/>
        <a:lstStyle/>
        <a:p>
          <a:endParaRPr lang="en-ZW" sz="1600"/>
        </a:p>
      </dgm:t>
    </dgm:pt>
    <dgm:pt modelId="{CB8EAD9C-743E-404B-AA1B-07BD77F08974}">
      <dgm:prSet custT="1"/>
      <dgm:spPr/>
      <dgm:t>
        <a:bodyPr/>
        <a:lstStyle/>
        <a:p>
          <a:r>
            <a:rPr lang="en-US" sz="1600" b="1" dirty="0">
              <a:latin typeface="Century Gothic" panose="020B0502020202020204" pitchFamily="34" charset="0"/>
            </a:rPr>
            <a:t>Setting and enforcing product quality standards </a:t>
          </a:r>
        </a:p>
      </dgm:t>
    </dgm:pt>
    <dgm:pt modelId="{23B57283-78B6-4A25-A5F9-CC941445A124}" type="parTrans" cxnId="{821EB798-3602-4CF4-B37B-2E3B03176E9A}">
      <dgm:prSet/>
      <dgm:spPr/>
      <dgm:t>
        <a:bodyPr/>
        <a:lstStyle/>
        <a:p>
          <a:endParaRPr lang="en-ZW" sz="1600"/>
        </a:p>
      </dgm:t>
    </dgm:pt>
    <dgm:pt modelId="{2833A356-C488-4B85-9B07-5F7F996CF935}" type="sibTrans" cxnId="{821EB798-3602-4CF4-B37B-2E3B03176E9A}">
      <dgm:prSet/>
      <dgm:spPr/>
      <dgm:t>
        <a:bodyPr/>
        <a:lstStyle/>
        <a:p>
          <a:endParaRPr lang="en-ZW" sz="1600"/>
        </a:p>
      </dgm:t>
    </dgm:pt>
    <dgm:pt modelId="{7D833CF6-4204-47A9-BE37-D4962C67D10E}">
      <dgm:prSet custT="1"/>
      <dgm:spPr/>
      <dgm:t>
        <a:bodyPr/>
        <a:lstStyle/>
        <a:p>
          <a:r>
            <a:rPr lang="en-US" sz="1600" b="1" dirty="0">
              <a:latin typeface="Century Gothic" panose="020B0502020202020204" pitchFamily="34" charset="0"/>
            </a:rPr>
            <a:t>Provide Legal Regulatory Framework</a:t>
          </a:r>
        </a:p>
      </dgm:t>
    </dgm:pt>
    <dgm:pt modelId="{25B6613D-6CD2-458D-84B6-EA64C8C61AD0}" type="parTrans" cxnId="{7BE26C5A-1505-47CC-9676-2560AFE3A605}">
      <dgm:prSet/>
      <dgm:spPr/>
      <dgm:t>
        <a:bodyPr/>
        <a:lstStyle/>
        <a:p>
          <a:endParaRPr lang="en-ZW" sz="1600"/>
        </a:p>
      </dgm:t>
    </dgm:pt>
    <dgm:pt modelId="{A69B7126-F14A-44DB-8106-C6A400E3CBE2}" type="sibTrans" cxnId="{7BE26C5A-1505-47CC-9676-2560AFE3A605}">
      <dgm:prSet/>
      <dgm:spPr/>
      <dgm:t>
        <a:bodyPr/>
        <a:lstStyle/>
        <a:p>
          <a:endParaRPr lang="en-ZW" sz="1600"/>
        </a:p>
      </dgm:t>
    </dgm:pt>
    <dgm:pt modelId="{6AAA981D-67FA-4C9E-A3CB-139C27E0320E}">
      <dgm:prSet custT="1"/>
      <dgm:spPr/>
      <dgm:t>
        <a:bodyPr/>
        <a:lstStyle/>
        <a:p>
          <a:r>
            <a:rPr lang="en-US" sz="1600" b="1" dirty="0">
              <a:latin typeface="Century Gothic" panose="020B0502020202020204" pitchFamily="34" charset="0"/>
            </a:rPr>
            <a:t>Product </a:t>
          </a:r>
          <a:r>
            <a:rPr lang="en-US" sz="1600" b="1" dirty="0">
              <a:solidFill>
                <a:schemeClr val="tx1"/>
              </a:solidFill>
              <a:latin typeface="Century Gothic" panose="020B0502020202020204" pitchFamily="34" charset="0"/>
            </a:rPr>
            <a:t>types, quality evaluation criteria, reserving methodologies and product approval </a:t>
          </a:r>
          <a:r>
            <a:rPr lang="en-US" sz="1600" b="1" dirty="0">
              <a:latin typeface="Century Gothic" panose="020B0502020202020204" pitchFamily="34" charset="0"/>
            </a:rPr>
            <a:t>process</a:t>
          </a:r>
        </a:p>
      </dgm:t>
    </dgm:pt>
    <dgm:pt modelId="{374517C7-8F4C-432B-9CA0-50EB716DCF64}" type="parTrans" cxnId="{46F69BCA-5A3C-4673-8AC2-91E6361E9E78}">
      <dgm:prSet/>
      <dgm:spPr/>
      <dgm:t>
        <a:bodyPr/>
        <a:lstStyle/>
        <a:p>
          <a:endParaRPr lang="en-ZW" sz="1600"/>
        </a:p>
      </dgm:t>
    </dgm:pt>
    <dgm:pt modelId="{FAF380E2-0336-45C2-9FEB-D9EA95A3AA9D}" type="sibTrans" cxnId="{46F69BCA-5A3C-4673-8AC2-91E6361E9E78}">
      <dgm:prSet/>
      <dgm:spPr/>
      <dgm:t>
        <a:bodyPr/>
        <a:lstStyle/>
        <a:p>
          <a:endParaRPr lang="en-ZW" sz="1600"/>
        </a:p>
      </dgm:t>
    </dgm:pt>
    <dgm:pt modelId="{51AAEDD9-C76E-4ABE-A50F-9F437033F945}">
      <dgm:prSet custT="1"/>
      <dgm:spPr/>
      <dgm:t>
        <a:bodyPr/>
        <a:lstStyle/>
        <a:p>
          <a:r>
            <a:rPr lang="en-US" sz="1600" b="1" dirty="0">
              <a:latin typeface="Century Gothic" panose="020B0502020202020204" pitchFamily="34" charset="0"/>
            </a:rPr>
            <a:t>Index insurance contracts identified as valid insurance contracts</a:t>
          </a:r>
        </a:p>
      </dgm:t>
    </dgm:pt>
    <dgm:pt modelId="{920DA430-CFE8-4F8C-87E7-F6117D4CE16F}" type="parTrans" cxnId="{B7C87F8F-D282-4BD1-8B80-33E118B2F028}">
      <dgm:prSet/>
      <dgm:spPr/>
      <dgm:t>
        <a:bodyPr/>
        <a:lstStyle/>
        <a:p>
          <a:endParaRPr lang="en-ZW" sz="1600"/>
        </a:p>
      </dgm:t>
    </dgm:pt>
    <dgm:pt modelId="{C1C42EB1-9D99-441D-8534-7959B0EDB9B3}" type="sibTrans" cxnId="{B7C87F8F-D282-4BD1-8B80-33E118B2F028}">
      <dgm:prSet/>
      <dgm:spPr/>
      <dgm:t>
        <a:bodyPr/>
        <a:lstStyle/>
        <a:p>
          <a:endParaRPr lang="en-ZW" sz="1600"/>
        </a:p>
      </dgm:t>
    </dgm:pt>
    <dgm:pt modelId="{CB0E2921-5374-4E80-A07B-52B7E596797A}">
      <dgm:prSet custT="1"/>
      <dgm:spPr/>
      <dgm:t>
        <a:bodyPr/>
        <a:lstStyle/>
        <a:p>
          <a:r>
            <a:rPr lang="en-US" sz="1600" b="1" dirty="0">
              <a:latin typeface="Century Gothic" panose="020B0502020202020204" pitchFamily="34" charset="0"/>
            </a:rPr>
            <a:t>Modelling - Structuring of Underlying Indices</a:t>
          </a:r>
        </a:p>
      </dgm:t>
    </dgm:pt>
    <dgm:pt modelId="{8878712A-80D3-416F-B6A2-DA44609097B3}" type="parTrans" cxnId="{9D13B7E6-E8C3-42A2-9D37-BFB0C54EC61A}">
      <dgm:prSet/>
      <dgm:spPr/>
      <dgm:t>
        <a:bodyPr/>
        <a:lstStyle/>
        <a:p>
          <a:endParaRPr lang="en-ZW" sz="1600"/>
        </a:p>
      </dgm:t>
    </dgm:pt>
    <dgm:pt modelId="{E104FC36-B84F-44A0-AFCA-F2A66E185902}" type="sibTrans" cxnId="{9D13B7E6-E8C3-42A2-9D37-BFB0C54EC61A}">
      <dgm:prSet/>
      <dgm:spPr/>
      <dgm:t>
        <a:bodyPr/>
        <a:lstStyle/>
        <a:p>
          <a:endParaRPr lang="en-ZW" sz="1600"/>
        </a:p>
      </dgm:t>
    </dgm:pt>
    <dgm:pt modelId="{DB25F6B3-2C58-4F25-9362-531FC60D710F}">
      <dgm:prSet custT="1"/>
      <dgm:spPr/>
      <dgm:t>
        <a:bodyPr/>
        <a:lstStyle/>
        <a:p>
          <a:r>
            <a:rPr lang="en-US" sz="1600" b="1" dirty="0">
              <a:latin typeface="Century Gothic" panose="020B0502020202020204" pitchFamily="34" charset="0"/>
            </a:rPr>
            <a:t>Use of multiple indices in same product</a:t>
          </a:r>
        </a:p>
      </dgm:t>
    </dgm:pt>
    <dgm:pt modelId="{B3E8527B-319A-4C23-A167-8AB7631D393C}" type="parTrans" cxnId="{906C08C4-8478-4C28-B5F9-7775786EFD18}">
      <dgm:prSet/>
      <dgm:spPr/>
      <dgm:t>
        <a:bodyPr/>
        <a:lstStyle/>
        <a:p>
          <a:endParaRPr lang="en-ZW" sz="1600"/>
        </a:p>
      </dgm:t>
    </dgm:pt>
    <dgm:pt modelId="{F84122FF-E2BD-43FB-9818-F00B7BB2AF10}" type="sibTrans" cxnId="{906C08C4-8478-4C28-B5F9-7775786EFD18}">
      <dgm:prSet/>
      <dgm:spPr/>
      <dgm:t>
        <a:bodyPr/>
        <a:lstStyle/>
        <a:p>
          <a:endParaRPr lang="en-ZW" sz="1600"/>
        </a:p>
      </dgm:t>
    </dgm:pt>
    <dgm:pt modelId="{C3483A98-6754-4513-B2E8-CF76A3C63AD8}">
      <dgm:prSet custT="1"/>
      <dgm:spPr/>
      <dgm:t>
        <a:bodyPr/>
        <a:lstStyle/>
        <a:p>
          <a:r>
            <a:rPr lang="en-US" sz="1600" b="1" dirty="0">
              <a:latin typeface="Century Gothic" panose="020B0502020202020204" pitchFamily="34" charset="0"/>
            </a:rPr>
            <a:t>Allow for innovation on use of indices</a:t>
          </a:r>
        </a:p>
      </dgm:t>
    </dgm:pt>
    <dgm:pt modelId="{C24E95F5-9EEF-450E-A7C3-C1BCE05E6731}" type="parTrans" cxnId="{EC4E9A92-CC32-44D5-86B6-AB42470EFC85}">
      <dgm:prSet/>
      <dgm:spPr/>
      <dgm:t>
        <a:bodyPr/>
        <a:lstStyle/>
        <a:p>
          <a:endParaRPr lang="en-ZW" sz="1600"/>
        </a:p>
      </dgm:t>
    </dgm:pt>
    <dgm:pt modelId="{28D22D03-54D8-4D78-9D3A-0205EFE264A1}" type="sibTrans" cxnId="{EC4E9A92-CC32-44D5-86B6-AB42470EFC85}">
      <dgm:prSet/>
      <dgm:spPr/>
      <dgm:t>
        <a:bodyPr/>
        <a:lstStyle/>
        <a:p>
          <a:endParaRPr lang="en-ZW" sz="1600"/>
        </a:p>
      </dgm:t>
    </dgm:pt>
    <dgm:pt modelId="{104B8A94-A22E-4908-90A8-20938A53BF8F}">
      <dgm:prSet custT="1"/>
      <dgm:spPr/>
      <dgm:t>
        <a:bodyPr/>
        <a:lstStyle/>
        <a:p>
          <a:r>
            <a:rPr lang="en-US" sz="1600" b="1" dirty="0">
              <a:latin typeface="Century Gothic" panose="020B0502020202020204" pitchFamily="34" charset="0"/>
            </a:rPr>
            <a:t>Managing basis risk. </a:t>
          </a:r>
          <a:r>
            <a:rPr lang="en-US" sz="1600" b="1" dirty="0">
              <a:solidFill>
                <a:schemeClr val="tx1"/>
              </a:solidFill>
              <a:latin typeface="Century Gothic" panose="020B0502020202020204" pitchFamily="34" charset="0"/>
            </a:rPr>
            <a:t>This includes requiring insurers to identify fallback options for products and data.</a:t>
          </a:r>
        </a:p>
      </dgm:t>
    </dgm:pt>
    <dgm:pt modelId="{6D5561AA-62DE-4C4B-A881-C1ECCD2CA1E6}" type="parTrans" cxnId="{F22BCBA4-E562-4D8F-A14C-AA9CEF149850}">
      <dgm:prSet/>
      <dgm:spPr/>
      <dgm:t>
        <a:bodyPr/>
        <a:lstStyle/>
        <a:p>
          <a:endParaRPr lang="en-ZW" sz="1600"/>
        </a:p>
      </dgm:t>
    </dgm:pt>
    <dgm:pt modelId="{A1E37507-BE34-42FF-A6E6-8A2F41A98617}" type="sibTrans" cxnId="{F22BCBA4-E562-4D8F-A14C-AA9CEF149850}">
      <dgm:prSet/>
      <dgm:spPr/>
      <dgm:t>
        <a:bodyPr/>
        <a:lstStyle/>
        <a:p>
          <a:endParaRPr lang="en-ZW" sz="1600"/>
        </a:p>
      </dgm:t>
    </dgm:pt>
    <dgm:pt modelId="{A6905F92-7803-424B-B81B-94A9806541E9}">
      <dgm:prSet custT="1"/>
      <dgm:spPr/>
      <dgm:t>
        <a:bodyPr/>
        <a:lstStyle/>
        <a:p>
          <a:r>
            <a:rPr lang="en-US" sz="1600" b="1" dirty="0">
              <a:latin typeface="Century Gothic" panose="020B0502020202020204" pitchFamily="34" charset="0"/>
            </a:rPr>
            <a:t>Efficient Distribution Channels</a:t>
          </a:r>
        </a:p>
      </dgm:t>
    </dgm:pt>
    <dgm:pt modelId="{0D2335FB-CFB5-4FEA-832E-DD7F564D4C3F}" type="parTrans" cxnId="{78D777F3-68CC-4C8F-9F45-49332EEFAE89}">
      <dgm:prSet/>
      <dgm:spPr/>
      <dgm:t>
        <a:bodyPr/>
        <a:lstStyle/>
        <a:p>
          <a:endParaRPr lang="en-ZW" sz="1600"/>
        </a:p>
      </dgm:t>
    </dgm:pt>
    <dgm:pt modelId="{2039EE5A-5061-4630-BB03-C7B0B98B8330}" type="sibTrans" cxnId="{78D777F3-68CC-4C8F-9F45-49332EEFAE89}">
      <dgm:prSet/>
      <dgm:spPr/>
      <dgm:t>
        <a:bodyPr/>
        <a:lstStyle/>
        <a:p>
          <a:endParaRPr lang="en-ZW" sz="1600"/>
        </a:p>
      </dgm:t>
    </dgm:pt>
    <dgm:pt modelId="{25CB42C6-2EE9-4712-9961-3DC6410EC3A9}">
      <dgm:prSet custT="1"/>
      <dgm:spPr/>
      <dgm:t>
        <a:bodyPr/>
        <a:lstStyle/>
        <a:p>
          <a:endParaRPr lang="en-US" sz="1600" b="1" dirty="0">
            <a:latin typeface="Century Gothic" panose="020B0502020202020204" pitchFamily="34" charset="0"/>
          </a:endParaRPr>
        </a:p>
      </dgm:t>
    </dgm:pt>
    <dgm:pt modelId="{FD6E6DA0-0E42-47A6-B6FB-F1BDE8CB3B80}" type="parTrans" cxnId="{873A45DE-4F30-4374-9FEA-5B363CCAB0BD}">
      <dgm:prSet/>
      <dgm:spPr/>
      <dgm:t>
        <a:bodyPr/>
        <a:lstStyle/>
        <a:p>
          <a:endParaRPr lang="en-ZW" sz="1600"/>
        </a:p>
      </dgm:t>
    </dgm:pt>
    <dgm:pt modelId="{43D008A1-981D-4CCA-B2E1-B04F46F95B99}" type="sibTrans" cxnId="{873A45DE-4F30-4374-9FEA-5B363CCAB0BD}">
      <dgm:prSet/>
      <dgm:spPr/>
      <dgm:t>
        <a:bodyPr/>
        <a:lstStyle/>
        <a:p>
          <a:endParaRPr lang="en-ZW" sz="1600"/>
        </a:p>
      </dgm:t>
    </dgm:pt>
    <dgm:pt modelId="{715A58CE-8F74-46FF-963A-3AC6A6D59EED}" type="pres">
      <dgm:prSet presAssocID="{EA8CCBBD-AEC6-47B8-B7F2-CE065E7678EB}" presName="linear" presStyleCnt="0">
        <dgm:presLayoutVars>
          <dgm:animLvl val="lvl"/>
          <dgm:resizeHandles val="exact"/>
        </dgm:presLayoutVars>
      </dgm:prSet>
      <dgm:spPr/>
    </dgm:pt>
    <dgm:pt modelId="{EA88A2B0-6CAD-41AA-B2DF-8BA4E3BA9554}" type="pres">
      <dgm:prSet presAssocID="{7D833CF6-4204-47A9-BE37-D4962C67D10E}" presName="parentText" presStyleLbl="node1" presStyleIdx="0" presStyleCnt="5" custLinFactNeighborX="1794" custLinFactNeighborY="-28463">
        <dgm:presLayoutVars>
          <dgm:chMax val="0"/>
          <dgm:bulletEnabled val="1"/>
        </dgm:presLayoutVars>
      </dgm:prSet>
      <dgm:spPr/>
    </dgm:pt>
    <dgm:pt modelId="{5344BBE6-0495-4A63-AAF9-C2E8107F3ADC}" type="pres">
      <dgm:prSet presAssocID="{7D833CF6-4204-47A9-BE37-D4962C67D10E}" presName="childText" presStyleLbl="revTx" presStyleIdx="0" presStyleCnt="5">
        <dgm:presLayoutVars>
          <dgm:bulletEnabled val="1"/>
        </dgm:presLayoutVars>
      </dgm:prSet>
      <dgm:spPr/>
    </dgm:pt>
    <dgm:pt modelId="{E7F3E064-0CD1-48D0-9F48-035CD57EB54A}" type="pres">
      <dgm:prSet presAssocID="{CB0E2921-5374-4E80-A07B-52B7E596797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33EE975-6357-4AA0-BB8D-0C3DA9A4AECE}" type="pres">
      <dgm:prSet presAssocID="{CB0E2921-5374-4E80-A07B-52B7E596797A}" presName="childText" presStyleLbl="revTx" presStyleIdx="1" presStyleCnt="5">
        <dgm:presLayoutVars>
          <dgm:bulletEnabled val="1"/>
        </dgm:presLayoutVars>
      </dgm:prSet>
      <dgm:spPr/>
    </dgm:pt>
    <dgm:pt modelId="{0AA21CF9-A83E-4C89-963A-BFFE0536ADB3}" type="pres">
      <dgm:prSet presAssocID="{03197937-16D9-4DCB-84B5-7E42BCDB10E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A54F153-E0B2-404B-A398-D67222ED5BED}" type="pres">
      <dgm:prSet presAssocID="{03197937-16D9-4DCB-84B5-7E42BCDB10E4}" presName="childText" presStyleLbl="revTx" presStyleIdx="2" presStyleCnt="5">
        <dgm:presLayoutVars>
          <dgm:bulletEnabled val="1"/>
        </dgm:presLayoutVars>
      </dgm:prSet>
      <dgm:spPr/>
    </dgm:pt>
    <dgm:pt modelId="{84F42919-68E7-48FF-8D54-1448F3716072}" type="pres">
      <dgm:prSet presAssocID="{3B00070D-912A-4523-8494-F8D973183677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319BAA2-F55A-403C-A502-0DC618D9B3FF}" type="pres">
      <dgm:prSet presAssocID="{3B00070D-912A-4523-8494-F8D973183677}" presName="childText" presStyleLbl="revTx" presStyleIdx="3" presStyleCnt="5">
        <dgm:presLayoutVars>
          <dgm:bulletEnabled val="1"/>
        </dgm:presLayoutVars>
      </dgm:prSet>
      <dgm:spPr/>
    </dgm:pt>
    <dgm:pt modelId="{E1575EDD-E1D2-4577-8128-1D558BE644CA}" type="pres">
      <dgm:prSet presAssocID="{A6905F92-7803-424B-B81B-94A9806541E9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D89FB889-F662-4EB1-A5BA-8E97FF9A5F9E}" type="pres">
      <dgm:prSet presAssocID="{A6905F92-7803-424B-B81B-94A9806541E9}" presName="childText" presStyleLbl="revTx" presStyleIdx="4" presStyleCnt="5">
        <dgm:presLayoutVars>
          <dgm:bulletEnabled val="1"/>
        </dgm:presLayoutVars>
      </dgm:prSet>
      <dgm:spPr/>
    </dgm:pt>
  </dgm:ptLst>
  <dgm:cxnLst>
    <dgm:cxn modelId="{6D551B00-2407-4940-89D2-2BA541A7D530}" type="presOf" srcId="{DB25F6B3-2C58-4F25-9362-531FC60D710F}" destId="{B33EE975-6357-4AA0-BB8D-0C3DA9A4AECE}" srcOrd="0" destOrd="0" presId="urn:microsoft.com/office/officeart/2005/8/layout/vList2"/>
    <dgm:cxn modelId="{FC58F001-A5BB-476D-A479-13D7D5E8137E}" type="presOf" srcId="{C3483A98-6754-4513-B2E8-CF76A3C63AD8}" destId="{B33EE975-6357-4AA0-BB8D-0C3DA9A4AECE}" srcOrd="0" destOrd="1" presId="urn:microsoft.com/office/officeart/2005/8/layout/vList2"/>
    <dgm:cxn modelId="{2BF3FB13-5272-47D7-9904-856548DDF536}" srcId="{3B00070D-912A-4523-8494-F8D973183677}" destId="{107D1375-47E5-4A46-9563-7900F566B88A}" srcOrd="0" destOrd="0" parTransId="{BC3C5085-B26F-4B2A-9B73-318AF6445DF8}" sibTransId="{30A0BA55-06C3-465D-B3C6-685AFB993C65}"/>
    <dgm:cxn modelId="{3DFA1317-CB97-4CEF-A903-6ED2A1CE6726}" type="presOf" srcId="{3B00070D-912A-4523-8494-F8D973183677}" destId="{84F42919-68E7-48FF-8D54-1448F3716072}" srcOrd="0" destOrd="0" presId="urn:microsoft.com/office/officeart/2005/8/layout/vList2"/>
    <dgm:cxn modelId="{98517F1E-E351-450A-A2D7-EE5DF75BCACD}" type="presOf" srcId="{CB8EAD9C-743E-404B-AA1B-07BD77F08974}" destId="{AA54F153-E0B2-404B-A398-D67222ED5BED}" srcOrd="0" destOrd="2" presId="urn:microsoft.com/office/officeart/2005/8/layout/vList2"/>
    <dgm:cxn modelId="{A53D8632-B5A3-4AA7-840E-458D230E821C}" type="presOf" srcId="{A6905F92-7803-424B-B81B-94A9806541E9}" destId="{E1575EDD-E1D2-4577-8128-1D558BE644CA}" srcOrd="0" destOrd="0" presId="urn:microsoft.com/office/officeart/2005/8/layout/vList2"/>
    <dgm:cxn modelId="{BA042B38-449C-492D-9D15-C7ABD051F5A7}" type="presOf" srcId="{6AAA981D-67FA-4C9E-A3CB-139C27E0320E}" destId="{5344BBE6-0495-4A63-AAF9-C2E8107F3ADC}" srcOrd="0" destOrd="0" presId="urn:microsoft.com/office/officeart/2005/8/layout/vList2"/>
    <dgm:cxn modelId="{5CA4CD5C-93D1-43BE-93DA-02A4DB041B0D}" type="presOf" srcId="{51AAEDD9-C76E-4ABE-A50F-9F437033F945}" destId="{5344BBE6-0495-4A63-AAF9-C2E8107F3ADC}" srcOrd="0" destOrd="1" presId="urn:microsoft.com/office/officeart/2005/8/layout/vList2"/>
    <dgm:cxn modelId="{EC51E545-F6D3-4628-A2D3-2A403E152573}" type="presOf" srcId="{107D1375-47E5-4A46-9563-7900F566B88A}" destId="{5319BAA2-F55A-403C-A502-0DC618D9B3FF}" srcOrd="0" destOrd="0" presId="urn:microsoft.com/office/officeart/2005/8/layout/vList2"/>
    <dgm:cxn modelId="{69590D4A-4583-4A01-8208-975A1F154E3A}" type="presOf" srcId="{104B8A94-A22E-4908-90A8-20938A53BF8F}" destId="{AA54F153-E0B2-404B-A398-D67222ED5BED}" srcOrd="0" destOrd="3" presId="urn:microsoft.com/office/officeart/2005/8/layout/vList2"/>
    <dgm:cxn modelId="{FB20AD6A-083E-44DC-929E-5B08195717B1}" srcId="{03197937-16D9-4DCB-84B5-7E42BCDB10E4}" destId="{65F16DC9-556E-4375-9AA6-802999DDF7AE}" srcOrd="1" destOrd="0" parTransId="{E93DE552-2AC0-4BC4-9908-794A28FA6F92}" sibTransId="{A5CC4208-7C96-4DAA-A47E-3483433602F4}"/>
    <dgm:cxn modelId="{7BE26C5A-1505-47CC-9676-2560AFE3A605}" srcId="{EA8CCBBD-AEC6-47B8-B7F2-CE065E7678EB}" destId="{7D833CF6-4204-47A9-BE37-D4962C67D10E}" srcOrd="0" destOrd="0" parTransId="{25B6613D-6CD2-458D-84B6-EA64C8C61AD0}" sibTransId="{A69B7126-F14A-44DB-8106-C6A400E3CBE2}"/>
    <dgm:cxn modelId="{4CAF067D-1ACB-4C23-AFE5-DF9D8E9C6457}" srcId="{EA8CCBBD-AEC6-47B8-B7F2-CE065E7678EB}" destId="{3B00070D-912A-4523-8494-F8D973183677}" srcOrd="3" destOrd="0" parTransId="{1EF609EF-8B4D-4162-A2E1-296E88B74A27}" sibTransId="{389D96E6-4020-4926-A1DA-53E43F3C9E7D}"/>
    <dgm:cxn modelId="{32ED7D7E-6997-4BE2-AD75-443EDA551338}" srcId="{03197937-16D9-4DCB-84B5-7E42BCDB10E4}" destId="{D1D165D3-4D51-46C5-A177-470ADDF1E868}" srcOrd="0" destOrd="0" parTransId="{09AEF5D7-21FD-45B2-BF21-D432946D17BF}" sibTransId="{5189C544-50E5-46D8-9492-B3911E598ACB}"/>
    <dgm:cxn modelId="{B7C87F8F-D282-4BD1-8B80-33E118B2F028}" srcId="{7D833CF6-4204-47A9-BE37-D4962C67D10E}" destId="{51AAEDD9-C76E-4ABE-A50F-9F437033F945}" srcOrd="1" destOrd="0" parTransId="{920DA430-CFE8-4F8C-87E7-F6117D4CE16F}" sibTransId="{C1C42EB1-9D99-441D-8534-7959B0EDB9B3}"/>
    <dgm:cxn modelId="{C9475C91-E160-4948-85E4-A955EA702EF4}" type="presOf" srcId="{7D833CF6-4204-47A9-BE37-D4962C67D10E}" destId="{EA88A2B0-6CAD-41AA-B2DF-8BA4E3BA9554}" srcOrd="0" destOrd="0" presId="urn:microsoft.com/office/officeart/2005/8/layout/vList2"/>
    <dgm:cxn modelId="{EC4E9A92-CC32-44D5-86B6-AB42470EFC85}" srcId="{CB0E2921-5374-4E80-A07B-52B7E596797A}" destId="{C3483A98-6754-4513-B2E8-CF76A3C63AD8}" srcOrd="1" destOrd="0" parTransId="{C24E95F5-9EEF-450E-A7C3-C1BCE05E6731}" sibTransId="{28D22D03-54D8-4D78-9D3A-0205EFE264A1}"/>
    <dgm:cxn modelId="{821EB798-3602-4CF4-B37B-2E3B03176E9A}" srcId="{03197937-16D9-4DCB-84B5-7E42BCDB10E4}" destId="{CB8EAD9C-743E-404B-AA1B-07BD77F08974}" srcOrd="2" destOrd="0" parTransId="{23B57283-78B6-4A25-A5F9-CC941445A124}" sibTransId="{2833A356-C488-4B85-9B07-5F7F996CF935}"/>
    <dgm:cxn modelId="{422522A0-08CC-47EE-BA9F-DF3EE1037440}" type="presOf" srcId="{65F16DC9-556E-4375-9AA6-802999DDF7AE}" destId="{AA54F153-E0B2-404B-A398-D67222ED5BED}" srcOrd="0" destOrd="1" presId="urn:microsoft.com/office/officeart/2005/8/layout/vList2"/>
    <dgm:cxn modelId="{F22BCBA4-E562-4D8F-A14C-AA9CEF149850}" srcId="{03197937-16D9-4DCB-84B5-7E42BCDB10E4}" destId="{104B8A94-A22E-4908-90A8-20938A53BF8F}" srcOrd="3" destOrd="0" parTransId="{6D5561AA-62DE-4C4B-A881-C1ECCD2CA1E6}" sibTransId="{A1E37507-BE34-42FF-A6E6-8A2F41A98617}"/>
    <dgm:cxn modelId="{491573A5-DEC4-498F-9DCD-E05C6D199016}" srcId="{EA8CCBBD-AEC6-47B8-B7F2-CE065E7678EB}" destId="{03197937-16D9-4DCB-84B5-7E42BCDB10E4}" srcOrd="2" destOrd="0" parTransId="{CE6862CB-4142-44E8-94FF-8EDEB34C97F6}" sibTransId="{E8C07A17-2912-4B0D-8D5E-55E9758A85B0}"/>
    <dgm:cxn modelId="{73985EA8-F7FC-4B42-973E-909E1B567533}" type="presOf" srcId="{03197937-16D9-4DCB-84B5-7E42BCDB10E4}" destId="{0AA21CF9-A83E-4C89-963A-BFFE0536ADB3}" srcOrd="0" destOrd="0" presId="urn:microsoft.com/office/officeart/2005/8/layout/vList2"/>
    <dgm:cxn modelId="{C5B42CAA-D884-4738-A964-7A9E7866EE6E}" type="presOf" srcId="{DC2C2861-91C9-4124-B278-924A9F379498}" destId="{5319BAA2-F55A-403C-A502-0DC618D9B3FF}" srcOrd="0" destOrd="1" presId="urn:microsoft.com/office/officeart/2005/8/layout/vList2"/>
    <dgm:cxn modelId="{906C08C4-8478-4C28-B5F9-7775786EFD18}" srcId="{CB0E2921-5374-4E80-A07B-52B7E596797A}" destId="{DB25F6B3-2C58-4F25-9362-531FC60D710F}" srcOrd="0" destOrd="0" parTransId="{B3E8527B-319A-4C23-A167-8AB7631D393C}" sibTransId="{F84122FF-E2BD-43FB-9818-F00B7BB2AF10}"/>
    <dgm:cxn modelId="{6CB24BC9-82A4-4228-805B-94A3EB168EC3}" type="presOf" srcId="{D1D165D3-4D51-46C5-A177-470ADDF1E868}" destId="{AA54F153-E0B2-404B-A398-D67222ED5BED}" srcOrd="0" destOrd="0" presId="urn:microsoft.com/office/officeart/2005/8/layout/vList2"/>
    <dgm:cxn modelId="{46F69BCA-5A3C-4673-8AC2-91E6361E9E78}" srcId="{7D833CF6-4204-47A9-BE37-D4962C67D10E}" destId="{6AAA981D-67FA-4C9E-A3CB-139C27E0320E}" srcOrd="0" destOrd="0" parTransId="{374517C7-8F4C-432B-9CA0-50EB716DCF64}" sibTransId="{FAF380E2-0336-45C2-9FEB-D9EA95A3AA9D}"/>
    <dgm:cxn modelId="{64BF1FD1-8826-4284-9294-C3EA871673B8}" type="presOf" srcId="{EA8CCBBD-AEC6-47B8-B7F2-CE065E7678EB}" destId="{715A58CE-8F74-46FF-963A-3AC6A6D59EED}" srcOrd="0" destOrd="0" presId="urn:microsoft.com/office/officeart/2005/8/layout/vList2"/>
    <dgm:cxn modelId="{0160BDD7-D64A-414E-90DE-9F6000F8E9D8}" type="presOf" srcId="{25CB42C6-2EE9-4712-9961-3DC6410EC3A9}" destId="{D89FB889-F662-4EB1-A5BA-8E97FF9A5F9E}" srcOrd="0" destOrd="0" presId="urn:microsoft.com/office/officeart/2005/8/layout/vList2"/>
    <dgm:cxn modelId="{873A45DE-4F30-4374-9FEA-5B363CCAB0BD}" srcId="{A6905F92-7803-424B-B81B-94A9806541E9}" destId="{25CB42C6-2EE9-4712-9961-3DC6410EC3A9}" srcOrd="0" destOrd="0" parTransId="{FD6E6DA0-0E42-47A6-B6FB-F1BDE8CB3B80}" sibTransId="{43D008A1-981D-4CCA-B2E1-B04F46F95B99}"/>
    <dgm:cxn modelId="{9D13B7E6-E8C3-42A2-9D37-BFB0C54EC61A}" srcId="{EA8CCBBD-AEC6-47B8-B7F2-CE065E7678EB}" destId="{CB0E2921-5374-4E80-A07B-52B7E596797A}" srcOrd="1" destOrd="0" parTransId="{8878712A-80D3-416F-B6A2-DA44609097B3}" sibTransId="{E104FC36-B84F-44A0-AFCA-F2A66E185902}"/>
    <dgm:cxn modelId="{E07861EA-3C47-4552-865C-2DFEF2E07FDF}" type="presOf" srcId="{CB0E2921-5374-4E80-A07B-52B7E596797A}" destId="{E7F3E064-0CD1-48D0-9F48-035CD57EB54A}" srcOrd="0" destOrd="0" presId="urn:microsoft.com/office/officeart/2005/8/layout/vList2"/>
    <dgm:cxn modelId="{78D777F3-68CC-4C8F-9F45-49332EEFAE89}" srcId="{EA8CCBBD-AEC6-47B8-B7F2-CE065E7678EB}" destId="{A6905F92-7803-424B-B81B-94A9806541E9}" srcOrd="4" destOrd="0" parTransId="{0D2335FB-CFB5-4FEA-832E-DD7F564D4C3F}" sibTransId="{2039EE5A-5061-4630-BB03-C7B0B98B8330}"/>
    <dgm:cxn modelId="{553F1EFF-E830-4AA8-8F97-1B7B8F245C7D}" srcId="{3B00070D-912A-4523-8494-F8D973183677}" destId="{DC2C2861-91C9-4124-B278-924A9F379498}" srcOrd="1" destOrd="0" parTransId="{6335794D-BCB5-455B-8B3D-14F4CC80CB86}" sibTransId="{4A9DDC6A-A77D-4390-9B0E-A2A3E796B6F7}"/>
    <dgm:cxn modelId="{64889B5B-AAA4-4786-AA87-097F830D68ED}" type="presParOf" srcId="{715A58CE-8F74-46FF-963A-3AC6A6D59EED}" destId="{EA88A2B0-6CAD-41AA-B2DF-8BA4E3BA9554}" srcOrd="0" destOrd="0" presId="urn:microsoft.com/office/officeart/2005/8/layout/vList2"/>
    <dgm:cxn modelId="{3EA54084-78ED-4930-AA03-0692AC07C011}" type="presParOf" srcId="{715A58CE-8F74-46FF-963A-3AC6A6D59EED}" destId="{5344BBE6-0495-4A63-AAF9-C2E8107F3ADC}" srcOrd="1" destOrd="0" presId="urn:microsoft.com/office/officeart/2005/8/layout/vList2"/>
    <dgm:cxn modelId="{53A4E371-F995-42AC-82EE-0AEAD400EA12}" type="presParOf" srcId="{715A58CE-8F74-46FF-963A-3AC6A6D59EED}" destId="{E7F3E064-0CD1-48D0-9F48-035CD57EB54A}" srcOrd="2" destOrd="0" presId="urn:microsoft.com/office/officeart/2005/8/layout/vList2"/>
    <dgm:cxn modelId="{69C52975-0016-44B5-99BB-D291D7B9DD14}" type="presParOf" srcId="{715A58CE-8F74-46FF-963A-3AC6A6D59EED}" destId="{B33EE975-6357-4AA0-BB8D-0C3DA9A4AECE}" srcOrd="3" destOrd="0" presId="urn:microsoft.com/office/officeart/2005/8/layout/vList2"/>
    <dgm:cxn modelId="{42BDBBD1-FAA4-4BA1-BD7D-3291922C599D}" type="presParOf" srcId="{715A58CE-8F74-46FF-963A-3AC6A6D59EED}" destId="{0AA21CF9-A83E-4C89-963A-BFFE0536ADB3}" srcOrd="4" destOrd="0" presId="urn:microsoft.com/office/officeart/2005/8/layout/vList2"/>
    <dgm:cxn modelId="{D645AC87-4575-476D-82F4-C50815F3BD38}" type="presParOf" srcId="{715A58CE-8F74-46FF-963A-3AC6A6D59EED}" destId="{AA54F153-E0B2-404B-A398-D67222ED5BED}" srcOrd="5" destOrd="0" presId="urn:microsoft.com/office/officeart/2005/8/layout/vList2"/>
    <dgm:cxn modelId="{F0C95251-D033-4727-9634-2F1D4F322809}" type="presParOf" srcId="{715A58CE-8F74-46FF-963A-3AC6A6D59EED}" destId="{84F42919-68E7-48FF-8D54-1448F3716072}" srcOrd="6" destOrd="0" presId="urn:microsoft.com/office/officeart/2005/8/layout/vList2"/>
    <dgm:cxn modelId="{0CC30F34-EF4C-44D3-8E51-D77E978F9477}" type="presParOf" srcId="{715A58CE-8F74-46FF-963A-3AC6A6D59EED}" destId="{5319BAA2-F55A-403C-A502-0DC618D9B3FF}" srcOrd="7" destOrd="0" presId="urn:microsoft.com/office/officeart/2005/8/layout/vList2"/>
    <dgm:cxn modelId="{7DF97EF3-2125-4362-BE84-AA1A9C919E1B}" type="presParOf" srcId="{715A58CE-8F74-46FF-963A-3AC6A6D59EED}" destId="{E1575EDD-E1D2-4577-8128-1D558BE644CA}" srcOrd="8" destOrd="0" presId="urn:microsoft.com/office/officeart/2005/8/layout/vList2"/>
    <dgm:cxn modelId="{70B05545-3138-48CF-9DB6-E6B37E9E1955}" type="presParOf" srcId="{715A58CE-8F74-46FF-963A-3AC6A6D59EED}" destId="{D89FB889-F662-4EB1-A5BA-8E97FF9A5F9E}" srcOrd="9" destOrd="0" presId="urn:microsoft.com/office/officeart/2005/8/layout/vList2"/>
  </dgm:cxnLst>
  <dgm:bg/>
  <dgm:whole>
    <a:ln>
      <a:solidFill>
        <a:schemeClr val="accent1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A8CCBBD-AEC6-47B8-B7F2-CE065E7678EB}" type="doc">
      <dgm:prSet loTypeId="urn:diagrams.loki3.com/Bracket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0BBC44A5-A274-4DCB-87C8-1E0DAFED6776}">
      <dgm:prSet custT="1"/>
      <dgm:spPr/>
      <dgm:t>
        <a:bodyPr/>
        <a:lstStyle/>
        <a:p>
          <a:pPr algn="l"/>
          <a:r>
            <a:rPr lang="en-ZW" sz="1800" b="1" dirty="0">
              <a:latin typeface="Century Gothic" panose="020B0502020202020204" pitchFamily="34" charset="0"/>
            </a:rPr>
            <a:t>Ministry of Finance and Economic Development</a:t>
          </a:r>
        </a:p>
      </dgm:t>
    </dgm:pt>
    <dgm:pt modelId="{B3922164-6438-4A3C-87F5-088CB71C891E}" type="parTrans" cxnId="{E892E0DA-AC53-46A9-BB40-E5F401C125FF}">
      <dgm:prSet/>
      <dgm:spPr/>
      <dgm:t>
        <a:bodyPr/>
        <a:lstStyle/>
        <a:p>
          <a:pPr algn="l"/>
          <a:endParaRPr lang="en-ZW" sz="1800" b="1">
            <a:latin typeface="Century Gothic" panose="020B0502020202020204" pitchFamily="34" charset="0"/>
          </a:endParaRPr>
        </a:p>
      </dgm:t>
    </dgm:pt>
    <dgm:pt modelId="{99E7DAA4-DC07-4A31-9021-391CE2849DF0}" type="sibTrans" cxnId="{E892E0DA-AC53-46A9-BB40-E5F401C125FF}">
      <dgm:prSet/>
      <dgm:spPr/>
      <dgm:t>
        <a:bodyPr/>
        <a:lstStyle/>
        <a:p>
          <a:pPr algn="l"/>
          <a:endParaRPr lang="en-ZW" sz="1800" b="1">
            <a:latin typeface="Century Gothic" panose="020B0502020202020204" pitchFamily="34" charset="0"/>
          </a:endParaRPr>
        </a:p>
      </dgm:t>
    </dgm:pt>
    <dgm:pt modelId="{D0ADC65A-7F11-4266-B422-096C46CB29DF}">
      <dgm:prSet custT="1"/>
      <dgm:spPr/>
      <dgm:t>
        <a:bodyPr/>
        <a:lstStyle/>
        <a:p>
          <a:pPr algn="l"/>
          <a:r>
            <a:rPr lang="en-ZW" sz="1800" b="1" dirty="0">
              <a:latin typeface="Century Gothic" panose="020B0502020202020204" pitchFamily="34" charset="0"/>
            </a:rPr>
            <a:t>Government</a:t>
          </a:r>
        </a:p>
      </dgm:t>
    </dgm:pt>
    <dgm:pt modelId="{8E3A1FA9-6E3E-4636-83B3-AE9810F56CE0}" type="parTrans" cxnId="{09729957-09BA-44A7-9D63-E428C4B8AF6E}">
      <dgm:prSet/>
      <dgm:spPr/>
      <dgm:t>
        <a:bodyPr/>
        <a:lstStyle/>
        <a:p>
          <a:pPr algn="l"/>
          <a:endParaRPr lang="en-ZW" sz="1800" b="1"/>
        </a:p>
      </dgm:t>
    </dgm:pt>
    <dgm:pt modelId="{69C75BB8-7071-4E27-9889-5F9E73867085}" type="sibTrans" cxnId="{09729957-09BA-44A7-9D63-E428C4B8AF6E}">
      <dgm:prSet/>
      <dgm:spPr/>
      <dgm:t>
        <a:bodyPr/>
        <a:lstStyle/>
        <a:p>
          <a:pPr algn="l"/>
          <a:endParaRPr lang="en-ZW" sz="1800" b="1"/>
        </a:p>
      </dgm:t>
    </dgm:pt>
    <dgm:pt modelId="{B9BF08CC-9F5D-40FA-86BA-24EF72476B30}">
      <dgm:prSet custT="1"/>
      <dgm:spPr/>
      <dgm:t>
        <a:bodyPr/>
        <a:lstStyle/>
        <a:p>
          <a:pPr algn="l"/>
          <a:r>
            <a:rPr lang="en-ZW" sz="1800" b="1" dirty="0">
              <a:latin typeface="Century Gothic" panose="020B0502020202020204" pitchFamily="34" charset="0"/>
            </a:rPr>
            <a:t>Ministry of Agriculture </a:t>
          </a:r>
        </a:p>
      </dgm:t>
    </dgm:pt>
    <dgm:pt modelId="{7C2153F2-1BF6-4327-90F9-39100AAD4DCF}" type="parTrans" cxnId="{D0AE35EA-77CB-42DB-AA48-843670534A09}">
      <dgm:prSet/>
      <dgm:spPr/>
      <dgm:t>
        <a:bodyPr/>
        <a:lstStyle/>
        <a:p>
          <a:pPr algn="l"/>
          <a:endParaRPr lang="en-ZW" sz="1800" b="1"/>
        </a:p>
      </dgm:t>
    </dgm:pt>
    <dgm:pt modelId="{F043A532-5F51-4D13-B517-C5DD01CDABD1}" type="sibTrans" cxnId="{D0AE35EA-77CB-42DB-AA48-843670534A09}">
      <dgm:prSet/>
      <dgm:spPr/>
      <dgm:t>
        <a:bodyPr/>
        <a:lstStyle/>
        <a:p>
          <a:pPr algn="l"/>
          <a:endParaRPr lang="en-ZW" sz="1800" b="1"/>
        </a:p>
      </dgm:t>
    </dgm:pt>
    <dgm:pt modelId="{57EA7614-3626-4868-B3AC-CF1200F8195B}">
      <dgm:prSet custT="1"/>
      <dgm:spPr/>
      <dgm:t>
        <a:bodyPr/>
        <a:lstStyle/>
        <a:p>
          <a:pPr algn="l"/>
          <a:r>
            <a:rPr lang="en-ZW" sz="1800" b="1" dirty="0">
              <a:latin typeface="Century Gothic" panose="020B0502020202020204" pitchFamily="34" charset="0"/>
            </a:rPr>
            <a:t>Meteorological Site</a:t>
          </a:r>
        </a:p>
      </dgm:t>
    </dgm:pt>
    <dgm:pt modelId="{C560591D-37CB-4883-A8FD-3787F32006AA}" type="parTrans" cxnId="{CC60D102-F708-4516-8E05-0279CA1F007C}">
      <dgm:prSet/>
      <dgm:spPr/>
      <dgm:t>
        <a:bodyPr/>
        <a:lstStyle/>
        <a:p>
          <a:pPr algn="l"/>
          <a:endParaRPr lang="en-ZW" sz="1800" b="1"/>
        </a:p>
      </dgm:t>
    </dgm:pt>
    <dgm:pt modelId="{6E0AA401-91D0-4088-96C4-8AC03FE02800}" type="sibTrans" cxnId="{CC60D102-F708-4516-8E05-0279CA1F007C}">
      <dgm:prSet/>
      <dgm:spPr/>
      <dgm:t>
        <a:bodyPr/>
        <a:lstStyle/>
        <a:p>
          <a:pPr algn="l"/>
          <a:endParaRPr lang="en-ZW" sz="1800" b="1"/>
        </a:p>
      </dgm:t>
    </dgm:pt>
    <dgm:pt modelId="{27CEED05-C940-4B31-BBE7-0035CA332ECF}">
      <dgm:prSet custT="1"/>
      <dgm:spPr/>
      <dgm:t>
        <a:bodyPr anchor="ctr"/>
        <a:lstStyle/>
        <a:p>
          <a:pPr algn="l"/>
          <a:r>
            <a:rPr lang="en-ZW" sz="1800" b="1" dirty="0">
              <a:latin typeface="Century Gothic" panose="020B0502020202020204" pitchFamily="34" charset="0"/>
            </a:rPr>
            <a:t>Consider scope of premium subsidies</a:t>
          </a:r>
        </a:p>
      </dgm:t>
    </dgm:pt>
    <dgm:pt modelId="{D2A35B49-FBA2-4432-88CF-30ACD981A4FC}" type="parTrans" cxnId="{99D78ADD-841B-4E19-8FFF-72852DF0FB08}">
      <dgm:prSet/>
      <dgm:spPr/>
      <dgm:t>
        <a:bodyPr/>
        <a:lstStyle/>
        <a:p>
          <a:endParaRPr lang="en-ZW"/>
        </a:p>
      </dgm:t>
    </dgm:pt>
    <dgm:pt modelId="{B60F83DD-CD4E-4651-B371-A75F9A1FB340}" type="sibTrans" cxnId="{99D78ADD-841B-4E19-8FFF-72852DF0FB08}">
      <dgm:prSet/>
      <dgm:spPr/>
      <dgm:t>
        <a:bodyPr/>
        <a:lstStyle/>
        <a:p>
          <a:endParaRPr lang="en-ZW"/>
        </a:p>
      </dgm:t>
    </dgm:pt>
    <dgm:pt modelId="{B9DEE88A-B157-457D-8520-66F66E76715A}">
      <dgm:prSet custT="1"/>
      <dgm:spPr/>
      <dgm:t>
        <a:bodyPr/>
        <a:lstStyle/>
        <a:p>
          <a:pPr algn="l"/>
          <a:r>
            <a:rPr lang="en-ZW" sz="1800" b="1" dirty="0">
              <a:latin typeface="Century Gothic" panose="020B0502020202020204" pitchFamily="34" charset="0"/>
            </a:rPr>
            <a:t>Integrate agricultural insurance into risk management and agriculture extension </a:t>
          </a:r>
          <a:r>
            <a:rPr lang="en-ZW" sz="1800" b="1" dirty="0">
              <a:solidFill>
                <a:schemeClr val="tx1"/>
              </a:solidFill>
              <a:latin typeface="Century Gothic" panose="020B0502020202020204" pitchFamily="34" charset="0"/>
            </a:rPr>
            <a:t>services</a:t>
          </a:r>
        </a:p>
      </dgm:t>
    </dgm:pt>
    <dgm:pt modelId="{417FEC2F-5569-4591-B6B5-7EC30FA465A4}" type="parTrans" cxnId="{5B2313B6-223F-4619-BF92-BC1E7200350C}">
      <dgm:prSet/>
      <dgm:spPr/>
      <dgm:t>
        <a:bodyPr/>
        <a:lstStyle/>
        <a:p>
          <a:endParaRPr lang="en-ZW"/>
        </a:p>
      </dgm:t>
    </dgm:pt>
    <dgm:pt modelId="{66284CBB-47AA-4D3D-B0DE-3755FC9AF43E}" type="sibTrans" cxnId="{5B2313B6-223F-4619-BF92-BC1E7200350C}">
      <dgm:prSet/>
      <dgm:spPr/>
      <dgm:t>
        <a:bodyPr/>
        <a:lstStyle/>
        <a:p>
          <a:endParaRPr lang="en-ZW"/>
        </a:p>
      </dgm:t>
    </dgm:pt>
    <dgm:pt modelId="{A5F32604-0DBA-4582-AB0B-6A8B524AF895}">
      <dgm:prSet custT="1"/>
      <dgm:spPr/>
      <dgm:t>
        <a:bodyPr/>
        <a:lstStyle/>
        <a:p>
          <a:pPr algn="l"/>
          <a:r>
            <a:rPr lang="en-ZW" sz="1800" b="1" dirty="0">
              <a:latin typeface="Century Gothic" panose="020B0502020202020204" pitchFamily="34" charset="0"/>
            </a:rPr>
            <a:t>Maintaining reliable and representative weather data </a:t>
          </a:r>
        </a:p>
      </dgm:t>
    </dgm:pt>
    <dgm:pt modelId="{3E1427AB-795C-4A7B-BB4B-D50606E2F2D9}" type="parTrans" cxnId="{37EC2214-C95C-4786-814F-6253EAD028AF}">
      <dgm:prSet/>
      <dgm:spPr/>
      <dgm:t>
        <a:bodyPr/>
        <a:lstStyle/>
        <a:p>
          <a:endParaRPr lang="en-ZW"/>
        </a:p>
      </dgm:t>
    </dgm:pt>
    <dgm:pt modelId="{3718F16C-E3E8-47BA-BF1E-C4D6B6F0028D}" type="sibTrans" cxnId="{37EC2214-C95C-4786-814F-6253EAD028AF}">
      <dgm:prSet/>
      <dgm:spPr/>
      <dgm:t>
        <a:bodyPr/>
        <a:lstStyle/>
        <a:p>
          <a:endParaRPr lang="en-ZW"/>
        </a:p>
      </dgm:t>
    </dgm:pt>
    <dgm:pt modelId="{468759A0-C2E0-4651-8EE6-C34258465849}">
      <dgm:prSet custT="1"/>
      <dgm:spPr/>
      <dgm:t>
        <a:bodyPr/>
        <a:lstStyle/>
        <a:p>
          <a:pPr algn="l"/>
          <a:r>
            <a:rPr lang="en-ZW" sz="1800" b="1" dirty="0">
              <a:latin typeface="Century Gothic" panose="020B0502020202020204" pitchFamily="34" charset="0"/>
            </a:rPr>
            <a:t>Enabling a suitable environment for </a:t>
          </a:r>
          <a:r>
            <a:rPr lang="en-ZW" sz="1800" b="1" dirty="0">
              <a:solidFill>
                <a:schemeClr val="tx1"/>
              </a:solidFill>
              <a:latin typeface="Century Gothic" panose="020B0502020202020204" pitchFamily="34" charset="0"/>
            </a:rPr>
            <a:t>insurance pools</a:t>
          </a:r>
        </a:p>
      </dgm:t>
    </dgm:pt>
    <dgm:pt modelId="{DB4BEB5E-CE6B-433E-8C85-9DF096F44D92}" type="parTrans" cxnId="{775070E6-430C-4A87-B637-E8DD35151CE9}">
      <dgm:prSet/>
      <dgm:spPr/>
      <dgm:t>
        <a:bodyPr/>
        <a:lstStyle/>
        <a:p>
          <a:endParaRPr lang="en-ZW"/>
        </a:p>
      </dgm:t>
    </dgm:pt>
    <dgm:pt modelId="{CAF5F9AA-5F7C-4D12-BACA-4DD04936B2DB}" type="sibTrans" cxnId="{775070E6-430C-4A87-B637-E8DD35151CE9}">
      <dgm:prSet/>
      <dgm:spPr/>
      <dgm:t>
        <a:bodyPr/>
        <a:lstStyle/>
        <a:p>
          <a:endParaRPr lang="en-ZW"/>
        </a:p>
      </dgm:t>
    </dgm:pt>
    <dgm:pt modelId="{AF536C04-EC16-42CB-A88D-424786482D85}">
      <dgm:prSet custT="1"/>
      <dgm:spPr/>
      <dgm:t>
        <a:bodyPr anchor="ctr"/>
        <a:lstStyle/>
        <a:p>
          <a:pPr algn="l"/>
          <a:r>
            <a:rPr lang="en-ZW" sz="1800" b="1" dirty="0">
              <a:latin typeface="Century Gothic" panose="020B0502020202020204" pitchFamily="34" charset="0"/>
            </a:rPr>
            <a:t>Tax exemptions – waive VAT on </a:t>
          </a:r>
          <a:r>
            <a:rPr lang="en-ZW" sz="1800" b="1" dirty="0">
              <a:solidFill>
                <a:schemeClr val="tx1"/>
              </a:solidFill>
              <a:latin typeface="Century Gothic" panose="020B0502020202020204" pitchFamily="34" charset="0"/>
            </a:rPr>
            <a:t>inclusive insurance products</a:t>
          </a:r>
        </a:p>
      </dgm:t>
    </dgm:pt>
    <dgm:pt modelId="{A67CDB66-7FB7-49AF-A53C-7179656B2DF1}" type="parTrans" cxnId="{A5448E4A-375E-4C75-81F6-151620467BA1}">
      <dgm:prSet/>
      <dgm:spPr/>
      <dgm:t>
        <a:bodyPr/>
        <a:lstStyle/>
        <a:p>
          <a:endParaRPr lang="en-ZW"/>
        </a:p>
      </dgm:t>
    </dgm:pt>
    <dgm:pt modelId="{ABDC3112-9531-44E3-8950-D13ACE40FB31}" type="sibTrans" cxnId="{A5448E4A-375E-4C75-81F6-151620467BA1}">
      <dgm:prSet/>
      <dgm:spPr/>
      <dgm:t>
        <a:bodyPr/>
        <a:lstStyle/>
        <a:p>
          <a:endParaRPr lang="en-ZW"/>
        </a:p>
      </dgm:t>
    </dgm:pt>
    <dgm:pt modelId="{6CE90377-2ED7-4F38-BD75-F702BA968E85}">
      <dgm:prSet custT="1"/>
      <dgm:spPr/>
      <dgm:t>
        <a:bodyPr anchor="ctr"/>
        <a:lstStyle/>
        <a:p>
          <a:pPr algn="l"/>
          <a:r>
            <a:rPr lang="en-ZW" sz="1800" b="1" dirty="0">
              <a:solidFill>
                <a:schemeClr val="tx1"/>
              </a:solidFill>
              <a:latin typeface="Century Gothic" panose="020B0502020202020204" pitchFamily="34" charset="0"/>
            </a:rPr>
            <a:t>More affordable products increase penetration and reduces risk</a:t>
          </a:r>
        </a:p>
      </dgm:t>
    </dgm:pt>
    <dgm:pt modelId="{D3B587B7-4BA7-42A7-871F-91AAF5B15E56}" type="parTrans" cxnId="{E98ED13D-3A04-4369-849C-D14DEEB7DD6E}">
      <dgm:prSet/>
      <dgm:spPr/>
      <dgm:t>
        <a:bodyPr/>
        <a:lstStyle/>
        <a:p>
          <a:endParaRPr lang="en-ZW"/>
        </a:p>
      </dgm:t>
    </dgm:pt>
    <dgm:pt modelId="{C976C962-8DDE-4348-AC77-B92982B27BB6}" type="sibTrans" cxnId="{E98ED13D-3A04-4369-849C-D14DEEB7DD6E}">
      <dgm:prSet/>
      <dgm:spPr/>
      <dgm:t>
        <a:bodyPr/>
        <a:lstStyle/>
        <a:p>
          <a:endParaRPr lang="en-ZW"/>
        </a:p>
      </dgm:t>
    </dgm:pt>
    <dgm:pt modelId="{8C5A7076-1E6A-43B7-A803-675E0BBCBCF0}">
      <dgm:prSet custT="1"/>
      <dgm:spPr/>
      <dgm:t>
        <a:bodyPr/>
        <a:lstStyle/>
        <a:p>
          <a:pPr algn="l"/>
          <a:r>
            <a:rPr lang="en-ZW" sz="1800" b="1" dirty="0">
              <a:latin typeface="Century Gothic" panose="020B0502020202020204" pitchFamily="34" charset="0"/>
            </a:rPr>
            <a:t>Train and implement good risk management to improve insurability of certain risks </a:t>
          </a:r>
        </a:p>
      </dgm:t>
    </dgm:pt>
    <dgm:pt modelId="{854EA474-A6D5-42F2-885E-AB0869995DE8}" type="parTrans" cxnId="{F6CA6DBD-D47B-4189-9B37-5A0332704A4E}">
      <dgm:prSet/>
      <dgm:spPr/>
      <dgm:t>
        <a:bodyPr/>
        <a:lstStyle/>
        <a:p>
          <a:endParaRPr lang="en-ZW"/>
        </a:p>
      </dgm:t>
    </dgm:pt>
    <dgm:pt modelId="{368283A6-7B78-4B5A-897E-FB9B0683288C}" type="sibTrans" cxnId="{F6CA6DBD-D47B-4189-9B37-5A0332704A4E}">
      <dgm:prSet/>
      <dgm:spPr/>
      <dgm:t>
        <a:bodyPr/>
        <a:lstStyle/>
        <a:p>
          <a:endParaRPr lang="en-ZW"/>
        </a:p>
      </dgm:t>
    </dgm:pt>
    <dgm:pt modelId="{1A5AF189-26CA-4F65-B37F-5FFD9783A75B}">
      <dgm:prSet custT="1"/>
      <dgm:spPr/>
      <dgm:t>
        <a:bodyPr/>
        <a:lstStyle/>
        <a:p>
          <a:pPr algn="l"/>
          <a:r>
            <a:rPr lang="en-ZW" sz="1800" b="1" dirty="0">
              <a:latin typeface="Century Gothic" panose="020B0502020202020204" pitchFamily="34" charset="0"/>
            </a:rPr>
            <a:t>Validation of satellite data</a:t>
          </a:r>
        </a:p>
      </dgm:t>
    </dgm:pt>
    <dgm:pt modelId="{99021C77-EA80-477B-A9E1-621B18A5B065}" type="parTrans" cxnId="{C3612D49-61E7-45A6-B210-A86451D588E4}">
      <dgm:prSet/>
      <dgm:spPr/>
      <dgm:t>
        <a:bodyPr/>
        <a:lstStyle/>
        <a:p>
          <a:endParaRPr lang="en-ZW"/>
        </a:p>
      </dgm:t>
    </dgm:pt>
    <dgm:pt modelId="{BF06950E-5745-4C86-B6CC-9FD5D6E2620D}" type="sibTrans" cxnId="{C3612D49-61E7-45A6-B210-A86451D588E4}">
      <dgm:prSet/>
      <dgm:spPr/>
      <dgm:t>
        <a:bodyPr/>
        <a:lstStyle/>
        <a:p>
          <a:endParaRPr lang="en-ZW"/>
        </a:p>
      </dgm:t>
    </dgm:pt>
    <dgm:pt modelId="{7DEEA308-A53F-4AD8-B9B1-DA97D6E7CCBF}">
      <dgm:prSet custT="1"/>
      <dgm:spPr/>
      <dgm:t>
        <a:bodyPr/>
        <a:lstStyle/>
        <a:p>
          <a:pPr algn="l"/>
          <a:r>
            <a:rPr lang="en-ZW" sz="1800" b="1" dirty="0">
              <a:latin typeface="Century Gothic" panose="020B0502020202020204" pitchFamily="34" charset="0"/>
            </a:rPr>
            <a:t>Enabling easier access to reinsurance markets</a:t>
          </a:r>
        </a:p>
      </dgm:t>
    </dgm:pt>
    <dgm:pt modelId="{9509FB5F-0906-4229-A678-2D42D347E5CA}" type="parTrans" cxnId="{135B1414-B45A-4D6C-9921-7F91E22BC247}">
      <dgm:prSet/>
      <dgm:spPr/>
      <dgm:t>
        <a:bodyPr/>
        <a:lstStyle/>
        <a:p>
          <a:endParaRPr lang="en-ZW"/>
        </a:p>
      </dgm:t>
    </dgm:pt>
    <dgm:pt modelId="{8248D482-9108-4767-AD31-3B95BFA11562}" type="sibTrans" cxnId="{135B1414-B45A-4D6C-9921-7F91E22BC247}">
      <dgm:prSet/>
      <dgm:spPr/>
      <dgm:t>
        <a:bodyPr/>
        <a:lstStyle/>
        <a:p>
          <a:endParaRPr lang="en-ZW"/>
        </a:p>
      </dgm:t>
    </dgm:pt>
    <dgm:pt modelId="{151CE4D1-002D-44D8-B51A-712267765336}">
      <dgm:prSet custT="1"/>
      <dgm:spPr/>
      <dgm:t>
        <a:bodyPr/>
        <a:lstStyle/>
        <a:p>
          <a:pPr algn="l"/>
          <a:r>
            <a:rPr lang="en-ZW" sz="1800" b="1" dirty="0">
              <a:latin typeface="Century Gothic" panose="020B0502020202020204" pitchFamily="34" charset="0"/>
            </a:rPr>
            <a:t>Distribution Channels</a:t>
          </a:r>
        </a:p>
      </dgm:t>
    </dgm:pt>
    <dgm:pt modelId="{E7C6B336-CAC8-40A1-A153-F00537E85165}" type="parTrans" cxnId="{EBF91A03-2454-487F-B7CC-64D77F5C4B2E}">
      <dgm:prSet/>
      <dgm:spPr/>
      <dgm:t>
        <a:bodyPr/>
        <a:lstStyle/>
        <a:p>
          <a:endParaRPr lang="en-ZW"/>
        </a:p>
      </dgm:t>
    </dgm:pt>
    <dgm:pt modelId="{A733B721-117D-4D62-B2AE-A073C795E0B8}" type="sibTrans" cxnId="{EBF91A03-2454-487F-B7CC-64D77F5C4B2E}">
      <dgm:prSet/>
      <dgm:spPr/>
      <dgm:t>
        <a:bodyPr/>
        <a:lstStyle/>
        <a:p>
          <a:endParaRPr lang="en-ZW"/>
        </a:p>
      </dgm:t>
    </dgm:pt>
    <dgm:pt modelId="{E3CED540-BE2E-4094-89F2-C70C01208FA3}">
      <dgm:prSet custT="1"/>
      <dgm:spPr/>
      <dgm:t>
        <a:bodyPr/>
        <a:lstStyle/>
        <a:p>
          <a:pPr algn="l"/>
          <a:r>
            <a:rPr lang="en-ZW" sz="1800" b="1" dirty="0">
              <a:latin typeface="Century Gothic" panose="020B0502020202020204" pitchFamily="34" charset="0"/>
            </a:rPr>
            <a:t>Banks, agribusiness, farmer organisations, microfinance and </a:t>
          </a:r>
          <a:r>
            <a:rPr lang="en-ZW" sz="1800" b="1" dirty="0" err="1">
              <a:latin typeface="Century Gothic" panose="020B0502020202020204" pitchFamily="34" charset="0"/>
            </a:rPr>
            <a:t>fintechs</a:t>
          </a:r>
          <a:endParaRPr lang="en-ZW" sz="1800" b="1" dirty="0">
            <a:latin typeface="Century Gothic" panose="020B0502020202020204" pitchFamily="34" charset="0"/>
          </a:endParaRPr>
        </a:p>
      </dgm:t>
    </dgm:pt>
    <dgm:pt modelId="{63BC96D5-174E-45D5-9728-C2EDA01B4875}" type="parTrans" cxnId="{3EE6E5BB-E21C-404B-9834-5271C9201CD0}">
      <dgm:prSet/>
      <dgm:spPr/>
      <dgm:t>
        <a:bodyPr/>
        <a:lstStyle/>
        <a:p>
          <a:endParaRPr lang="en-ZW"/>
        </a:p>
      </dgm:t>
    </dgm:pt>
    <dgm:pt modelId="{484EB68A-5935-46A8-B3EF-EBB32A88EF70}" type="sibTrans" cxnId="{3EE6E5BB-E21C-404B-9834-5271C9201CD0}">
      <dgm:prSet/>
      <dgm:spPr/>
      <dgm:t>
        <a:bodyPr/>
        <a:lstStyle/>
        <a:p>
          <a:endParaRPr lang="en-ZW"/>
        </a:p>
      </dgm:t>
    </dgm:pt>
    <dgm:pt modelId="{9880CFE3-C03E-4329-B526-B1100952203F}">
      <dgm:prSet custT="1"/>
      <dgm:spPr/>
      <dgm:t>
        <a:bodyPr/>
        <a:lstStyle/>
        <a:p>
          <a:pPr algn="l"/>
          <a:r>
            <a:rPr lang="en-ZW" sz="1800" b="1" dirty="0">
              <a:latin typeface="Century Gothic" panose="020B0502020202020204" pitchFamily="34" charset="0"/>
            </a:rPr>
            <a:t> Distribution channels, role of consumer education and market conduct</a:t>
          </a:r>
        </a:p>
      </dgm:t>
    </dgm:pt>
    <dgm:pt modelId="{83796E1D-CA09-4ED0-A696-29DE157054F9}" type="parTrans" cxnId="{E6A9F523-51C5-4FAC-B01F-FC2FA88ED7D6}">
      <dgm:prSet/>
      <dgm:spPr/>
      <dgm:t>
        <a:bodyPr/>
        <a:lstStyle/>
        <a:p>
          <a:endParaRPr lang="en-ZW"/>
        </a:p>
      </dgm:t>
    </dgm:pt>
    <dgm:pt modelId="{0B04C2DB-6CE1-40A9-9FEE-C0CA2035B344}" type="sibTrans" cxnId="{E6A9F523-51C5-4FAC-B01F-FC2FA88ED7D6}">
      <dgm:prSet/>
      <dgm:spPr/>
      <dgm:t>
        <a:bodyPr/>
        <a:lstStyle/>
        <a:p>
          <a:endParaRPr lang="en-ZW"/>
        </a:p>
      </dgm:t>
    </dgm:pt>
    <dgm:pt modelId="{8C9E2640-1F2E-4BDD-B06A-C65E30624702}" type="pres">
      <dgm:prSet presAssocID="{EA8CCBBD-AEC6-47B8-B7F2-CE065E7678EB}" presName="Name0" presStyleCnt="0">
        <dgm:presLayoutVars>
          <dgm:dir/>
          <dgm:animLvl val="lvl"/>
          <dgm:resizeHandles val="exact"/>
        </dgm:presLayoutVars>
      </dgm:prSet>
      <dgm:spPr/>
    </dgm:pt>
    <dgm:pt modelId="{059A25CB-49ED-4B29-ABE5-7564A1F9EEC3}" type="pres">
      <dgm:prSet presAssocID="{0BBC44A5-A274-4DCB-87C8-1E0DAFED6776}" presName="linNode" presStyleCnt="0"/>
      <dgm:spPr/>
    </dgm:pt>
    <dgm:pt modelId="{A528E9DF-2A46-4CFF-8431-EF4351270F71}" type="pres">
      <dgm:prSet presAssocID="{0BBC44A5-A274-4DCB-87C8-1E0DAFED6776}" presName="parTx" presStyleLbl="revTx" presStyleIdx="0" presStyleCnt="5">
        <dgm:presLayoutVars>
          <dgm:chMax val="1"/>
          <dgm:bulletEnabled val="1"/>
        </dgm:presLayoutVars>
      </dgm:prSet>
      <dgm:spPr/>
    </dgm:pt>
    <dgm:pt modelId="{C420A215-35EF-4333-B7AF-43AFEE4138C9}" type="pres">
      <dgm:prSet presAssocID="{0BBC44A5-A274-4DCB-87C8-1E0DAFED6776}" presName="bracket" presStyleLbl="parChTrans1D1" presStyleIdx="0" presStyleCnt="5"/>
      <dgm:spPr/>
    </dgm:pt>
    <dgm:pt modelId="{2B3E5A5E-5D2D-4FA2-ABBB-3A3C9E39706D}" type="pres">
      <dgm:prSet presAssocID="{0BBC44A5-A274-4DCB-87C8-1E0DAFED6776}" presName="spH" presStyleCnt="0"/>
      <dgm:spPr/>
    </dgm:pt>
    <dgm:pt modelId="{472E99F5-405D-44A1-AC94-A1A8348EA2A6}" type="pres">
      <dgm:prSet presAssocID="{0BBC44A5-A274-4DCB-87C8-1E0DAFED6776}" presName="desTx" presStyleLbl="node1" presStyleIdx="0" presStyleCnt="5">
        <dgm:presLayoutVars>
          <dgm:bulletEnabled val="1"/>
        </dgm:presLayoutVars>
      </dgm:prSet>
      <dgm:spPr/>
    </dgm:pt>
    <dgm:pt modelId="{F641FB58-6772-4E7A-91E0-2A8F08E26A42}" type="pres">
      <dgm:prSet presAssocID="{99E7DAA4-DC07-4A31-9021-391CE2849DF0}" presName="spV" presStyleCnt="0"/>
      <dgm:spPr/>
    </dgm:pt>
    <dgm:pt modelId="{543A6D55-F57B-428F-98E9-7630006AB5FC}" type="pres">
      <dgm:prSet presAssocID="{B9BF08CC-9F5D-40FA-86BA-24EF72476B30}" presName="linNode" presStyleCnt="0"/>
      <dgm:spPr/>
    </dgm:pt>
    <dgm:pt modelId="{271BD90B-0630-43D7-A773-E365737DBFC2}" type="pres">
      <dgm:prSet presAssocID="{B9BF08CC-9F5D-40FA-86BA-24EF72476B30}" presName="parTx" presStyleLbl="revTx" presStyleIdx="1" presStyleCnt="5">
        <dgm:presLayoutVars>
          <dgm:chMax val="1"/>
          <dgm:bulletEnabled val="1"/>
        </dgm:presLayoutVars>
      </dgm:prSet>
      <dgm:spPr/>
    </dgm:pt>
    <dgm:pt modelId="{927E0C15-8C6C-4264-8C8C-8FA930FF63BC}" type="pres">
      <dgm:prSet presAssocID="{B9BF08CC-9F5D-40FA-86BA-24EF72476B30}" presName="bracket" presStyleLbl="parChTrans1D1" presStyleIdx="1" presStyleCnt="5"/>
      <dgm:spPr/>
    </dgm:pt>
    <dgm:pt modelId="{D4ED0DEB-7124-4989-A529-DF5774F56AF8}" type="pres">
      <dgm:prSet presAssocID="{B9BF08CC-9F5D-40FA-86BA-24EF72476B30}" presName="spH" presStyleCnt="0"/>
      <dgm:spPr/>
    </dgm:pt>
    <dgm:pt modelId="{C20F7D4E-E74F-4E7B-B231-89F7AAC3CB93}" type="pres">
      <dgm:prSet presAssocID="{B9BF08CC-9F5D-40FA-86BA-24EF72476B30}" presName="desTx" presStyleLbl="node1" presStyleIdx="1" presStyleCnt="5">
        <dgm:presLayoutVars>
          <dgm:bulletEnabled val="1"/>
        </dgm:presLayoutVars>
      </dgm:prSet>
      <dgm:spPr/>
    </dgm:pt>
    <dgm:pt modelId="{00741376-9BF0-4E30-8390-AF68F940AEB0}" type="pres">
      <dgm:prSet presAssocID="{F043A532-5F51-4D13-B517-C5DD01CDABD1}" presName="spV" presStyleCnt="0"/>
      <dgm:spPr/>
    </dgm:pt>
    <dgm:pt modelId="{64CF3ACD-6ABA-4A2F-B13E-21ECC9C6C7E6}" type="pres">
      <dgm:prSet presAssocID="{57EA7614-3626-4868-B3AC-CF1200F8195B}" presName="linNode" presStyleCnt="0"/>
      <dgm:spPr/>
    </dgm:pt>
    <dgm:pt modelId="{CC2CC891-C7E1-4D43-87AC-A82DAD395EC4}" type="pres">
      <dgm:prSet presAssocID="{57EA7614-3626-4868-B3AC-CF1200F8195B}" presName="parTx" presStyleLbl="revTx" presStyleIdx="2" presStyleCnt="5">
        <dgm:presLayoutVars>
          <dgm:chMax val="1"/>
          <dgm:bulletEnabled val="1"/>
        </dgm:presLayoutVars>
      </dgm:prSet>
      <dgm:spPr/>
    </dgm:pt>
    <dgm:pt modelId="{FBB6CE40-B2CF-4028-BA53-BC3CE83E16BD}" type="pres">
      <dgm:prSet presAssocID="{57EA7614-3626-4868-B3AC-CF1200F8195B}" presName="bracket" presStyleLbl="parChTrans1D1" presStyleIdx="2" presStyleCnt="5"/>
      <dgm:spPr/>
    </dgm:pt>
    <dgm:pt modelId="{E25805DA-96F1-4395-A18D-A8AF4ADB6C59}" type="pres">
      <dgm:prSet presAssocID="{57EA7614-3626-4868-B3AC-CF1200F8195B}" presName="spH" presStyleCnt="0"/>
      <dgm:spPr/>
    </dgm:pt>
    <dgm:pt modelId="{886D67FF-D0A5-4311-82A8-FC13E28C1E76}" type="pres">
      <dgm:prSet presAssocID="{57EA7614-3626-4868-B3AC-CF1200F8195B}" presName="desTx" presStyleLbl="node1" presStyleIdx="2" presStyleCnt="5">
        <dgm:presLayoutVars>
          <dgm:bulletEnabled val="1"/>
        </dgm:presLayoutVars>
      </dgm:prSet>
      <dgm:spPr/>
    </dgm:pt>
    <dgm:pt modelId="{462A7993-934B-4788-9849-1A9151D67DDD}" type="pres">
      <dgm:prSet presAssocID="{6E0AA401-91D0-4088-96C4-8AC03FE02800}" presName="spV" presStyleCnt="0"/>
      <dgm:spPr/>
    </dgm:pt>
    <dgm:pt modelId="{B048525F-BA40-4884-B6F9-A9E72EEB3ECB}" type="pres">
      <dgm:prSet presAssocID="{D0ADC65A-7F11-4266-B422-096C46CB29DF}" presName="linNode" presStyleCnt="0"/>
      <dgm:spPr/>
    </dgm:pt>
    <dgm:pt modelId="{8AE1E30C-031A-4BB0-BF31-0D1E6067B882}" type="pres">
      <dgm:prSet presAssocID="{D0ADC65A-7F11-4266-B422-096C46CB29DF}" presName="parTx" presStyleLbl="revTx" presStyleIdx="3" presStyleCnt="5">
        <dgm:presLayoutVars>
          <dgm:chMax val="1"/>
          <dgm:bulletEnabled val="1"/>
        </dgm:presLayoutVars>
      </dgm:prSet>
      <dgm:spPr/>
    </dgm:pt>
    <dgm:pt modelId="{F91498CC-AE51-4931-8D14-B6413B664045}" type="pres">
      <dgm:prSet presAssocID="{D0ADC65A-7F11-4266-B422-096C46CB29DF}" presName="bracket" presStyleLbl="parChTrans1D1" presStyleIdx="3" presStyleCnt="5"/>
      <dgm:spPr/>
    </dgm:pt>
    <dgm:pt modelId="{AF976CC1-2ABC-4B8E-8742-4AB44646619F}" type="pres">
      <dgm:prSet presAssocID="{D0ADC65A-7F11-4266-B422-096C46CB29DF}" presName="spH" presStyleCnt="0"/>
      <dgm:spPr/>
    </dgm:pt>
    <dgm:pt modelId="{A798E4DC-559E-45A7-9378-A68F935AEA7D}" type="pres">
      <dgm:prSet presAssocID="{D0ADC65A-7F11-4266-B422-096C46CB29DF}" presName="desTx" presStyleLbl="node1" presStyleIdx="3" presStyleCnt="5">
        <dgm:presLayoutVars>
          <dgm:bulletEnabled val="1"/>
        </dgm:presLayoutVars>
      </dgm:prSet>
      <dgm:spPr/>
    </dgm:pt>
    <dgm:pt modelId="{6C05B462-DCDC-4555-8A02-ACDDE1E61169}" type="pres">
      <dgm:prSet presAssocID="{69C75BB8-7071-4E27-9889-5F9E73867085}" presName="spV" presStyleCnt="0"/>
      <dgm:spPr/>
    </dgm:pt>
    <dgm:pt modelId="{51E5C6BE-3B92-4D72-BCA9-AD1B33109C6D}" type="pres">
      <dgm:prSet presAssocID="{151CE4D1-002D-44D8-B51A-712267765336}" presName="linNode" presStyleCnt="0"/>
      <dgm:spPr/>
    </dgm:pt>
    <dgm:pt modelId="{F2CA99A0-6405-42D0-91CC-BE124BA4B731}" type="pres">
      <dgm:prSet presAssocID="{151CE4D1-002D-44D8-B51A-712267765336}" presName="parTx" presStyleLbl="revTx" presStyleIdx="4" presStyleCnt="5">
        <dgm:presLayoutVars>
          <dgm:chMax val="1"/>
          <dgm:bulletEnabled val="1"/>
        </dgm:presLayoutVars>
      </dgm:prSet>
      <dgm:spPr/>
    </dgm:pt>
    <dgm:pt modelId="{D0D82DDA-1BBA-4F55-AE79-D06425454904}" type="pres">
      <dgm:prSet presAssocID="{151CE4D1-002D-44D8-B51A-712267765336}" presName="bracket" presStyleLbl="parChTrans1D1" presStyleIdx="4" presStyleCnt="5"/>
      <dgm:spPr/>
    </dgm:pt>
    <dgm:pt modelId="{99B8A105-800E-46BE-8661-4889F0067BE1}" type="pres">
      <dgm:prSet presAssocID="{151CE4D1-002D-44D8-B51A-712267765336}" presName="spH" presStyleCnt="0"/>
      <dgm:spPr/>
    </dgm:pt>
    <dgm:pt modelId="{992C83DB-834C-435C-8361-49AA3566FE97}" type="pres">
      <dgm:prSet presAssocID="{151CE4D1-002D-44D8-B51A-712267765336}" presName="desTx" presStyleLbl="node1" presStyleIdx="4" presStyleCnt="5">
        <dgm:presLayoutVars>
          <dgm:bulletEnabled val="1"/>
        </dgm:presLayoutVars>
      </dgm:prSet>
      <dgm:spPr/>
    </dgm:pt>
  </dgm:ptLst>
  <dgm:cxnLst>
    <dgm:cxn modelId="{CC60D102-F708-4516-8E05-0279CA1F007C}" srcId="{EA8CCBBD-AEC6-47B8-B7F2-CE065E7678EB}" destId="{57EA7614-3626-4868-B3AC-CF1200F8195B}" srcOrd="2" destOrd="0" parTransId="{C560591D-37CB-4883-A8FD-3787F32006AA}" sibTransId="{6E0AA401-91D0-4088-96C4-8AC03FE02800}"/>
    <dgm:cxn modelId="{EBF91A03-2454-487F-B7CC-64D77F5C4B2E}" srcId="{EA8CCBBD-AEC6-47B8-B7F2-CE065E7678EB}" destId="{151CE4D1-002D-44D8-B51A-712267765336}" srcOrd="4" destOrd="0" parTransId="{E7C6B336-CAC8-40A1-A153-F00537E85165}" sibTransId="{A733B721-117D-4D62-B2AE-A073C795E0B8}"/>
    <dgm:cxn modelId="{E93CC904-E57B-431D-BBA7-52F5094ED015}" type="presOf" srcId="{8C5A7076-1E6A-43B7-A803-675E0BBCBCF0}" destId="{C20F7D4E-E74F-4E7B-B231-89F7AAC3CB93}" srcOrd="0" destOrd="1" presId="urn:diagrams.loki3.com/BracketList"/>
    <dgm:cxn modelId="{135B1414-B45A-4D6C-9921-7F91E22BC247}" srcId="{D0ADC65A-7F11-4266-B422-096C46CB29DF}" destId="{7DEEA308-A53F-4AD8-B9B1-DA97D6E7CCBF}" srcOrd="1" destOrd="0" parTransId="{9509FB5F-0906-4229-A678-2D42D347E5CA}" sibTransId="{8248D482-9108-4767-AD31-3B95BFA11562}"/>
    <dgm:cxn modelId="{37EC2214-C95C-4786-814F-6253EAD028AF}" srcId="{57EA7614-3626-4868-B3AC-CF1200F8195B}" destId="{A5F32604-0DBA-4582-AB0B-6A8B524AF895}" srcOrd="0" destOrd="0" parTransId="{3E1427AB-795C-4A7B-BB4B-D50606E2F2D9}" sibTransId="{3718F16C-E3E8-47BA-BF1E-C4D6B6F0028D}"/>
    <dgm:cxn modelId="{5DE1B917-7BD8-4F5F-9C8F-1A6C96504F3C}" type="presOf" srcId="{9880CFE3-C03E-4329-B526-B1100952203F}" destId="{992C83DB-834C-435C-8361-49AA3566FE97}" srcOrd="0" destOrd="1" presId="urn:diagrams.loki3.com/BracketList"/>
    <dgm:cxn modelId="{E6A9F523-51C5-4FAC-B01F-FC2FA88ED7D6}" srcId="{151CE4D1-002D-44D8-B51A-712267765336}" destId="{9880CFE3-C03E-4329-B526-B1100952203F}" srcOrd="1" destOrd="0" parTransId="{83796E1D-CA09-4ED0-A696-29DE157054F9}" sibTransId="{0B04C2DB-6CE1-40A9-9FEE-C0CA2035B344}"/>
    <dgm:cxn modelId="{8A0CED2B-4482-4ECD-98EF-05A434EC6285}" type="presOf" srcId="{D0ADC65A-7F11-4266-B422-096C46CB29DF}" destId="{8AE1E30C-031A-4BB0-BF31-0D1E6067B882}" srcOrd="0" destOrd="0" presId="urn:diagrams.loki3.com/BracketList"/>
    <dgm:cxn modelId="{A48BF231-D21F-4795-AAA7-E0215CEE3E00}" type="presOf" srcId="{27CEED05-C940-4B31-BBE7-0035CA332ECF}" destId="{472E99F5-405D-44A1-AC94-A1A8348EA2A6}" srcOrd="0" destOrd="0" presId="urn:diagrams.loki3.com/BracketList"/>
    <dgm:cxn modelId="{E98ED13D-3A04-4369-849C-D14DEEB7DD6E}" srcId="{0BBC44A5-A274-4DCB-87C8-1E0DAFED6776}" destId="{6CE90377-2ED7-4F38-BD75-F702BA968E85}" srcOrd="2" destOrd="0" parTransId="{D3B587B7-4BA7-42A7-871F-91AAF5B15E56}" sibTransId="{C976C962-8DDE-4348-AC77-B92982B27BB6}"/>
    <dgm:cxn modelId="{DEE01C65-C525-47E7-8CD6-32CDB612DAA4}" type="presOf" srcId="{B9BF08CC-9F5D-40FA-86BA-24EF72476B30}" destId="{271BD90B-0630-43D7-A773-E365737DBFC2}" srcOrd="0" destOrd="0" presId="urn:diagrams.loki3.com/BracketList"/>
    <dgm:cxn modelId="{F66FD346-B9E5-4416-8933-7857E649520A}" type="presOf" srcId="{151CE4D1-002D-44D8-B51A-712267765336}" destId="{F2CA99A0-6405-42D0-91CC-BE124BA4B731}" srcOrd="0" destOrd="0" presId="urn:diagrams.loki3.com/BracketList"/>
    <dgm:cxn modelId="{C3612D49-61E7-45A6-B210-A86451D588E4}" srcId="{57EA7614-3626-4868-B3AC-CF1200F8195B}" destId="{1A5AF189-26CA-4F65-B37F-5FFD9783A75B}" srcOrd="1" destOrd="0" parTransId="{99021C77-EA80-477B-A9E1-621B18A5B065}" sibTransId="{BF06950E-5745-4C86-B6CC-9FD5D6E2620D}"/>
    <dgm:cxn modelId="{A5448E4A-375E-4C75-81F6-151620467BA1}" srcId="{0BBC44A5-A274-4DCB-87C8-1E0DAFED6776}" destId="{AF536C04-EC16-42CB-A88D-424786482D85}" srcOrd="1" destOrd="0" parTransId="{A67CDB66-7FB7-49AF-A53C-7179656B2DF1}" sibTransId="{ABDC3112-9531-44E3-8950-D13ACE40FB31}"/>
    <dgm:cxn modelId="{B047E56C-A226-4572-A892-FA3FBDBDC510}" type="presOf" srcId="{A5F32604-0DBA-4582-AB0B-6A8B524AF895}" destId="{886D67FF-D0A5-4311-82A8-FC13E28C1E76}" srcOrd="0" destOrd="0" presId="urn:diagrams.loki3.com/BracketList"/>
    <dgm:cxn modelId="{CB5E5F75-CDAA-48C6-8A53-0D039AD103A8}" type="presOf" srcId="{1A5AF189-26CA-4F65-B37F-5FFD9783A75B}" destId="{886D67FF-D0A5-4311-82A8-FC13E28C1E76}" srcOrd="0" destOrd="1" presId="urn:diagrams.loki3.com/BracketList"/>
    <dgm:cxn modelId="{09729957-09BA-44A7-9D63-E428C4B8AF6E}" srcId="{EA8CCBBD-AEC6-47B8-B7F2-CE065E7678EB}" destId="{D0ADC65A-7F11-4266-B422-096C46CB29DF}" srcOrd="3" destOrd="0" parTransId="{8E3A1FA9-6E3E-4636-83B3-AE9810F56CE0}" sibTransId="{69C75BB8-7071-4E27-9889-5F9E73867085}"/>
    <dgm:cxn modelId="{93E99E7D-9DA5-4EB1-9E5F-BA23644664B4}" type="presOf" srcId="{7DEEA308-A53F-4AD8-B9B1-DA97D6E7CCBF}" destId="{A798E4DC-559E-45A7-9378-A68F935AEA7D}" srcOrd="0" destOrd="1" presId="urn:diagrams.loki3.com/BracketList"/>
    <dgm:cxn modelId="{288D3180-B014-4970-BC7E-02CA4D2BB46B}" type="presOf" srcId="{0BBC44A5-A274-4DCB-87C8-1E0DAFED6776}" destId="{A528E9DF-2A46-4CFF-8431-EF4351270F71}" srcOrd="0" destOrd="0" presId="urn:diagrams.loki3.com/BracketList"/>
    <dgm:cxn modelId="{A4CAD1A7-0C1B-4919-82EE-8110A86F6FA2}" type="presOf" srcId="{E3CED540-BE2E-4094-89F2-C70C01208FA3}" destId="{992C83DB-834C-435C-8361-49AA3566FE97}" srcOrd="0" destOrd="0" presId="urn:diagrams.loki3.com/BracketList"/>
    <dgm:cxn modelId="{9153EDAB-620B-498B-ABE2-CBF30BF4EAC2}" type="presOf" srcId="{57EA7614-3626-4868-B3AC-CF1200F8195B}" destId="{CC2CC891-C7E1-4D43-87AC-A82DAD395EC4}" srcOrd="0" destOrd="0" presId="urn:diagrams.loki3.com/BracketList"/>
    <dgm:cxn modelId="{D7E36AAE-E3D5-4361-B962-12A0FAD205D9}" type="presOf" srcId="{AF536C04-EC16-42CB-A88D-424786482D85}" destId="{472E99F5-405D-44A1-AC94-A1A8348EA2A6}" srcOrd="0" destOrd="1" presId="urn:diagrams.loki3.com/BracketList"/>
    <dgm:cxn modelId="{5B2313B6-223F-4619-BF92-BC1E7200350C}" srcId="{B9BF08CC-9F5D-40FA-86BA-24EF72476B30}" destId="{B9DEE88A-B157-457D-8520-66F66E76715A}" srcOrd="0" destOrd="0" parTransId="{417FEC2F-5569-4591-B6B5-7EC30FA465A4}" sibTransId="{66284CBB-47AA-4D3D-B0DE-3755FC9AF43E}"/>
    <dgm:cxn modelId="{3EE6E5BB-E21C-404B-9834-5271C9201CD0}" srcId="{151CE4D1-002D-44D8-B51A-712267765336}" destId="{E3CED540-BE2E-4094-89F2-C70C01208FA3}" srcOrd="0" destOrd="0" parTransId="{63BC96D5-174E-45D5-9728-C2EDA01B4875}" sibTransId="{484EB68A-5935-46A8-B3EF-EBB32A88EF70}"/>
    <dgm:cxn modelId="{F6CA6DBD-D47B-4189-9B37-5A0332704A4E}" srcId="{B9BF08CC-9F5D-40FA-86BA-24EF72476B30}" destId="{8C5A7076-1E6A-43B7-A803-675E0BBCBCF0}" srcOrd="1" destOrd="0" parTransId="{854EA474-A6D5-42F2-885E-AB0869995DE8}" sibTransId="{368283A6-7B78-4B5A-897E-FB9B0683288C}"/>
    <dgm:cxn modelId="{BE766AD6-56B3-40E7-B862-914517A89BB6}" type="presOf" srcId="{B9DEE88A-B157-457D-8520-66F66E76715A}" destId="{C20F7D4E-E74F-4E7B-B231-89F7AAC3CB93}" srcOrd="0" destOrd="0" presId="urn:diagrams.loki3.com/BracketList"/>
    <dgm:cxn modelId="{E892E0DA-AC53-46A9-BB40-E5F401C125FF}" srcId="{EA8CCBBD-AEC6-47B8-B7F2-CE065E7678EB}" destId="{0BBC44A5-A274-4DCB-87C8-1E0DAFED6776}" srcOrd="0" destOrd="0" parTransId="{B3922164-6438-4A3C-87F5-088CB71C891E}" sibTransId="{99E7DAA4-DC07-4A31-9021-391CE2849DF0}"/>
    <dgm:cxn modelId="{C41C1DDC-5A05-45F2-9751-944A5CA84864}" type="presOf" srcId="{EA8CCBBD-AEC6-47B8-B7F2-CE065E7678EB}" destId="{8C9E2640-1F2E-4BDD-B06A-C65E30624702}" srcOrd="0" destOrd="0" presId="urn:diagrams.loki3.com/BracketList"/>
    <dgm:cxn modelId="{99D78ADD-841B-4E19-8FFF-72852DF0FB08}" srcId="{0BBC44A5-A274-4DCB-87C8-1E0DAFED6776}" destId="{27CEED05-C940-4B31-BBE7-0035CA332ECF}" srcOrd="0" destOrd="0" parTransId="{D2A35B49-FBA2-4432-88CF-30ACD981A4FC}" sibTransId="{B60F83DD-CD4E-4651-B371-A75F9A1FB340}"/>
    <dgm:cxn modelId="{D8AAE8DF-DEB1-429D-9A2D-AE1F452B2D4F}" type="presOf" srcId="{468759A0-C2E0-4651-8EE6-C34258465849}" destId="{A798E4DC-559E-45A7-9378-A68F935AEA7D}" srcOrd="0" destOrd="0" presId="urn:diagrams.loki3.com/BracketList"/>
    <dgm:cxn modelId="{775070E6-430C-4A87-B637-E8DD35151CE9}" srcId="{D0ADC65A-7F11-4266-B422-096C46CB29DF}" destId="{468759A0-C2E0-4651-8EE6-C34258465849}" srcOrd="0" destOrd="0" parTransId="{DB4BEB5E-CE6B-433E-8C85-9DF096F44D92}" sibTransId="{CAF5F9AA-5F7C-4D12-BACA-4DD04936B2DB}"/>
    <dgm:cxn modelId="{D0AE35EA-77CB-42DB-AA48-843670534A09}" srcId="{EA8CCBBD-AEC6-47B8-B7F2-CE065E7678EB}" destId="{B9BF08CC-9F5D-40FA-86BA-24EF72476B30}" srcOrd="1" destOrd="0" parTransId="{7C2153F2-1BF6-4327-90F9-39100AAD4DCF}" sibTransId="{F043A532-5F51-4D13-B517-C5DD01CDABD1}"/>
    <dgm:cxn modelId="{48FE92ED-37D8-441A-9306-FDF3ACBED916}" type="presOf" srcId="{6CE90377-2ED7-4F38-BD75-F702BA968E85}" destId="{472E99F5-405D-44A1-AC94-A1A8348EA2A6}" srcOrd="0" destOrd="2" presId="urn:diagrams.loki3.com/BracketList"/>
    <dgm:cxn modelId="{32A01C02-204A-485B-97B2-9994CC5BAC88}" type="presParOf" srcId="{8C9E2640-1F2E-4BDD-B06A-C65E30624702}" destId="{059A25CB-49ED-4B29-ABE5-7564A1F9EEC3}" srcOrd="0" destOrd="0" presId="urn:diagrams.loki3.com/BracketList"/>
    <dgm:cxn modelId="{2191F1B2-DB87-4707-952F-A905FC0CACD7}" type="presParOf" srcId="{059A25CB-49ED-4B29-ABE5-7564A1F9EEC3}" destId="{A528E9DF-2A46-4CFF-8431-EF4351270F71}" srcOrd="0" destOrd="0" presId="urn:diagrams.loki3.com/BracketList"/>
    <dgm:cxn modelId="{6D854B5E-29CF-43B2-B888-261A8D75FA8E}" type="presParOf" srcId="{059A25CB-49ED-4B29-ABE5-7564A1F9EEC3}" destId="{C420A215-35EF-4333-B7AF-43AFEE4138C9}" srcOrd="1" destOrd="0" presId="urn:diagrams.loki3.com/BracketList"/>
    <dgm:cxn modelId="{B5FC6009-2E9D-4C4B-9166-29B6EEDA9475}" type="presParOf" srcId="{059A25CB-49ED-4B29-ABE5-7564A1F9EEC3}" destId="{2B3E5A5E-5D2D-4FA2-ABBB-3A3C9E39706D}" srcOrd="2" destOrd="0" presId="urn:diagrams.loki3.com/BracketList"/>
    <dgm:cxn modelId="{24C9AD67-677D-4254-BC8E-A4BA1B2999A8}" type="presParOf" srcId="{059A25CB-49ED-4B29-ABE5-7564A1F9EEC3}" destId="{472E99F5-405D-44A1-AC94-A1A8348EA2A6}" srcOrd="3" destOrd="0" presId="urn:diagrams.loki3.com/BracketList"/>
    <dgm:cxn modelId="{46008548-7930-4A5D-B155-27255281B76A}" type="presParOf" srcId="{8C9E2640-1F2E-4BDD-B06A-C65E30624702}" destId="{F641FB58-6772-4E7A-91E0-2A8F08E26A42}" srcOrd="1" destOrd="0" presId="urn:diagrams.loki3.com/BracketList"/>
    <dgm:cxn modelId="{BFD0D039-E647-4ADA-BF54-838388950B0D}" type="presParOf" srcId="{8C9E2640-1F2E-4BDD-B06A-C65E30624702}" destId="{543A6D55-F57B-428F-98E9-7630006AB5FC}" srcOrd="2" destOrd="0" presId="urn:diagrams.loki3.com/BracketList"/>
    <dgm:cxn modelId="{D288DDBC-1638-4B49-9B76-ECA28F75124F}" type="presParOf" srcId="{543A6D55-F57B-428F-98E9-7630006AB5FC}" destId="{271BD90B-0630-43D7-A773-E365737DBFC2}" srcOrd="0" destOrd="0" presId="urn:diagrams.loki3.com/BracketList"/>
    <dgm:cxn modelId="{B53469BA-1F1F-4C7B-A47F-BE983766A68D}" type="presParOf" srcId="{543A6D55-F57B-428F-98E9-7630006AB5FC}" destId="{927E0C15-8C6C-4264-8C8C-8FA930FF63BC}" srcOrd="1" destOrd="0" presId="urn:diagrams.loki3.com/BracketList"/>
    <dgm:cxn modelId="{DF9DBFAA-C4C8-42B7-9648-EF0F47C09B89}" type="presParOf" srcId="{543A6D55-F57B-428F-98E9-7630006AB5FC}" destId="{D4ED0DEB-7124-4989-A529-DF5774F56AF8}" srcOrd="2" destOrd="0" presId="urn:diagrams.loki3.com/BracketList"/>
    <dgm:cxn modelId="{9C823BED-D1CB-4901-9A7D-9D64E89B5DD5}" type="presParOf" srcId="{543A6D55-F57B-428F-98E9-7630006AB5FC}" destId="{C20F7D4E-E74F-4E7B-B231-89F7AAC3CB93}" srcOrd="3" destOrd="0" presId="urn:diagrams.loki3.com/BracketList"/>
    <dgm:cxn modelId="{BB0AB648-F057-41B4-A12D-458D0E9BF077}" type="presParOf" srcId="{8C9E2640-1F2E-4BDD-B06A-C65E30624702}" destId="{00741376-9BF0-4E30-8390-AF68F940AEB0}" srcOrd="3" destOrd="0" presId="urn:diagrams.loki3.com/BracketList"/>
    <dgm:cxn modelId="{08F26D19-32DA-4562-83FF-2E6B5E3058CD}" type="presParOf" srcId="{8C9E2640-1F2E-4BDD-B06A-C65E30624702}" destId="{64CF3ACD-6ABA-4A2F-B13E-21ECC9C6C7E6}" srcOrd="4" destOrd="0" presId="urn:diagrams.loki3.com/BracketList"/>
    <dgm:cxn modelId="{342529A9-E59A-45D5-ABD4-A1C5561051EA}" type="presParOf" srcId="{64CF3ACD-6ABA-4A2F-B13E-21ECC9C6C7E6}" destId="{CC2CC891-C7E1-4D43-87AC-A82DAD395EC4}" srcOrd="0" destOrd="0" presId="urn:diagrams.loki3.com/BracketList"/>
    <dgm:cxn modelId="{6E5D6A0D-6C71-4356-B2FF-A2729F1A48B4}" type="presParOf" srcId="{64CF3ACD-6ABA-4A2F-B13E-21ECC9C6C7E6}" destId="{FBB6CE40-B2CF-4028-BA53-BC3CE83E16BD}" srcOrd="1" destOrd="0" presId="urn:diagrams.loki3.com/BracketList"/>
    <dgm:cxn modelId="{39695DF0-3E0D-418F-90CD-EAB36D64900A}" type="presParOf" srcId="{64CF3ACD-6ABA-4A2F-B13E-21ECC9C6C7E6}" destId="{E25805DA-96F1-4395-A18D-A8AF4ADB6C59}" srcOrd="2" destOrd="0" presId="urn:diagrams.loki3.com/BracketList"/>
    <dgm:cxn modelId="{ABE6CF51-2B5D-43E7-9164-D4D87AB3B448}" type="presParOf" srcId="{64CF3ACD-6ABA-4A2F-B13E-21ECC9C6C7E6}" destId="{886D67FF-D0A5-4311-82A8-FC13E28C1E76}" srcOrd="3" destOrd="0" presId="urn:diagrams.loki3.com/BracketList"/>
    <dgm:cxn modelId="{21F79FCA-E38B-4FC9-B928-D57AA89D7D36}" type="presParOf" srcId="{8C9E2640-1F2E-4BDD-B06A-C65E30624702}" destId="{462A7993-934B-4788-9849-1A9151D67DDD}" srcOrd="5" destOrd="0" presId="urn:diagrams.loki3.com/BracketList"/>
    <dgm:cxn modelId="{6ED6E358-3511-46ED-88FE-A23E2465663E}" type="presParOf" srcId="{8C9E2640-1F2E-4BDD-B06A-C65E30624702}" destId="{B048525F-BA40-4884-B6F9-A9E72EEB3ECB}" srcOrd="6" destOrd="0" presId="urn:diagrams.loki3.com/BracketList"/>
    <dgm:cxn modelId="{903515FC-0277-4CB3-B0B1-4D5EDB41AFA5}" type="presParOf" srcId="{B048525F-BA40-4884-B6F9-A9E72EEB3ECB}" destId="{8AE1E30C-031A-4BB0-BF31-0D1E6067B882}" srcOrd="0" destOrd="0" presId="urn:diagrams.loki3.com/BracketList"/>
    <dgm:cxn modelId="{366B1C39-D5D9-4A31-9392-CCCDECF39D2B}" type="presParOf" srcId="{B048525F-BA40-4884-B6F9-A9E72EEB3ECB}" destId="{F91498CC-AE51-4931-8D14-B6413B664045}" srcOrd="1" destOrd="0" presId="urn:diagrams.loki3.com/BracketList"/>
    <dgm:cxn modelId="{7305F20D-315B-47A6-9107-878E742A5265}" type="presParOf" srcId="{B048525F-BA40-4884-B6F9-A9E72EEB3ECB}" destId="{AF976CC1-2ABC-4B8E-8742-4AB44646619F}" srcOrd="2" destOrd="0" presId="urn:diagrams.loki3.com/BracketList"/>
    <dgm:cxn modelId="{EAD46C55-288F-4948-A447-54912F66D1F4}" type="presParOf" srcId="{B048525F-BA40-4884-B6F9-A9E72EEB3ECB}" destId="{A798E4DC-559E-45A7-9378-A68F935AEA7D}" srcOrd="3" destOrd="0" presId="urn:diagrams.loki3.com/BracketList"/>
    <dgm:cxn modelId="{451E80BD-0140-431F-B72E-EEDDAD42636A}" type="presParOf" srcId="{8C9E2640-1F2E-4BDD-B06A-C65E30624702}" destId="{6C05B462-DCDC-4555-8A02-ACDDE1E61169}" srcOrd="7" destOrd="0" presId="urn:diagrams.loki3.com/BracketList"/>
    <dgm:cxn modelId="{2E0FE7AA-91BC-44F8-A6D8-AA9F75A23350}" type="presParOf" srcId="{8C9E2640-1F2E-4BDD-B06A-C65E30624702}" destId="{51E5C6BE-3B92-4D72-BCA9-AD1B33109C6D}" srcOrd="8" destOrd="0" presId="urn:diagrams.loki3.com/BracketList"/>
    <dgm:cxn modelId="{B6634AA6-056B-4BEA-ABCB-B46CA2CDB06F}" type="presParOf" srcId="{51E5C6BE-3B92-4D72-BCA9-AD1B33109C6D}" destId="{F2CA99A0-6405-42D0-91CC-BE124BA4B731}" srcOrd="0" destOrd="0" presId="urn:diagrams.loki3.com/BracketList"/>
    <dgm:cxn modelId="{036EB983-46F6-463D-8648-A3136BD17976}" type="presParOf" srcId="{51E5C6BE-3B92-4D72-BCA9-AD1B33109C6D}" destId="{D0D82DDA-1BBA-4F55-AE79-D06425454904}" srcOrd="1" destOrd="0" presId="urn:diagrams.loki3.com/BracketList"/>
    <dgm:cxn modelId="{3A165AA2-C72E-4DC7-B8B9-6DD6E2EB3B7A}" type="presParOf" srcId="{51E5C6BE-3B92-4D72-BCA9-AD1B33109C6D}" destId="{99B8A105-800E-46BE-8661-4889F0067BE1}" srcOrd="2" destOrd="0" presId="urn:diagrams.loki3.com/BracketList"/>
    <dgm:cxn modelId="{A44EAF01-CDFF-419A-8553-26F62682BB20}" type="presParOf" srcId="{51E5C6BE-3B92-4D72-BCA9-AD1B33109C6D}" destId="{992C83DB-834C-435C-8361-49AA3566FE97}" srcOrd="3" destOrd="0" presId="urn:diagrams.loki3.com/BracketList"/>
  </dgm:cxnLst>
  <dgm:bg>
    <a:solidFill>
      <a:schemeClr val="accent5">
        <a:lumMod val="20000"/>
        <a:lumOff val="80000"/>
      </a:schemeClr>
    </a:solidFill>
  </dgm:bg>
  <dgm:whole>
    <a:ln>
      <a:solidFill>
        <a:schemeClr val="accent5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E01E6C5-0C1C-4E23-83AC-6B56E43CBBA7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B2919426-C531-42A7-8457-3DC897420138}">
      <dgm:prSet custT="1"/>
      <dgm:spPr/>
      <dgm:t>
        <a:bodyPr/>
        <a:lstStyle/>
        <a:p>
          <a:r>
            <a:rPr lang="en-US" sz="2400" b="1" dirty="0">
              <a:latin typeface="Century Gothic" panose="020B0502020202020204" pitchFamily="34" charset="0"/>
            </a:rPr>
            <a:t>Limited awareness of agriculture insurance by small scale farmers</a:t>
          </a:r>
          <a:r>
            <a:rPr lang="en-US" sz="2400" b="0" dirty="0">
              <a:latin typeface="Century Gothic" panose="020B0502020202020204" pitchFamily="34" charset="0"/>
            </a:rPr>
            <a:t>.</a:t>
          </a:r>
        </a:p>
      </dgm:t>
    </dgm:pt>
    <dgm:pt modelId="{D27A2EC7-8AFC-45C6-9229-E3466F6F3ED0}" type="parTrans" cxnId="{641518E5-B15A-4100-91D3-07B7726BADBA}">
      <dgm:prSet/>
      <dgm:spPr/>
      <dgm:t>
        <a:bodyPr/>
        <a:lstStyle/>
        <a:p>
          <a:endParaRPr lang="en-US" sz="1600" b="0">
            <a:latin typeface="Century Gothic" panose="020B0502020202020204" pitchFamily="34" charset="0"/>
          </a:endParaRPr>
        </a:p>
      </dgm:t>
    </dgm:pt>
    <dgm:pt modelId="{D4895E5C-CB11-4F46-8749-2D433A209D84}" type="sibTrans" cxnId="{641518E5-B15A-4100-91D3-07B7726BADBA}">
      <dgm:prSet/>
      <dgm:spPr/>
      <dgm:t>
        <a:bodyPr/>
        <a:lstStyle/>
        <a:p>
          <a:endParaRPr lang="en-US" sz="1600" b="0">
            <a:latin typeface="Century Gothic" panose="020B0502020202020204" pitchFamily="34" charset="0"/>
          </a:endParaRPr>
        </a:p>
      </dgm:t>
    </dgm:pt>
    <dgm:pt modelId="{D8271189-A941-4534-90E9-BEFF130DE114}">
      <dgm:prSet custT="1"/>
      <dgm:spPr/>
      <dgm:t>
        <a:bodyPr/>
        <a:lstStyle/>
        <a:p>
          <a:r>
            <a:rPr lang="en-US" sz="2400" b="1" dirty="0">
              <a:latin typeface="Century Gothic" panose="020B0502020202020204" pitchFamily="34" charset="0"/>
            </a:rPr>
            <a:t>Lack of appetite by insurers  to provide cover for agricultural risks.</a:t>
          </a:r>
        </a:p>
      </dgm:t>
    </dgm:pt>
    <dgm:pt modelId="{FB0F3FD8-24BC-40DD-A579-1CD9947F4172}" type="parTrans" cxnId="{FA323C38-1EDA-4B01-9180-8C16691BB822}">
      <dgm:prSet/>
      <dgm:spPr/>
      <dgm:t>
        <a:bodyPr/>
        <a:lstStyle/>
        <a:p>
          <a:endParaRPr lang="en-US" sz="1600" b="0">
            <a:latin typeface="Century Gothic" panose="020B0502020202020204" pitchFamily="34" charset="0"/>
          </a:endParaRPr>
        </a:p>
      </dgm:t>
    </dgm:pt>
    <dgm:pt modelId="{16F19B07-0901-4FA1-A231-010F447FFB0B}" type="sibTrans" cxnId="{FA323C38-1EDA-4B01-9180-8C16691BB822}">
      <dgm:prSet/>
      <dgm:spPr/>
      <dgm:t>
        <a:bodyPr/>
        <a:lstStyle/>
        <a:p>
          <a:endParaRPr lang="en-US" sz="1600" b="0">
            <a:latin typeface="Century Gothic" panose="020B0502020202020204" pitchFamily="34" charset="0"/>
          </a:endParaRPr>
        </a:p>
      </dgm:t>
    </dgm:pt>
    <dgm:pt modelId="{C3464B6D-A9FB-40FC-AA50-01D87FAACD11}">
      <dgm:prSet custT="1"/>
      <dgm:spPr/>
      <dgm:t>
        <a:bodyPr/>
        <a:lstStyle/>
        <a:p>
          <a:r>
            <a:rPr lang="en-US" sz="2400" b="1" dirty="0">
              <a:latin typeface="Century Gothic" panose="020B0502020202020204" pitchFamily="34" charset="0"/>
            </a:rPr>
            <a:t>Few insurers in agriculture insurance space</a:t>
          </a:r>
          <a:r>
            <a:rPr lang="en-US" sz="2400" b="0" dirty="0">
              <a:latin typeface="Century Gothic" panose="020B0502020202020204" pitchFamily="34" charset="0"/>
            </a:rPr>
            <a:t>.</a:t>
          </a:r>
        </a:p>
      </dgm:t>
    </dgm:pt>
    <dgm:pt modelId="{5D9DC6A3-D265-44D6-9547-59490D2539FF}" type="parTrans" cxnId="{42DC1D4F-4E1E-4905-B647-C45D9C9301FD}">
      <dgm:prSet/>
      <dgm:spPr/>
      <dgm:t>
        <a:bodyPr/>
        <a:lstStyle/>
        <a:p>
          <a:endParaRPr lang="en-US" sz="1600" b="0">
            <a:latin typeface="Century Gothic" panose="020B0502020202020204" pitchFamily="34" charset="0"/>
          </a:endParaRPr>
        </a:p>
      </dgm:t>
    </dgm:pt>
    <dgm:pt modelId="{BA0B0873-4E9B-49AF-B616-9852BC24E82D}" type="sibTrans" cxnId="{42DC1D4F-4E1E-4905-B647-C45D9C9301FD}">
      <dgm:prSet/>
      <dgm:spPr/>
      <dgm:t>
        <a:bodyPr/>
        <a:lstStyle/>
        <a:p>
          <a:endParaRPr lang="en-US" sz="1600" b="0">
            <a:latin typeface="Century Gothic" panose="020B0502020202020204" pitchFamily="34" charset="0"/>
          </a:endParaRPr>
        </a:p>
      </dgm:t>
    </dgm:pt>
    <dgm:pt modelId="{F7DDBD57-4E7F-47A3-9E26-DFC97CFA0B25}">
      <dgm:prSet custT="1"/>
      <dgm:spPr/>
      <dgm:t>
        <a:bodyPr/>
        <a:lstStyle/>
        <a:p>
          <a:r>
            <a:rPr lang="en-US" sz="2400" b="1" dirty="0">
              <a:latin typeface="Century Gothic" panose="020B0502020202020204" pitchFamily="34" charset="0"/>
            </a:rPr>
            <a:t>The few insurers that provide cover to farmers offer limited cover.</a:t>
          </a:r>
        </a:p>
      </dgm:t>
    </dgm:pt>
    <dgm:pt modelId="{1E47ED59-94F7-4071-BD02-16791FB980C3}" type="parTrans" cxnId="{CE001FE3-1FDB-44D2-B8F8-A33DDFBB1A3C}">
      <dgm:prSet/>
      <dgm:spPr/>
      <dgm:t>
        <a:bodyPr/>
        <a:lstStyle/>
        <a:p>
          <a:endParaRPr lang="en-US" sz="1600" b="0">
            <a:latin typeface="Century Gothic" panose="020B0502020202020204" pitchFamily="34" charset="0"/>
          </a:endParaRPr>
        </a:p>
      </dgm:t>
    </dgm:pt>
    <dgm:pt modelId="{821027C5-4F83-4CB3-A002-DD9E133C7F25}" type="sibTrans" cxnId="{CE001FE3-1FDB-44D2-B8F8-A33DDFBB1A3C}">
      <dgm:prSet/>
      <dgm:spPr/>
      <dgm:t>
        <a:bodyPr/>
        <a:lstStyle/>
        <a:p>
          <a:endParaRPr lang="en-US" sz="1600" b="0">
            <a:latin typeface="Century Gothic" panose="020B0502020202020204" pitchFamily="34" charset="0"/>
          </a:endParaRPr>
        </a:p>
      </dgm:t>
    </dgm:pt>
    <dgm:pt modelId="{6E39C5AC-7C88-4CCA-84D4-A2A538E30679}">
      <dgm:prSet custT="1"/>
      <dgm:spPr/>
      <dgm:t>
        <a:bodyPr/>
        <a:lstStyle/>
        <a:p>
          <a:r>
            <a:rPr lang="en-US" sz="2400" b="1" dirty="0">
              <a:latin typeface="Century Gothic" panose="020B0502020202020204" pitchFamily="34" charset="0"/>
            </a:rPr>
            <a:t>Few technical experts in the market focusing on agriculture insurance</a:t>
          </a:r>
          <a:r>
            <a:rPr lang="en-US" sz="2400" b="0" dirty="0">
              <a:latin typeface="Century Gothic" panose="020B0502020202020204" pitchFamily="34" charset="0"/>
            </a:rPr>
            <a:t>.</a:t>
          </a:r>
        </a:p>
      </dgm:t>
    </dgm:pt>
    <dgm:pt modelId="{0AE29B3E-1099-45E6-BE1A-A809EE604CF7}" type="parTrans" cxnId="{90545AFD-1D72-4E21-AE44-5222CB3C9F52}">
      <dgm:prSet/>
      <dgm:spPr/>
      <dgm:t>
        <a:bodyPr/>
        <a:lstStyle/>
        <a:p>
          <a:endParaRPr lang="en-US" sz="1600" b="0">
            <a:latin typeface="Century Gothic" panose="020B0502020202020204" pitchFamily="34" charset="0"/>
          </a:endParaRPr>
        </a:p>
      </dgm:t>
    </dgm:pt>
    <dgm:pt modelId="{F0AB14EF-86DE-47AD-A16F-B2F437B567CA}" type="sibTrans" cxnId="{90545AFD-1D72-4E21-AE44-5222CB3C9F52}">
      <dgm:prSet/>
      <dgm:spPr/>
      <dgm:t>
        <a:bodyPr/>
        <a:lstStyle/>
        <a:p>
          <a:endParaRPr lang="en-US" sz="1600" b="0">
            <a:latin typeface="Century Gothic" panose="020B0502020202020204" pitchFamily="34" charset="0"/>
          </a:endParaRPr>
        </a:p>
      </dgm:t>
    </dgm:pt>
    <dgm:pt modelId="{8ADD22B7-78B7-40F0-852E-D9CB5894AD4C}">
      <dgm:prSet custT="1"/>
      <dgm:spPr/>
      <dgm:t>
        <a:bodyPr/>
        <a:lstStyle/>
        <a:p>
          <a:r>
            <a:rPr lang="en-US" sz="2400" b="1" dirty="0">
              <a:latin typeface="Century Gothic" panose="020B0502020202020204" pitchFamily="34" charset="0"/>
            </a:rPr>
            <a:t>Lack of reliable and accurate data (to enable product design and pricing</a:t>
          </a:r>
          <a:r>
            <a:rPr lang="en-US" sz="2400" b="0" dirty="0">
              <a:latin typeface="Century Gothic" panose="020B0502020202020204" pitchFamily="34" charset="0"/>
            </a:rPr>
            <a:t>)</a:t>
          </a:r>
        </a:p>
      </dgm:t>
    </dgm:pt>
    <dgm:pt modelId="{52B49496-E95C-482E-90A2-0F832E894076}" type="parTrans" cxnId="{0985A915-2105-47D8-BE52-910B4CD8BAB2}">
      <dgm:prSet/>
      <dgm:spPr/>
      <dgm:t>
        <a:bodyPr/>
        <a:lstStyle/>
        <a:p>
          <a:endParaRPr lang="en-US" sz="1600" b="0">
            <a:latin typeface="Century Gothic" panose="020B0502020202020204" pitchFamily="34" charset="0"/>
          </a:endParaRPr>
        </a:p>
      </dgm:t>
    </dgm:pt>
    <dgm:pt modelId="{E3B58B53-6193-46D9-B618-D37203776ED6}" type="sibTrans" cxnId="{0985A915-2105-47D8-BE52-910B4CD8BAB2}">
      <dgm:prSet/>
      <dgm:spPr/>
      <dgm:t>
        <a:bodyPr/>
        <a:lstStyle/>
        <a:p>
          <a:endParaRPr lang="en-US" sz="1600" b="0">
            <a:latin typeface="Century Gothic" panose="020B0502020202020204" pitchFamily="34" charset="0"/>
          </a:endParaRPr>
        </a:p>
      </dgm:t>
    </dgm:pt>
    <dgm:pt modelId="{82C0BC11-193D-443C-A5FD-870619E060AD}" type="pres">
      <dgm:prSet presAssocID="{0E01E6C5-0C1C-4E23-83AC-6B56E43CBBA7}" presName="diagram" presStyleCnt="0">
        <dgm:presLayoutVars>
          <dgm:dir/>
          <dgm:resizeHandles val="exact"/>
        </dgm:presLayoutVars>
      </dgm:prSet>
      <dgm:spPr/>
    </dgm:pt>
    <dgm:pt modelId="{8F430601-7FDC-45E4-8205-0DFE3E1697DA}" type="pres">
      <dgm:prSet presAssocID="{B2919426-C531-42A7-8457-3DC897420138}" presName="node" presStyleLbl="node1" presStyleIdx="0" presStyleCnt="6">
        <dgm:presLayoutVars>
          <dgm:bulletEnabled val="1"/>
        </dgm:presLayoutVars>
      </dgm:prSet>
      <dgm:spPr/>
    </dgm:pt>
    <dgm:pt modelId="{F6870DEC-D4C0-4A7B-8B4D-C0D02F9349C3}" type="pres">
      <dgm:prSet presAssocID="{D4895E5C-CB11-4F46-8749-2D433A209D84}" presName="sibTrans" presStyleCnt="0"/>
      <dgm:spPr/>
    </dgm:pt>
    <dgm:pt modelId="{1D93CBDE-4ACE-4A9A-9180-FF7885DECC1C}" type="pres">
      <dgm:prSet presAssocID="{D8271189-A941-4534-90E9-BEFF130DE114}" presName="node" presStyleLbl="node1" presStyleIdx="1" presStyleCnt="6">
        <dgm:presLayoutVars>
          <dgm:bulletEnabled val="1"/>
        </dgm:presLayoutVars>
      </dgm:prSet>
      <dgm:spPr/>
    </dgm:pt>
    <dgm:pt modelId="{6881FD01-190A-4CB0-8C75-C21CA454BFA0}" type="pres">
      <dgm:prSet presAssocID="{16F19B07-0901-4FA1-A231-010F447FFB0B}" presName="sibTrans" presStyleCnt="0"/>
      <dgm:spPr/>
    </dgm:pt>
    <dgm:pt modelId="{8CBAC150-62D2-4527-97DF-E812B9A60861}" type="pres">
      <dgm:prSet presAssocID="{C3464B6D-A9FB-40FC-AA50-01D87FAACD11}" presName="node" presStyleLbl="node1" presStyleIdx="2" presStyleCnt="6">
        <dgm:presLayoutVars>
          <dgm:bulletEnabled val="1"/>
        </dgm:presLayoutVars>
      </dgm:prSet>
      <dgm:spPr/>
    </dgm:pt>
    <dgm:pt modelId="{DB0C8CE5-A391-4ABB-81F1-5A3EE403C541}" type="pres">
      <dgm:prSet presAssocID="{BA0B0873-4E9B-49AF-B616-9852BC24E82D}" presName="sibTrans" presStyleCnt="0"/>
      <dgm:spPr/>
    </dgm:pt>
    <dgm:pt modelId="{B36414BE-546E-402B-80DE-30EB4FD8344E}" type="pres">
      <dgm:prSet presAssocID="{F7DDBD57-4E7F-47A3-9E26-DFC97CFA0B25}" presName="node" presStyleLbl="node1" presStyleIdx="3" presStyleCnt="6">
        <dgm:presLayoutVars>
          <dgm:bulletEnabled val="1"/>
        </dgm:presLayoutVars>
      </dgm:prSet>
      <dgm:spPr/>
    </dgm:pt>
    <dgm:pt modelId="{FDCA9CF1-D857-4B26-B1C1-0652E7250D57}" type="pres">
      <dgm:prSet presAssocID="{821027C5-4F83-4CB3-A002-DD9E133C7F25}" presName="sibTrans" presStyleCnt="0"/>
      <dgm:spPr/>
    </dgm:pt>
    <dgm:pt modelId="{A5B1F723-1B27-4DB7-8182-79A69450BD8C}" type="pres">
      <dgm:prSet presAssocID="{6E39C5AC-7C88-4CCA-84D4-A2A538E30679}" presName="node" presStyleLbl="node1" presStyleIdx="4" presStyleCnt="6">
        <dgm:presLayoutVars>
          <dgm:bulletEnabled val="1"/>
        </dgm:presLayoutVars>
      </dgm:prSet>
      <dgm:spPr/>
    </dgm:pt>
    <dgm:pt modelId="{30E898E7-AD42-4A0E-B5AA-383B2F9EA03F}" type="pres">
      <dgm:prSet presAssocID="{F0AB14EF-86DE-47AD-A16F-B2F437B567CA}" presName="sibTrans" presStyleCnt="0"/>
      <dgm:spPr/>
    </dgm:pt>
    <dgm:pt modelId="{028241C0-7A05-40F3-BED2-A7F5BE4FDA21}" type="pres">
      <dgm:prSet presAssocID="{8ADD22B7-78B7-40F0-852E-D9CB5894AD4C}" presName="node" presStyleLbl="node1" presStyleIdx="5" presStyleCnt="6">
        <dgm:presLayoutVars>
          <dgm:bulletEnabled val="1"/>
        </dgm:presLayoutVars>
      </dgm:prSet>
      <dgm:spPr/>
    </dgm:pt>
  </dgm:ptLst>
  <dgm:cxnLst>
    <dgm:cxn modelId="{34F68F05-99C8-45F3-8EDA-3AF436E49B3D}" type="presOf" srcId="{6E39C5AC-7C88-4CCA-84D4-A2A538E30679}" destId="{A5B1F723-1B27-4DB7-8182-79A69450BD8C}" srcOrd="0" destOrd="0" presId="urn:microsoft.com/office/officeart/2005/8/layout/default"/>
    <dgm:cxn modelId="{0985A915-2105-47D8-BE52-910B4CD8BAB2}" srcId="{0E01E6C5-0C1C-4E23-83AC-6B56E43CBBA7}" destId="{8ADD22B7-78B7-40F0-852E-D9CB5894AD4C}" srcOrd="5" destOrd="0" parTransId="{52B49496-E95C-482E-90A2-0F832E894076}" sibTransId="{E3B58B53-6193-46D9-B618-D37203776ED6}"/>
    <dgm:cxn modelId="{847A411D-7EAC-4D84-BEEA-0AE10A972911}" type="presOf" srcId="{C3464B6D-A9FB-40FC-AA50-01D87FAACD11}" destId="{8CBAC150-62D2-4527-97DF-E812B9A60861}" srcOrd="0" destOrd="0" presId="urn:microsoft.com/office/officeart/2005/8/layout/default"/>
    <dgm:cxn modelId="{FA323C38-1EDA-4B01-9180-8C16691BB822}" srcId="{0E01E6C5-0C1C-4E23-83AC-6B56E43CBBA7}" destId="{D8271189-A941-4534-90E9-BEFF130DE114}" srcOrd="1" destOrd="0" parTransId="{FB0F3FD8-24BC-40DD-A579-1CD9947F4172}" sibTransId="{16F19B07-0901-4FA1-A231-010F447FFB0B}"/>
    <dgm:cxn modelId="{42DC1D4F-4E1E-4905-B647-C45D9C9301FD}" srcId="{0E01E6C5-0C1C-4E23-83AC-6B56E43CBBA7}" destId="{C3464B6D-A9FB-40FC-AA50-01D87FAACD11}" srcOrd="2" destOrd="0" parTransId="{5D9DC6A3-D265-44D6-9547-59490D2539FF}" sibTransId="{BA0B0873-4E9B-49AF-B616-9852BC24E82D}"/>
    <dgm:cxn modelId="{AA11BC87-9818-4BBA-A0D6-263CF8A56465}" type="presOf" srcId="{8ADD22B7-78B7-40F0-852E-D9CB5894AD4C}" destId="{028241C0-7A05-40F3-BED2-A7F5BE4FDA21}" srcOrd="0" destOrd="0" presId="urn:microsoft.com/office/officeart/2005/8/layout/default"/>
    <dgm:cxn modelId="{8372AD9D-9ACC-4005-9E1A-0CB4F7C820ED}" type="presOf" srcId="{B2919426-C531-42A7-8457-3DC897420138}" destId="{8F430601-7FDC-45E4-8205-0DFE3E1697DA}" srcOrd="0" destOrd="0" presId="urn:microsoft.com/office/officeart/2005/8/layout/default"/>
    <dgm:cxn modelId="{DEB1ADAD-88AA-4FE1-A699-7D0AD40D802F}" type="presOf" srcId="{D8271189-A941-4534-90E9-BEFF130DE114}" destId="{1D93CBDE-4ACE-4A9A-9180-FF7885DECC1C}" srcOrd="0" destOrd="0" presId="urn:microsoft.com/office/officeart/2005/8/layout/default"/>
    <dgm:cxn modelId="{CE001FE3-1FDB-44D2-B8F8-A33DDFBB1A3C}" srcId="{0E01E6C5-0C1C-4E23-83AC-6B56E43CBBA7}" destId="{F7DDBD57-4E7F-47A3-9E26-DFC97CFA0B25}" srcOrd="3" destOrd="0" parTransId="{1E47ED59-94F7-4071-BD02-16791FB980C3}" sibTransId="{821027C5-4F83-4CB3-A002-DD9E133C7F25}"/>
    <dgm:cxn modelId="{641518E5-B15A-4100-91D3-07B7726BADBA}" srcId="{0E01E6C5-0C1C-4E23-83AC-6B56E43CBBA7}" destId="{B2919426-C531-42A7-8457-3DC897420138}" srcOrd="0" destOrd="0" parTransId="{D27A2EC7-8AFC-45C6-9229-E3466F6F3ED0}" sibTransId="{D4895E5C-CB11-4F46-8749-2D433A209D84}"/>
    <dgm:cxn modelId="{D9E639E5-1F7E-48B8-A7D2-2FC556430EB3}" type="presOf" srcId="{0E01E6C5-0C1C-4E23-83AC-6B56E43CBBA7}" destId="{82C0BC11-193D-443C-A5FD-870619E060AD}" srcOrd="0" destOrd="0" presId="urn:microsoft.com/office/officeart/2005/8/layout/default"/>
    <dgm:cxn modelId="{D9929BEC-8994-4918-A69F-027721A61D8F}" type="presOf" srcId="{F7DDBD57-4E7F-47A3-9E26-DFC97CFA0B25}" destId="{B36414BE-546E-402B-80DE-30EB4FD8344E}" srcOrd="0" destOrd="0" presId="urn:microsoft.com/office/officeart/2005/8/layout/default"/>
    <dgm:cxn modelId="{90545AFD-1D72-4E21-AE44-5222CB3C9F52}" srcId="{0E01E6C5-0C1C-4E23-83AC-6B56E43CBBA7}" destId="{6E39C5AC-7C88-4CCA-84D4-A2A538E30679}" srcOrd="4" destOrd="0" parTransId="{0AE29B3E-1099-45E6-BE1A-A809EE604CF7}" sibTransId="{F0AB14EF-86DE-47AD-A16F-B2F437B567CA}"/>
    <dgm:cxn modelId="{C1E8B672-D76E-4ECC-BE3F-6482C680223C}" type="presParOf" srcId="{82C0BC11-193D-443C-A5FD-870619E060AD}" destId="{8F430601-7FDC-45E4-8205-0DFE3E1697DA}" srcOrd="0" destOrd="0" presId="urn:microsoft.com/office/officeart/2005/8/layout/default"/>
    <dgm:cxn modelId="{C5451D70-5537-4563-9F20-4362FE198B61}" type="presParOf" srcId="{82C0BC11-193D-443C-A5FD-870619E060AD}" destId="{F6870DEC-D4C0-4A7B-8B4D-C0D02F9349C3}" srcOrd="1" destOrd="0" presId="urn:microsoft.com/office/officeart/2005/8/layout/default"/>
    <dgm:cxn modelId="{E05B6349-1533-4A2B-B010-CE606EE3E735}" type="presParOf" srcId="{82C0BC11-193D-443C-A5FD-870619E060AD}" destId="{1D93CBDE-4ACE-4A9A-9180-FF7885DECC1C}" srcOrd="2" destOrd="0" presId="urn:microsoft.com/office/officeart/2005/8/layout/default"/>
    <dgm:cxn modelId="{E29A0E7D-6BE9-46CD-9F26-049E2BC3D64B}" type="presParOf" srcId="{82C0BC11-193D-443C-A5FD-870619E060AD}" destId="{6881FD01-190A-4CB0-8C75-C21CA454BFA0}" srcOrd="3" destOrd="0" presId="urn:microsoft.com/office/officeart/2005/8/layout/default"/>
    <dgm:cxn modelId="{42232E60-FBB1-4EAC-BD2A-08339E8B0B78}" type="presParOf" srcId="{82C0BC11-193D-443C-A5FD-870619E060AD}" destId="{8CBAC150-62D2-4527-97DF-E812B9A60861}" srcOrd="4" destOrd="0" presId="urn:microsoft.com/office/officeart/2005/8/layout/default"/>
    <dgm:cxn modelId="{446B6AE4-458C-42B0-BA3F-88D8AC4B79F5}" type="presParOf" srcId="{82C0BC11-193D-443C-A5FD-870619E060AD}" destId="{DB0C8CE5-A391-4ABB-81F1-5A3EE403C541}" srcOrd="5" destOrd="0" presId="urn:microsoft.com/office/officeart/2005/8/layout/default"/>
    <dgm:cxn modelId="{452482E5-A015-473E-8C5D-7A3DA7B700D8}" type="presParOf" srcId="{82C0BC11-193D-443C-A5FD-870619E060AD}" destId="{B36414BE-546E-402B-80DE-30EB4FD8344E}" srcOrd="6" destOrd="0" presId="urn:microsoft.com/office/officeart/2005/8/layout/default"/>
    <dgm:cxn modelId="{16F72BAE-7616-4A2C-8135-6FAAB20592B7}" type="presParOf" srcId="{82C0BC11-193D-443C-A5FD-870619E060AD}" destId="{FDCA9CF1-D857-4B26-B1C1-0652E7250D57}" srcOrd="7" destOrd="0" presId="urn:microsoft.com/office/officeart/2005/8/layout/default"/>
    <dgm:cxn modelId="{04EFF521-7C3D-4D4A-BEF2-B19A34A5C102}" type="presParOf" srcId="{82C0BC11-193D-443C-A5FD-870619E060AD}" destId="{A5B1F723-1B27-4DB7-8182-79A69450BD8C}" srcOrd="8" destOrd="0" presId="urn:microsoft.com/office/officeart/2005/8/layout/default"/>
    <dgm:cxn modelId="{E8CC452B-54B3-4FF6-8757-B00A73FFA181}" type="presParOf" srcId="{82C0BC11-193D-443C-A5FD-870619E060AD}" destId="{30E898E7-AD42-4A0E-B5AA-383B2F9EA03F}" srcOrd="9" destOrd="0" presId="urn:microsoft.com/office/officeart/2005/8/layout/default"/>
    <dgm:cxn modelId="{9E5B8906-D2E2-4D58-80C0-FFED7E1423CF}" type="presParOf" srcId="{82C0BC11-193D-443C-A5FD-870619E060AD}" destId="{028241C0-7A05-40F3-BED2-A7F5BE4FDA2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F2E4F-B61B-4306-8785-9C0E311AA8DC}">
      <dsp:nvSpPr>
        <dsp:cNvPr id="0" name=""/>
        <dsp:cNvSpPr/>
      </dsp:nvSpPr>
      <dsp:spPr>
        <a:xfrm>
          <a:off x="2844" y="1164672"/>
          <a:ext cx="2029103" cy="25844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2739" tIns="0" rIns="212739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IAIS Core Principles 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Principle 1-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Safe, stable insurance market</a:t>
          </a:r>
        </a:p>
      </dsp:txBody>
      <dsp:txXfrm>
        <a:off x="2844" y="2198456"/>
        <a:ext cx="2029103" cy="1550676"/>
      </dsp:txXfrm>
    </dsp:sp>
    <dsp:sp modelId="{6C80C62C-A6D3-447A-A04F-607429FB836A}">
      <dsp:nvSpPr>
        <dsp:cNvPr id="0" name=""/>
        <dsp:cNvSpPr/>
      </dsp:nvSpPr>
      <dsp:spPr>
        <a:xfrm>
          <a:off x="348300" y="1407177"/>
          <a:ext cx="1338190" cy="54877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2739" tIns="165100" rIns="212739" bIns="16510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W" sz="4400" b="1" kern="1200">
              <a:latin typeface="Century Gothic" panose="020B0502020202020204" pitchFamily="34" charset="0"/>
            </a:rPr>
            <a:t>01</a:t>
          </a:r>
          <a:endParaRPr lang="en-ZW" sz="4400" b="1" kern="1200" dirty="0">
            <a:latin typeface="Century Gothic" panose="020B0502020202020204" pitchFamily="34" charset="0"/>
          </a:endParaRPr>
        </a:p>
      </dsp:txBody>
      <dsp:txXfrm>
        <a:off x="348300" y="1407177"/>
        <a:ext cx="1338190" cy="548774"/>
      </dsp:txXfrm>
    </dsp:sp>
    <dsp:sp modelId="{EE62A2ED-6C52-4367-AAEC-08C1C71C761C}">
      <dsp:nvSpPr>
        <dsp:cNvPr id="0" name=""/>
        <dsp:cNvSpPr/>
      </dsp:nvSpPr>
      <dsp:spPr>
        <a:xfrm>
          <a:off x="2204244" y="1164672"/>
          <a:ext cx="2153717" cy="25844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2739" tIns="0" rIns="212739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IAIS Core Principles 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Principle  1- Promote market development &amp; financial stability</a:t>
          </a:r>
        </a:p>
      </dsp:txBody>
      <dsp:txXfrm>
        <a:off x="2204244" y="2198456"/>
        <a:ext cx="2153717" cy="1550676"/>
      </dsp:txXfrm>
    </dsp:sp>
    <dsp:sp modelId="{F4F9059D-D34A-4BD7-920E-4CB863A0D2D6}">
      <dsp:nvSpPr>
        <dsp:cNvPr id="0" name=""/>
        <dsp:cNvSpPr/>
      </dsp:nvSpPr>
      <dsp:spPr>
        <a:xfrm>
          <a:off x="2417904" y="1383462"/>
          <a:ext cx="1726398" cy="59620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2739" tIns="165100" rIns="212739" bIns="16510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W" sz="5400" b="1" kern="1200"/>
            <a:t>02</a:t>
          </a:r>
          <a:endParaRPr lang="en-ZW" sz="5400" b="1" kern="1200" dirty="0"/>
        </a:p>
      </dsp:txBody>
      <dsp:txXfrm>
        <a:off x="2417904" y="1383462"/>
        <a:ext cx="1726398" cy="596204"/>
      </dsp:txXfrm>
    </dsp:sp>
    <dsp:sp modelId="{54B7A1A7-8331-46F4-9EF1-06C06B30A62A}">
      <dsp:nvSpPr>
        <dsp:cNvPr id="0" name=""/>
        <dsp:cNvSpPr/>
      </dsp:nvSpPr>
      <dsp:spPr>
        <a:xfrm>
          <a:off x="4530259" y="1164672"/>
          <a:ext cx="2153717" cy="25844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2739" tIns="0" rIns="212739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Regulate &amp;  supervise for the protection of policyholders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-Market vibrancy and sustainability</a:t>
          </a:r>
        </a:p>
      </dsp:txBody>
      <dsp:txXfrm>
        <a:off x="4530259" y="2198456"/>
        <a:ext cx="2153717" cy="1550676"/>
      </dsp:txXfrm>
    </dsp:sp>
    <dsp:sp modelId="{219F2B61-920B-453B-8E96-F85B9637C20D}">
      <dsp:nvSpPr>
        <dsp:cNvPr id="0" name=""/>
        <dsp:cNvSpPr/>
      </dsp:nvSpPr>
      <dsp:spPr>
        <a:xfrm>
          <a:off x="4530259" y="1164672"/>
          <a:ext cx="2153717" cy="103378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2739" tIns="165100" rIns="212739" bIns="16510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W" sz="5400" b="1" kern="1200">
              <a:latin typeface="Century Gothic" panose="020B0502020202020204" pitchFamily="34" charset="0"/>
            </a:rPr>
            <a:t>03</a:t>
          </a:r>
          <a:endParaRPr lang="en-ZW" sz="5400" b="1" kern="1200" dirty="0">
            <a:latin typeface="Century Gothic" panose="020B0502020202020204" pitchFamily="34" charset="0"/>
          </a:endParaRPr>
        </a:p>
      </dsp:txBody>
      <dsp:txXfrm>
        <a:off x="4530259" y="1164672"/>
        <a:ext cx="2153717" cy="1033784"/>
      </dsp:txXfrm>
    </dsp:sp>
    <dsp:sp modelId="{2F250797-A3A6-4D91-870B-7010C5F1E9B1}">
      <dsp:nvSpPr>
        <dsp:cNvPr id="0" name=""/>
        <dsp:cNvSpPr/>
      </dsp:nvSpPr>
      <dsp:spPr>
        <a:xfrm>
          <a:off x="6856273" y="1164672"/>
          <a:ext cx="2153717" cy="25844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2739" tIns="0" rIns="212739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Provide Policy Advisory to Governments</a:t>
          </a:r>
        </a:p>
      </dsp:txBody>
      <dsp:txXfrm>
        <a:off x="6856273" y="2198456"/>
        <a:ext cx="2153717" cy="1550676"/>
      </dsp:txXfrm>
    </dsp:sp>
    <dsp:sp modelId="{A7588D95-E6AE-4B86-BCBF-ABFFDC3D83B5}">
      <dsp:nvSpPr>
        <dsp:cNvPr id="0" name=""/>
        <dsp:cNvSpPr/>
      </dsp:nvSpPr>
      <dsp:spPr>
        <a:xfrm>
          <a:off x="6856273" y="1164672"/>
          <a:ext cx="2153717" cy="103378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2739" tIns="165100" rIns="212739" bIns="16510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W" sz="5400" b="1" kern="1200">
              <a:latin typeface="Century Gothic" panose="020B0502020202020204" pitchFamily="34" charset="0"/>
            </a:rPr>
            <a:t>04</a:t>
          </a:r>
          <a:endParaRPr lang="en-ZW" sz="5400" b="1" kern="1200" dirty="0">
            <a:latin typeface="Century Gothic" panose="020B0502020202020204" pitchFamily="34" charset="0"/>
          </a:endParaRPr>
        </a:p>
      </dsp:txBody>
      <dsp:txXfrm>
        <a:off x="6856273" y="1164672"/>
        <a:ext cx="2153717" cy="1033784"/>
      </dsp:txXfrm>
    </dsp:sp>
    <dsp:sp modelId="{19C61C13-62EB-4CCB-A517-FD4A7E6AA0EB}">
      <dsp:nvSpPr>
        <dsp:cNvPr id="0" name=""/>
        <dsp:cNvSpPr/>
      </dsp:nvSpPr>
      <dsp:spPr>
        <a:xfrm>
          <a:off x="9182288" y="1164672"/>
          <a:ext cx="2153717" cy="25844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2739" tIns="0" rIns="212739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Promote Financial Inclusion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-Target insurance Penetration rate</a:t>
          </a:r>
        </a:p>
      </dsp:txBody>
      <dsp:txXfrm>
        <a:off x="9182288" y="2198456"/>
        <a:ext cx="2153717" cy="1550676"/>
      </dsp:txXfrm>
    </dsp:sp>
    <dsp:sp modelId="{2640BCB5-9767-47A9-BFD6-4570418E63A8}">
      <dsp:nvSpPr>
        <dsp:cNvPr id="0" name=""/>
        <dsp:cNvSpPr/>
      </dsp:nvSpPr>
      <dsp:spPr>
        <a:xfrm>
          <a:off x="9182288" y="1164672"/>
          <a:ext cx="2153717" cy="103378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2739" tIns="165100" rIns="212739" bIns="16510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W" sz="5400" b="1" kern="1200">
              <a:latin typeface="Century Gothic" panose="020B0502020202020204" pitchFamily="34" charset="0"/>
            </a:rPr>
            <a:t>05</a:t>
          </a:r>
          <a:endParaRPr lang="en-ZW" sz="5400" b="1" kern="1200" dirty="0">
            <a:latin typeface="Century Gothic" panose="020B0502020202020204" pitchFamily="34" charset="0"/>
          </a:endParaRPr>
        </a:p>
      </dsp:txBody>
      <dsp:txXfrm>
        <a:off x="9182288" y="1164672"/>
        <a:ext cx="2153717" cy="10337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7F893F-7219-48F0-A2B1-AE8C91226183}">
      <dsp:nvSpPr>
        <dsp:cNvPr id="0" name=""/>
        <dsp:cNvSpPr/>
      </dsp:nvSpPr>
      <dsp:spPr>
        <a:xfrm>
          <a:off x="1687524" y="334755"/>
          <a:ext cx="8702526" cy="1982404"/>
        </a:xfrm>
        <a:prstGeom prst="rect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0349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W" sz="2000" kern="1200" dirty="0">
              <a:latin typeface="Century Gothic" panose="020B0502020202020204" pitchFamily="34" charset="0"/>
            </a:rPr>
            <a:t>- </a:t>
          </a:r>
          <a:r>
            <a:rPr lang="en-ZW" sz="2000" b="1" kern="1200" dirty="0">
              <a:solidFill>
                <a:schemeClr val="tx1"/>
              </a:solidFill>
              <a:latin typeface="Century Gothic" panose="020B0502020202020204" pitchFamily="34" charset="0"/>
            </a:rPr>
            <a:t>Natural disasters, such as floods and droughts, reduce agricultural investments, income, and economic growth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W" sz="2000" b="1" kern="1200" dirty="0">
              <a:solidFill>
                <a:schemeClr val="tx1"/>
              </a:solidFill>
              <a:latin typeface="Century Gothic" panose="020B0502020202020204" pitchFamily="34" charset="0"/>
            </a:rPr>
            <a:t>- </a:t>
          </a:r>
          <a:r>
            <a:rPr lang="en-ZW" sz="1800" b="1" kern="1200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 moderate drought in Africa will reduce economic growth by 5% (ADB, et al 2019)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W" sz="2000" b="1" kern="1200" dirty="0">
              <a:solidFill>
                <a:schemeClr val="tx1"/>
              </a:solidFill>
              <a:latin typeface="Century Gothic" panose="020B0502020202020204" pitchFamily="34" charset="0"/>
            </a:rPr>
            <a:t>- Agricultural insurance can mitigate impacts of natural disasters, yet its penetration is still low</a:t>
          </a:r>
          <a:endParaRPr lang="en-ZW" sz="1600" b="1" kern="1200" dirty="0">
            <a:solidFill>
              <a:schemeClr val="tx1"/>
            </a:solidFill>
          </a:endParaRPr>
        </a:p>
      </dsp:txBody>
      <dsp:txXfrm>
        <a:off x="1687524" y="334755"/>
        <a:ext cx="8702526" cy="1982404"/>
      </dsp:txXfrm>
    </dsp:sp>
    <dsp:sp modelId="{747EAFBB-4775-45E3-9C5E-F81F8CADDA7E}">
      <dsp:nvSpPr>
        <dsp:cNvPr id="0" name=""/>
        <dsp:cNvSpPr/>
      </dsp:nvSpPr>
      <dsp:spPr>
        <a:xfrm>
          <a:off x="314173" y="306730"/>
          <a:ext cx="2218929" cy="21398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1000" r="-31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48512A-2F55-43F0-AF78-2C9731CE10E7}">
      <dsp:nvSpPr>
        <dsp:cNvPr id="0" name=""/>
        <dsp:cNvSpPr/>
      </dsp:nvSpPr>
      <dsp:spPr>
        <a:xfrm>
          <a:off x="1442093" y="2722906"/>
          <a:ext cx="9183344" cy="2422146"/>
        </a:xfrm>
        <a:prstGeom prst="rect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0349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W" sz="2000" kern="1200" dirty="0">
              <a:latin typeface="Century Gothic" panose="020B0502020202020204" pitchFamily="34" charset="0"/>
            </a:rPr>
            <a:t>-</a:t>
          </a:r>
          <a:r>
            <a:rPr lang="en-ZW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 pitchFamily="34" charset="0"/>
              <a:ea typeface="+mn-ea"/>
              <a:cs typeface="+mn-cs"/>
            </a:rPr>
            <a:t>Africa’s share of global agricultural insurance is </a:t>
          </a:r>
          <a:r>
            <a:rPr lang="en-ZW" sz="2000" b="1" kern="1200" cap="none" dirty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rPr>
            <a:t>only</a:t>
          </a:r>
          <a:r>
            <a:rPr lang="en-ZW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 pitchFamily="34" charset="0"/>
              <a:ea typeface="+mn-ea"/>
              <a:cs typeface="+mn-cs"/>
            </a:rPr>
            <a:t> 1%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W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 pitchFamily="34" charset="0"/>
              <a:ea typeface="+mn-ea"/>
              <a:cs typeface="+mn-cs"/>
            </a:rPr>
            <a:t>(</a:t>
          </a:r>
          <a:r>
            <a:rPr lang="en-ZW" sz="1800" b="1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 pitchFamily="34" charset="0"/>
              <a:ea typeface="+mn-ea"/>
              <a:cs typeface="+mn-cs"/>
            </a:rPr>
            <a:t>Asia 42%, North America 40%, Europe 13%) </a:t>
          </a:r>
          <a:r>
            <a:rPr lang="en-ZW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 pitchFamily="34" charset="0"/>
              <a:ea typeface="+mn-ea"/>
              <a:cs typeface="+mn-cs"/>
            </a:rPr>
            <a:t>GIZ, 2021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W" sz="2000" b="1" kern="1200" dirty="0">
              <a:latin typeface="Century Gothic" panose="020B0502020202020204" pitchFamily="34" charset="0"/>
            </a:rPr>
            <a:t>-</a:t>
          </a:r>
          <a:r>
            <a:rPr lang="en-ZW" sz="2000" b="1" kern="1200" dirty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rPr>
            <a:t>Farmer’s access to insurance is limited, index insurance can be more affordable and accessible, &amp; expand insurance penetration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W" sz="2000" b="1" kern="1200" dirty="0">
              <a:solidFill>
                <a:schemeClr val="tx1"/>
              </a:solidFill>
              <a:latin typeface="Century Gothic" panose="020B0502020202020204" pitchFamily="34" charset="0"/>
            </a:rPr>
            <a:t>-</a:t>
          </a:r>
          <a:r>
            <a:rPr lang="en-ZW" sz="2000" b="1" kern="1200" dirty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rPr>
            <a:t>Insurance improves Governments fiscal planning to respond to disasters</a:t>
          </a:r>
          <a:endParaRPr lang="en-ZW" sz="20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1442093" y="2722906"/>
        <a:ext cx="9183344" cy="2422146"/>
      </dsp:txXfrm>
    </dsp:sp>
    <dsp:sp modelId="{3856088A-80EE-4F01-8372-ED609C73A732}">
      <dsp:nvSpPr>
        <dsp:cNvPr id="0" name=""/>
        <dsp:cNvSpPr/>
      </dsp:nvSpPr>
      <dsp:spPr>
        <a:xfrm>
          <a:off x="284529" y="2812431"/>
          <a:ext cx="2137131" cy="2139813"/>
        </a:xfrm>
        <a:prstGeom prst="rect">
          <a:avLst/>
        </a:prstGeom>
        <a:blipFill>
          <a:blip xmlns:r="http://schemas.openxmlformats.org/officeDocument/2006/relationships" r:embed="rId2"/>
          <a:srcRect/>
          <a:stretch>
            <a:fillRect l="-67000" r="-67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DAE69-F077-426E-BE15-AAA562DD0797}">
      <dsp:nvSpPr>
        <dsp:cNvPr id="0" name=""/>
        <dsp:cNvSpPr/>
      </dsp:nvSpPr>
      <dsp:spPr>
        <a:xfrm>
          <a:off x="0" y="1738"/>
          <a:ext cx="11587639" cy="7406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3CC020-1CF8-40C9-99D6-57D6F0E807C1}">
      <dsp:nvSpPr>
        <dsp:cNvPr id="0" name=""/>
        <dsp:cNvSpPr/>
      </dsp:nvSpPr>
      <dsp:spPr>
        <a:xfrm>
          <a:off x="224039" y="168378"/>
          <a:ext cx="407343" cy="40734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380F42-3684-4380-87EC-CE785AD1D938}">
      <dsp:nvSpPr>
        <dsp:cNvPr id="0" name=""/>
        <dsp:cNvSpPr/>
      </dsp:nvSpPr>
      <dsp:spPr>
        <a:xfrm>
          <a:off x="855421" y="1738"/>
          <a:ext cx="10732218" cy="7406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383" tIns="78383" rIns="78383" bIns="7838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Century Gothic" panose="020B0502020202020204" pitchFamily="34" charset="0"/>
            </a:rPr>
            <a:t>Lack of understanding of Index insurance among insurers, regulators and customers</a:t>
          </a:r>
        </a:p>
      </dsp:txBody>
      <dsp:txXfrm>
        <a:off x="855421" y="1738"/>
        <a:ext cx="10732218" cy="740624"/>
      </dsp:txXfrm>
    </dsp:sp>
    <dsp:sp modelId="{43780E0A-55F2-4E10-AACB-E3B1B97AEE1A}">
      <dsp:nvSpPr>
        <dsp:cNvPr id="0" name=""/>
        <dsp:cNvSpPr/>
      </dsp:nvSpPr>
      <dsp:spPr>
        <a:xfrm>
          <a:off x="0" y="927519"/>
          <a:ext cx="11587639" cy="7406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21A8E8-0D7E-45AE-B3E0-5D315292954A}">
      <dsp:nvSpPr>
        <dsp:cNvPr id="0" name=""/>
        <dsp:cNvSpPr/>
      </dsp:nvSpPr>
      <dsp:spPr>
        <a:xfrm>
          <a:off x="224039" y="1094159"/>
          <a:ext cx="407343" cy="40734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BF6779-7CD4-4DE9-AF01-0A1D6F7F97B5}">
      <dsp:nvSpPr>
        <dsp:cNvPr id="0" name=""/>
        <dsp:cNvSpPr/>
      </dsp:nvSpPr>
      <dsp:spPr>
        <a:xfrm>
          <a:off x="855421" y="927519"/>
          <a:ext cx="10732218" cy="7406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383" tIns="78383" rIns="78383" bIns="7838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Century Gothic" panose="020B0502020202020204" pitchFamily="34" charset="0"/>
            </a:rPr>
            <a:t>Absence of index-based specific insurance regulation in many jurisdictions.</a:t>
          </a:r>
        </a:p>
      </dsp:txBody>
      <dsp:txXfrm>
        <a:off x="855421" y="927519"/>
        <a:ext cx="10732218" cy="740624"/>
      </dsp:txXfrm>
    </dsp:sp>
    <dsp:sp modelId="{F15996F1-FC78-45A2-B2FC-6CEF3167AF9E}">
      <dsp:nvSpPr>
        <dsp:cNvPr id="0" name=""/>
        <dsp:cNvSpPr/>
      </dsp:nvSpPr>
      <dsp:spPr>
        <a:xfrm>
          <a:off x="0" y="1853300"/>
          <a:ext cx="11587639" cy="7406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2E7816-BFB4-41A4-8FAF-922EB50A54FF}">
      <dsp:nvSpPr>
        <dsp:cNvPr id="0" name=""/>
        <dsp:cNvSpPr/>
      </dsp:nvSpPr>
      <dsp:spPr>
        <a:xfrm>
          <a:off x="224039" y="2019940"/>
          <a:ext cx="407343" cy="407343"/>
        </a:xfrm>
        <a:prstGeom prst="rect">
          <a:avLst/>
        </a:prstGeom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723A93-A4DF-4DDD-A99A-E37F37738305}">
      <dsp:nvSpPr>
        <dsp:cNvPr id="0" name=""/>
        <dsp:cNvSpPr/>
      </dsp:nvSpPr>
      <dsp:spPr>
        <a:xfrm>
          <a:off x="855421" y="1853300"/>
          <a:ext cx="10732218" cy="7406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383" tIns="78383" rIns="78383" bIns="7838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Century Gothic" panose="020B0502020202020204" pitchFamily="34" charset="0"/>
            </a:rPr>
            <a:t>Third Party Involvement not supervised – e.g. aggregators </a:t>
          </a:r>
          <a:endParaRPr lang="en-US" b="1" kern="1200" dirty="0">
            <a:latin typeface="Century Gothic" panose="020B0502020202020204" pitchFamily="34" charset="0"/>
          </a:endParaRPr>
        </a:p>
      </dsp:txBody>
      <dsp:txXfrm>
        <a:off x="855421" y="1853300"/>
        <a:ext cx="10732218" cy="740624"/>
      </dsp:txXfrm>
    </dsp:sp>
    <dsp:sp modelId="{D96A6787-738E-4C0D-A653-D1FB2B6F564F}">
      <dsp:nvSpPr>
        <dsp:cNvPr id="0" name=""/>
        <dsp:cNvSpPr/>
      </dsp:nvSpPr>
      <dsp:spPr>
        <a:xfrm>
          <a:off x="0" y="2779081"/>
          <a:ext cx="11587639" cy="7406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6DE222-3A25-4E05-8224-993A76E56092}">
      <dsp:nvSpPr>
        <dsp:cNvPr id="0" name=""/>
        <dsp:cNvSpPr/>
      </dsp:nvSpPr>
      <dsp:spPr>
        <a:xfrm>
          <a:off x="224039" y="2945721"/>
          <a:ext cx="407343" cy="40734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DC2FEE-3D66-43BA-94E9-1A68F5745752}">
      <dsp:nvSpPr>
        <dsp:cNvPr id="0" name=""/>
        <dsp:cNvSpPr/>
      </dsp:nvSpPr>
      <dsp:spPr>
        <a:xfrm>
          <a:off x="855421" y="2779081"/>
          <a:ext cx="10732218" cy="7406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383" tIns="78383" rIns="78383" bIns="7838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Century Gothic" panose="020B0502020202020204" pitchFamily="34" charset="0"/>
            </a:rPr>
            <a:t>Lack of sufficient and reliable data for modelling of Index insurance products.</a:t>
          </a:r>
        </a:p>
      </dsp:txBody>
      <dsp:txXfrm>
        <a:off x="855421" y="2779081"/>
        <a:ext cx="10732218" cy="740624"/>
      </dsp:txXfrm>
    </dsp:sp>
    <dsp:sp modelId="{53CDAB1E-755D-4C35-996C-CAF859824AC8}">
      <dsp:nvSpPr>
        <dsp:cNvPr id="0" name=""/>
        <dsp:cNvSpPr/>
      </dsp:nvSpPr>
      <dsp:spPr>
        <a:xfrm>
          <a:off x="0" y="3720467"/>
          <a:ext cx="11587639" cy="7406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32EEC7-3E5B-4116-BFB8-BD214CBC69E8}">
      <dsp:nvSpPr>
        <dsp:cNvPr id="0" name=""/>
        <dsp:cNvSpPr/>
      </dsp:nvSpPr>
      <dsp:spPr>
        <a:xfrm>
          <a:off x="224039" y="3871502"/>
          <a:ext cx="407343" cy="40734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8253B2-3AC9-45BE-9A50-417E232573C7}">
      <dsp:nvSpPr>
        <dsp:cNvPr id="0" name=""/>
        <dsp:cNvSpPr/>
      </dsp:nvSpPr>
      <dsp:spPr>
        <a:xfrm>
          <a:off x="855421" y="3704862"/>
          <a:ext cx="10732218" cy="7406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383" tIns="78383" rIns="78383" bIns="7838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Century Gothic" panose="020B0502020202020204" pitchFamily="34" charset="0"/>
            </a:rPr>
            <a:t>Consumers are exposed to uninsured losses due to adverse basis risk. </a:t>
          </a:r>
        </a:p>
      </dsp:txBody>
      <dsp:txXfrm>
        <a:off x="855421" y="3704862"/>
        <a:ext cx="10732218" cy="740624"/>
      </dsp:txXfrm>
    </dsp:sp>
    <dsp:sp modelId="{0BDF2AEE-A51C-421F-93FD-876F3D814999}">
      <dsp:nvSpPr>
        <dsp:cNvPr id="0" name=""/>
        <dsp:cNvSpPr/>
      </dsp:nvSpPr>
      <dsp:spPr>
        <a:xfrm>
          <a:off x="0" y="4630643"/>
          <a:ext cx="11587639" cy="7406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730397-16B7-4605-88F3-C2C1488F8553}">
      <dsp:nvSpPr>
        <dsp:cNvPr id="0" name=""/>
        <dsp:cNvSpPr/>
      </dsp:nvSpPr>
      <dsp:spPr>
        <a:xfrm>
          <a:off x="224039" y="4797283"/>
          <a:ext cx="407343" cy="407343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8AFD69-2D85-43D7-9C1F-B1E0B2C9455E}">
      <dsp:nvSpPr>
        <dsp:cNvPr id="0" name=""/>
        <dsp:cNvSpPr/>
      </dsp:nvSpPr>
      <dsp:spPr>
        <a:xfrm>
          <a:off x="855421" y="4630643"/>
          <a:ext cx="10732218" cy="7406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383" tIns="78383" rIns="78383" bIns="7838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Century Gothic" panose="020B0502020202020204" pitchFamily="34" charset="0"/>
            </a:rPr>
            <a:t>Resultantly, insurers suffer from operational and reputational risks</a:t>
          </a:r>
          <a:r>
            <a:rPr lang="en-US" sz="1600" b="1" kern="1200" dirty="0">
              <a:latin typeface="Century Gothic" panose="020B0502020202020204" pitchFamily="34" charset="0"/>
            </a:rPr>
            <a:t>. </a:t>
          </a:r>
          <a:endParaRPr lang="en-ZW" sz="1600" b="1" kern="1200" dirty="0">
            <a:latin typeface="Century Gothic" panose="020B0502020202020204" pitchFamily="34" charset="0"/>
          </a:endParaRPr>
        </a:p>
      </dsp:txBody>
      <dsp:txXfrm>
        <a:off x="855421" y="4630643"/>
        <a:ext cx="10732218" cy="7406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7850A4-6820-41BE-8AA6-EEBAAA7060B1}">
      <dsp:nvSpPr>
        <dsp:cNvPr id="0" name=""/>
        <dsp:cNvSpPr/>
      </dsp:nvSpPr>
      <dsp:spPr>
        <a:xfrm>
          <a:off x="0" y="83"/>
          <a:ext cx="11400502" cy="9128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Agricultural Insurance </a:t>
          </a:r>
          <a:r>
            <a:rPr lang="en-US" sz="1600" kern="1200" dirty="0">
              <a:latin typeface="Century Gothic" panose="020B0502020202020204" pitchFamily="34" charset="0"/>
            </a:rPr>
            <a:t>– </a:t>
          </a:r>
          <a:r>
            <a:rPr lang="en-US" sz="1600" b="1" kern="1200" dirty="0">
              <a:latin typeface="Century Gothic" panose="020B0502020202020204" pitchFamily="34" charset="0"/>
            </a:rPr>
            <a:t>Proper </a:t>
          </a:r>
          <a:r>
            <a:rPr lang="en-US" sz="16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 pitchFamily="34" charset="0"/>
              <a:ea typeface="+mn-ea"/>
              <a:cs typeface="+mn-cs"/>
            </a:rPr>
            <a:t>Functioning  important factor in the sustainability and profitability of the agriculture sector.</a:t>
          </a:r>
        </a:p>
      </dsp:txBody>
      <dsp:txXfrm>
        <a:off x="44560" y="44643"/>
        <a:ext cx="11311382" cy="823696"/>
      </dsp:txXfrm>
    </dsp:sp>
    <dsp:sp modelId="{4D7BDB03-1CA7-468E-926B-FC1C5C2BA423}">
      <dsp:nvSpPr>
        <dsp:cNvPr id="0" name=""/>
        <dsp:cNvSpPr/>
      </dsp:nvSpPr>
      <dsp:spPr>
        <a:xfrm>
          <a:off x="0" y="923615"/>
          <a:ext cx="11400502" cy="9128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Government Involvement - Premium subsidy is a key component for the growth of agriculture insurance especially at inception. e.g. Kenya, Uganda, Costa Rica, Brazil, India, China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  <a:latin typeface="Century Gothic" panose="020B0502020202020204" pitchFamily="34" charset="0"/>
            </a:rPr>
            <a:t>Governments can play a role in promoting </a:t>
          </a:r>
          <a:r>
            <a:rPr lang="en-US" sz="1600" b="1" kern="1200" dirty="0" err="1">
              <a:solidFill>
                <a:schemeClr val="tx1"/>
              </a:solidFill>
              <a:latin typeface="Century Gothic" panose="020B0502020202020204" pitchFamily="34" charset="0"/>
            </a:rPr>
            <a:t>agri</a:t>
          </a:r>
          <a:r>
            <a:rPr lang="en-US" sz="1600" b="1" kern="1200" dirty="0">
              <a:solidFill>
                <a:schemeClr val="tx1"/>
              </a:solidFill>
              <a:latin typeface="Century Gothic" panose="020B0502020202020204" pitchFamily="34" charset="0"/>
            </a:rPr>
            <a:t>-insurance uptake by embedding it in their support programs, e.g., the case of the Zambia Farmer Input Support Program (FISP).</a:t>
          </a:r>
        </a:p>
      </dsp:txBody>
      <dsp:txXfrm>
        <a:off x="44560" y="968175"/>
        <a:ext cx="11311382" cy="823696"/>
      </dsp:txXfrm>
    </dsp:sp>
    <dsp:sp modelId="{3106DDA1-FE41-4369-A25F-561259F31581}">
      <dsp:nvSpPr>
        <dsp:cNvPr id="0" name=""/>
        <dsp:cNvSpPr/>
      </dsp:nvSpPr>
      <dsp:spPr>
        <a:xfrm>
          <a:off x="0" y="1847147"/>
          <a:ext cx="11400502" cy="9128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Formation of Agriculture Insurance Pools - Agriculture insurance is better-provided through pools </a:t>
          </a:r>
          <a:r>
            <a:rPr lang="en-US" sz="1600" b="1" kern="1200" dirty="0">
              <a:solidFill>
                <a:schemeClr val="tx1"/>
              </a:solidFill>
              <a:latin typeface="Century Gothic" panose="020B0502020202020204" pitchFamily="34" charset="0"/>
            </a:rPr>
            <a:t>as climate risk is volatile and can affect many farmers simultaneously, leading to high loss ratios.</a:t>
          </a:r>
        </a:p>
      </dsp:txBody>
      <dsp:txXfrm>
        <a:off x="44560" y="1891707"/>
        <a:ext cx="11311382" cy="823696"/>
      </dsp:txXfrm>
    </dsp:sp>
    <dsp:sp modelId="{BE2B3510-3B61-4BA1-8F66-F86BADADB26D}">
      <dsp:nvSpPr>
        <dsp:cNvPr id="0" name=""/>
        <dsp:cNvSpPr/>
      </dsp:nvSpPr>
      <dsp:spPr>
        <a:xfrm>
          <a:off x="0" y="2770679"/>
          <a:ext cx="11400502" cy="9128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Use of Technology -</a:t>
          </a:r>
          <a:r>
            <a:rPr lang="en-US" sz="1600" b="1" kern="1200" dirty="0">
              <a:solidFill>
                <a:schemeClr val="tx1"/>
              </a:solidFill>
              <a:latin typeface="Century Gothic" panose="020B0502020202020204" pitchFamily="34" charset="0"/>
            </a:rPr>
            <a:t>the integration of remote monitoring and digital solutions in insurance processes improves efficiency, translating into more affordable and accessible products</a:t>
          </a:r>
        </a:p>
      </dsp:txBody>
      <dsp:txXfrm>
        <a:off x="44560" y="2815239"/>
        <a:ext cx="11311382" cy="823696"/>
      </dsp:txXfrm>
    </dsp:sp>
    <dsp:sp modelId="{C042CAB7-F8DD-4B9C-B91C-B3A7A57A6B28}">
      <dsp:nvSpPr>
        <dsp:cNvPr id="0" name=""/>
        <dsp:cNvSpPr/>
      </dsp:nvSpPr>
      <dsp:spPr>
        <a:xfrm>
          <a:off x="0" y="3694211"/>
          <a:ext cx="11400502" cy="9128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Piloting - is key to gaining  much needed experience  before the full launch.</a:t>
          </a:r>
        </a:p>
      </dsp:txBody>
      <dsp:txXfrm>
        <a:off x="44560" y="3738771"/>
        <a:ext cx="11311382" cy="823696"/>
      </dsp:txXfrm>
    </dsp:sp>
    <dsp:sp modelId="{281C6D47-2EF7-4ADE-9B8B-438E337AAD92}">
      <dsp:nvSpPr>
        <dsp:cNvPr id="0" name=""/>
        <dsp:cNvSpPr/>
      </dsp:nvSpPr>
      <dsp:spPr>
        <a:xfrm>
          <a:off x="0" y="4617743"/>
          <a:ext cx="11400502" cy="9128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Enabling Index Insurance Regulatory Environment - </a:t>
          </a:r>
          <a:r>
            <a:rPr lang="en-US" sz="1600" b="1" kern="1200" cap="none" dirty="0">
              <a:latin typeface="Century Gothic" panose="020B0502020202020204" pitchFamily="34" charset="0"/>
            </a:rPr>
            <a:t>Specific regulations and/or frameworks to regulate Index insurance in countries with more developed index insurance landscape. </a:t>
          </a:r>
          <a:endParaRPr lang="en-US" sz="1600" kern="1200" dirty="0">
            <a:latin typeface="Century Gothic" panose="020B0502020202020204" pitchFamily="34" charset="0"/>
          </a:endParaRPr>
        </a:p>
      </dsp:txBody>
      <dsp:txXfrm>
        <a:off x="44560" y="4662303"/>
        <a:ext cx="11311382" cy="8236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88A2B0-6CAD-41AA-B2DF-8BA4E3BA9554}">
      <dsp:nvSpPr>
        <dsp:cNvPr id="0" name=""/>
        <dsp:cNvSpPr/>
      </dsp:nvSpPr>
      <dsp:spPr>
        <a:xfrm>
          <a:off x="0" y="0"/>
          <a:ext cx="11455871" cy="486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Provide Legal Regulatory Framework</a:t>
          </a:r>
        </a:p>
      </dsp:txBody>
      <dsp:txXfrm>
        <a:off x="23760" y="23760"/>
        <a:ext cx="11408351" cy="439200"/>
      </dsp:txXfrm>
    </dsp:sp>
    <dsp:sp modelId="{5344BBE6-0495-4A63-AAF9-C2E8107F3ADC}">
      <dsp:nvSpPr>
        <dsp:cNvPr id="0" name=""/>
        <dsp:cNvSpPr/>
      </dsp:nvSpPr>
      <dsp:spPr>
        <a:xfrm>
          <a:off x="0" y="498488"/>
          <a:ext cx="11455871" cy="551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724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1" kern="1200" dirty="0">
              <a:latin typeface="Century Gothic" panose="020B0502020202020204" pitchFamily="34" charset="0"/>
            </a:rPr>
            <a:t>Product </a:t>
          </a:r>
          <a:r>
            <a:rPr lang="en-US" sz="1600" b="1" kern="1200" dirty="0">
              <a:solidFill>
                <a:schemeClr val="tx1"/>
              </a:solidFill>
              <a:latin typeface="Century Gothic" panose="020B0502020202020204" pitchFamily="34" charset="0"/>
            </a:rPr>
            <a:t>types, quality evaluation criteria, reserving methodologies and product approval </a:t>
          </a:r>
          <a:r>
            <a:rPr lang="en-US" sz="1600" b="1" kern="1200" dirty="0">
              <a:latin typeface="Century Gothic" panose="020B0502020202020204" pitchFamily="34" charset="0"/>
            </a:rPr>
            <a:t>process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1" kern="1200" dirty="0">
              <a:latin typeface="Century Gothic" panose="020B0502020202020204" pitchFamily="34" charset="0"/>
            </a:rPr>
            <a:t>Index insurance contracts identified as valid insurance contracts</a:t>
          </a:r>
        </a:p>
      </dsp:txBody>
      <dsp:txXfrm>
        <a:off x="0" y="498488"/>
        <a:ext cx="11455871" cy="551655"/>
      </dsp:txXfrm>
    </dsp:sp>
    <dsp:sp modelId="{E7F3E064-0CD1-48D0-9F48-035CD57EB54A}">
      <dsp:nvSpPr>
        <dsp:cNvPr id="0" name=""/>
        <dsp:cNvSpPr/>
      </dsp:nvSpPr>
      <dsp:spPr>
        <a:xfrm>
          <a:off x="0" y="1050143"/>
          <a:ext cx="11455871" cy="486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Modelling - Structuring of Underlying Indices</a:t>
          </a:r>
        </a:p>
      </dsp:txBody>
      <dsp:txXfrm>
        <a:off x="23760" y="1073903"/>
        <a:ext cx="11408351" cy="439200"/>
      </dsp:txXfrm>
    </dsp:sp>
    <dsp:sp modelId="{B33EE975-6357-4AA0-BB8D-0C3DA9A4AECE}">
      <dsp:nvSpPr>
        <dsp:cNvPr id="0" name=""/>
        <dsp:cNvSpPr/>
      </dsp:nvSpPr>
      <dsp:spPr>
        <a:xfrm>
          <a:off x="0" y="1536863"/>
          <a:ext cx="11455871" cy="551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724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1" kern="1200" dirty="0">
              <a:latin typeface="Century Gothic" panose="020B0502020202020204" pitchFamily="34" charset="0"/>
            </a:rPr>
            <a:t>Use of multiple indices in same product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1" kern="1200" dirty="0">
              <a:latin typeface="Century Gothic" panose="020B0502020202020204" pitchFamily="34" charset="0"/>
            </a:rPr>
            <a:t>Allow for innovation on use of indices</a:t>
          </a:r>
        </a:p>
      </dsp:txBody>
      <dsp:txXfrm>
        <a:off x="0" y="1536863"/>
        <a:ext cx="11455871" cy="551655"/>
      </dsp:txXfrm>
    </dsp:sp>
    <dsp:sp modelId="{0AA21CF9-A83E-4C89-963A-BFFE0536ADB3}">
      <dsp:nvSpPr>
        <dsp:cNvPr id="0" name=""/>
        <dsp:cNvSpPr/>
      </dsp:nvSpPr>
      <dsp:spPr>
        <a:xfrm>
          <a:off x="0" y="2088519"/>
          <a:ext cx="11455871" cy="486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Provide Consumer Protection</a:t>
          </a:r>
        </a:p>
      </dsp:txBody>
      <dsp:txXfrm>
        <a:off x="23760" y="2112279"/>
        <a:ext cx="11408351" cy="439200"/>
      </dsp:txXfrm>
    </dsp:sp>
    <dsp:sp modelId="{AA54F153-E0B2-404B-A398-D67222ED5BED}">
      <dsp:nvSpPr>
        <dsp:cNvPr id="0" name=""/>
        <dsp:cNvSpPr/>
      </dsp:nvSpPr>
      <dsp:spPr>
        <a:xfrm>
          <a:off x="0" y="2575238"/>
          <a:ext cx="11455871" cy="1103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724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1" kern="1200" dirty="0">
              <a:latin typeface="Century Gothic" panose="020B0502020202020204" pitchFamily="34" charset="0"/>
            </a:rPr>
            <a:t>Set and enforce product quality standards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1" kern="1200" dirty="0">
              <a:latin typeface="Century Gothic" panose="020B0502020202020204" pitchFamily="34" charset="0"/>
            </a:rPr>
            <a:t>Regulator involvement in product design processes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1" kern="1200" dirty="0">
              <a:latin typeface="Century Gothic" panose="020B0502020202020204" pitchFamily="34" charset="0"/>
            </a:rPr>
            <a:t>Setting and enforcing product quality standards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1" kern="1200" dirty="0">
              <a:latin typeface="Century Gothic" panose="020B0502020202020204" pitchFamily="34" charset="0"/>
            </a:rPr>
            <a:t>Managing basis risk. </a:t>
          </a:r>
          <a:r>
            <a:rPr lang="en-US" sz="1600" b="1" kern="1200" dirty="0">
              <a:solidFill>
                <a:schemeClr val="tx1"/>
              </a:solidFill>
              <a:latin typeface="Century Gothic" panose="020B0502020202020204" pitchFamily="34" charset="0"/>
            </a:rPr>
            <a:t>This includes requiring insurers to identify fallback options for products and data.</a:t>
          </a:r>
        </a:p>
      </dsp:txBody>
      <dsp:txXfrm>
        <a:off x="0" y="2575238"/>
        <a:ext cx="11455871" cy="1103310"/>
      </dsp:txXfrm>
    </dsp:sp>
    <dsp:sp modelId="{84F42919-68E7-48FF-8D54-1448F3716072}">
      <dsp:nvSpPr>
        <dsp:cNvPr id="0" name=""/>
        <dsp:cNvSpPr/>
      </dsp:nvSpPr>
      <dsp:spPr>
        <a:xfrm>
          <a:off x="0" y="3678548"/>
          <a:ext cx="11455871" cy="486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W" sz="1600" b="1" kern="1200" dirty="0">
              <a:latin typeface="Century Gothic" panose="020B0502020202020204" pitchFamily="34" charset="0"/>
            </a:rPr>
            <a:t>Collecting Data</a:t>
          </a:r>
          <a:endParaRPr lang="en-US" sz="1600" b="1" kern="1200" dirty="0">
            <a:latin typeface="Century Gothic" panose="020B0502020202020204" pitchFamily="34" charset="0"/>
          </a:endParaRPr>
        </a:p>
      </dsp:txBody>
      <dsp:txXfrm>
        <a:off x="23760" y="3702308"/>
        <a:ext cx="11408351" cy="439200"/>
      </dsp:txXfrm>
    </dsp:sp>
    <dsp:sp modelId="{5319BAA2-F55A-403C-A502-0DC618D9B3FF}">
      <dsp:nvSpPr>
        <dsp:cNvPr id="0" name=""/>
        <dsp:cNvSpPr/>
      </dsp:nvSpPr>
      <dsp:spPr>
        <a:xfrm>
          <a:off x="0" y="4165268"/>
          <a:ext cx="11455871" cy="551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724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1" kern="1200" dirty="0">
              <a:latin typeface="Century Gothic" panose="020B0502020202020204" pitchFamily="34" charset="0"/>
            </a:rPr>
            <a:t>Regulators and Governments </a:t>
          </a:r>
          <a:r>
            <a:rPr lang="en-US" sz="1600" b="1" kern="1200" dirty="0">
              <a:solidFill>
                <a:schemeClr val="tx1"/>
              </a:solidFill>
              <a:latin typeface="Century Gothic" panose="020B0502020202020204" pitchFamily="34" charset="0"/>
            </a:rPr>
            <a:t>can help collect high quality data </a:t>
          </a:r>
          <a:r>
            <a:rPr lang="en-US" sz="1600" b="1" kern="1200" dirty="0">
              <a:latin typeface="Century Gothic" panose="020B0502020202020204" pitchFamily="34" charset="0"/>
            </a:rPr>
            <a:t>on agriculture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1" kern="1200" dirty="0">
              <a:latin typeface="Century Gothic" panose="020B0502020202020204" pitchFamily="34" charset="0"/>
            </a:rPr>
            <a:t>Each insurer cannot install their weather stations </a:t>
          </a:r>
        </a:p>
      </dsp:txBody>
      <dsp:txXfrm>
        <a:off x="0" y="4165268"/>
        <a:ext cx="11455871" cy="551655"/>
      </dsp:txXfrm>
    </dsp:sp>
    <dsp:sp modelId="{E1575EDD-E1D2-4577-8128-1D558BE644CA}">
      <dsp:nvSpPr>
        <dsp:cNvPr id="0" name=""/>
        <dsp:cNvSpPr/>
      </dsp:nvSpPr>
      <dsp:spPr>
        <a:xfrm>
          <a:off x="0" y="4716924"/>
          <a:ext cx="11455871" cy="486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Efficient Distribution Channels</a:t>
          </a:r>
        </a:p>
      </dsp:txBody>
      <dsp:txXfrm>
        <a:off x="23760" y="4740684"/>
        <a:ext cx="11408351" cy="439200"/>
      </dsp:txXfrm>
    </dsp:sp>
    <dsp:sp modelId="{D89FB889-F662-4EB1-A5BA-8E97FF9A5F9E}">
      <dsp:nvSpPr>
        <dsp:cNvPr id="0" name=""/>
        <dsp:cNvSpPr/>
      </dsp:nvSpPr>
      <dsp:spPr>
        <a:xfrm>
          <a:off x="0" y="5203643"/>
          <a:ext cx="11455871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724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600" b="1" kern="1200" dirty="0">
            <a:latin typeface="Century Gothic" panose="020B0502020202020204" pitchFamily="34" charset="0"/>
          </a:endParaRPr>
        </a:p>
      </dsp:txBody>
      <dsp:txXfrm>
        <a:off x="0" y="5203643"/>
        <a:ext cx="11455871" cy="4305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28E9DF-2A46-4CFF-8431-EF4351270F71}">
      <dsp:nvSpPr>
        <dsp:cNvPr id="0" name=""/>
        <dsp:cNvSpPr/>
      </dsp:nvSpPr>
      <dsp:spPr>
        <a:xfrm>
          <a:off x="0" y="71788"/>
          <a:ext cx="2802193" cy="869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W" sz="1800" b="1" kern="1200" dirty="0">
              <a:latin typeface="Century Gothic" panose="020B0502020202020204" pitchFamily="34" charset="0"/>
            </a:rPr>
            <a:t>Ministry of Finance and Economic Development</a:t>
          </a:r>
        </a:p>
      </dsp:txBody>
      <dsp:txXfrm>
        <a:off x="0" y="71788"/>
        <a:ext cx="2802193" cy="869962"/>
      </dsp:txXfrm>
    </dsp:sp>
    <dsp:sp modelId="{C420A215-35EF-4333-B7AF-43AFEE4138C9}">
      <dsp:nvSpPr>
        <dsp:cNvPr id="0" name=""/>
        <dsp:cNvSpPr/>
      </dsp:nvSpPr>
      <dsp:spPr>
        <a:xfrm>
          <a:off x="2802193" y="17415"/>
          <a:ext cx="560438" cy="978707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2E99F5-405D-44A1-AC94-A1A8348EA2A6}">
      <dsp:nvSpPr>
        <dsp:cNvPr id="0" name=""/>
        <dsp:cNvSpPr/>
      </dsp:nvSpPr>
      <dsp:spPr>
        <a:xfrm>
          <a:off x="3586807" y="17415"/>
          <a:ext cx="7621966" cy="978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W" sz="1800" b="1" kern="1200" dirty="0">
              <a:latin typeface="Century Gothic" panose="020B0502020202020204" pitchFamily="34" charset="0"/>
            </a:rPr>
            <a:t>Consider scope of premium subsidies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W" sz="1800" b="1" kern="1200" dirty="0">
              <a:latin typeface="Century Gothic" panose="020B0502020202020204" pitchFamily="34" charset="0"/>
            </a:rPr>
            <a:t>Tax exemptions – waive VAT on </a:t>
          </a:r>
          <a:r>
            <a:rPr lang="en-ZW" sz="1800" b="1" kern="1200" dirty="0">
              <a:solidFill>
                <a:schemeClr val="tx1"/>
              </a:solidFill>
              <a:latin typeface="Century Gothic" panose="020B0502020202020204" pitchFamily="34" charset="0"/>
            </a:rPr>
            <a:t>inclusive insurance products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W" sz="1800" b="1" kern="1200" dirty="0">
              <a:solidFill>
                <a:schemeClr val="tx1"/>
              </a:solidFill>
              <a:latin typeface="Century Gothic" panose="020B0502020202020204" pitchFamily="34" charset="0"/>
            </a:rPr>
            <a:t>More affordable products increase penetration and reduces risk</a:t>
          </a:r>
        </a:p>
      </dsp:txBody>
      <dsp:txXfrm>
        <a:off x="3586807" y="17415"/>
        <a:ext cx="7621966" cy="978707"/>
      </dsp:txXfrm>
    </dsp:sp>
    <dsp:sp modelId="{271BD90B-0630-43D7-A773-E365737DBFC2}">
      <dsp:nvSpPr>
        <dsp:cNvPr id="0" name=""/>
        <dsp:cNvSpPr/>
      </dsp:nvSpPr>
      <dsp:spPr>
        <a:xfrm>
          <a:off x="0" y="1475992"/>
          <a:ext cx="2802193" cy="37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W" sz="1800" b="1" kern="1200" dirty="0">
              <a:latin typeface="Century Gothic" panose="020B0502020202020204" pitchFamily="34" charset="0"/>
            </a:rPr>
            <a:t>Ministry of Agriculture </a:t>
          </a:r>
        </a:p>
      </dsp:txBody>
      <dsp:txXfrm>
        <a:off x="0" y="1475992"/>
        <a:ext cx="2802193" cy="376200"/>
      </dsp:txXfrm>
    </dsp:sp>
    <dsp:sp modelId="{927E0C15-8C6C-4264-8C8C-8FA930FF63BC}">
      <dsp:nvSpPr>
        <dsp:cNvPr id="0" name=""/>
        <dsp:cNvSpPr/>
      </dsp:nvSpPr>
      <dsp:spPr>
        <a:xfrm>
          <a:off x="2802193" y="1064523"/>
          <a:ext cx="560438" cy="1199137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0F7D4E-E74F-4E7B-B231-89F7AAC3CB93}">
      <dsp:nvSpPr>
        <dsp:cNvPr id="0" name=""/>
        <dsp:cNvSpPr/>
      </dsp:nvSpPr>
      <dsp:spPr>
        <a:xfrm>
          <a:off x="3586807" y="1064523"/>
          <a:ext cx="7621966" cy="11991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W" sz="1800" b="1" kern="1200" dirty="0">
              <a:latin typeface="Century Gothic" panose="020B0502020202020204" pitchFamily="34" charset="0"/>
            </a:rPr>
            <a:t>Integrate agricultural insurance into risk management and agriculture extension </a:t>
          </a:r>
          <a:r>
            <a:rPr lang="en-ZW" sz="1800" b="1" kern="1200" dirty="0">
              <a:solidFill>
                <a:schemeClr val="tx1"/>
              </a:solidFill>
              <a:latin typeface="Century Gothic" panose="020B0502020202020204" pitchFamily="34" charset="0"/>
            </a:rPr>
            <a:t>services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W" sz="1800" b="1" kern="1200" dirty="0">
              <a:latin typeface="Century Gothic" panose="020B0502020202020204" pitchFamily="34" charset="0"/>
            </a:rPr>
            <a:t>Train and implement good risk management to improve insurability of certain risks </a:t>
          </a:r>
        </a:p>
      </dsp:txBody>
      <dsp:txXfrm>
        <a:off x="3586807" y="1064523"/>
        <a:ext cx="7621966" cy="1199137"/>
      </dsp:txXfrm>
    </dsp:sp>
    <dsp:sp modelId="{CC2CC891-C7E1-4D43-87AC-A82DAD395EC4}">
      <dsp:nvSpPr>
        <dsp:cNvPr id="0" name=""/>
        <dsp:cNvSpPr/>
      </dsp:nvSpPr>
      <dsp:spPr>
        <a:xfrm>
          <a:off x="0" y="2490770"/>
          <a:ext cx="2802193" cy="37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W" sz="1800" b="1" kern="1200" dirty="0">
              <a:latin typeface="Century Gothic" panose="020B0502020202020204" pitchFamily="34" charset="0"/>
            </a:rPr>
            <a:t>Meteorological Site</a:t>
          </a:r>
        </a:p>
      </dsp:txBody>
      <dsp:txXfrm>
        <a:off x="0" y="2490770"/>
        <a:ext cx="2802193" cy="376200"/>
      </dsp:txXfrm>
    </dsp:sp>
    <dsp:sp modelId="{FBB6CE40-B2CF-4028-BA53-BC3CE83E16BD}">
      <dsp:nvSpPr>
        <dsp:cNvPr id="0" name=""/>
        <dsp:cNvSpPr/>
      </dsp:nvSpPr>
      <dsp:spPr>
        <a:xfrm>
          <a:off x="2802193" y="2332061"/>
          <a:ext cx="560438" cy="693618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6D67FF-D0A5-4311-82A8-FC13E28C1E76}">
      <dsp:nvSpPr>
        <dsp:cNvPr id="0" name=""/>
        <dsp:cNvSpPr/>
      </dsp:nvSpPr>
      <dsp:spPr>
        <a:xfrm>
          <a:off x="3586807" y="2332061"/>
          <a:ext cx="7621966" cy="6936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W" sz="1800" b="1" kern="1200" dirty="0">
              <a:latin typeface="Century Gothic" panose="020B0502020202020204" pitchFamily="34" charset="0"/>
            </a:rPr>
            <a:t>Maintaining reliable and representative weather data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W" sz="1800" b="1" kern="1200" dirty="0">
              <a:latin typeface="Century Gothic" panose="020B0502020202020204" pitchFamily="34" charset="0"/>
            </a:rPr>
            <a:t>Validation of satellite data</a:t>
          </a:r>
        </a:p>
      </dsp:txBody>
      <dsp:txXfrm>
        <a:off x="3586807" y="2332061"/>
        <a:ext cx="7621966" cy="693618"/>
      </dsp:txXfrm>
    </dsp:sp>
    <dsp:sp modelId="{8AE1E30C-031A-4BB0-BF31-0D1E6067B882}">
      <dsp:nvSpPr>
        <dsp:cNvPr id="0" name=""/>
        <dsp:cNvSpPr/>
      </dsp:nvSpPr>
      <dsp:spPr>
        <a:xfrm>
          <a:off x="0" y="3252789"/>
          <a:ext cx="2802193" cy="37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W" sz="1800" b="1" kern="1200" dirty="0">
              <a:latin typeface="Century Gothic" panose="020B0502020202020204" pitchFamily="34" charset="0"/>
            </a:rPr>
            <a:t>Government</a:t>
          </a:r>
        </a:p>
      </dsp:txBody>
      <dsp:txXfrm>
        <a:off x="0" y="3252789"/>
        <a:ext cx="2802193" cy="376200"/>
      </dsp:txXfrm>
    </dsp:sp>
    <dsp:sp modelId="{F91498CC-AE51-4931-8D14-B6413B664045}">
      <dsp:nvSpPr>
        <dsp:cNvPr id="0" name=""/>
        <dsp:cNvSpPr/>
      </dsp:nvSpPr>
      <dsp:spPr>
        <a:xfrm>
          <a:off x="2802193" y="3094079"/>
          <a:ext cx="560438" cy="693618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98E4DC-559E-45A7-9378-A68F935AEA7D}">
      <dsp:nvSpPr>
        <dsp:cNvPr id="0" name=""/>
        <dsp:cNvSpPr/>
      </dsp:nvSpPr>
      <dsp:spPr>
        <a:xfrm>
          <a:off x="3586807" y="3094079"/>
          <a:ext cx="7621966" cy="6936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W" sz="1800" b="1" kern="1200" dirty="0">
              <a:latin typeface="Century Gothic" panose="020B0502020202020204" pitchFamily="34" charset="0"/>
            </a:rPr>
            <a:t>Enabling a suitable environment for </a:t>
          </a:r>
          <a:r>
            <a:rPr lang="en-ZW" sz="1800" b="1" kern="1200" dirty="0">
              <a:solidFill>
                <a:schemeClr val="tx1"/>
              </a:solidFill>
              <a:latin typeface="Century Gothic" panose="020B0502020202020204" pitchFamily="34" charset="0"/>
            </a:rPr>
            <a:t>insurance pools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W" sz="1800" b="1" kern="1200" dirty="0">
              <a:latin typeface="Century Gothic" panose="020B0502020202020204" pitchFamily="34" charset="0"/>
            </a:rPr>
            <a:t>Enabling easier access to reinsurance markets</a:t>
          </a:r>
        </a:p>
      </dsp:txBody>
      <dsp:txXfrm>
        <a:off x="3586807" y="3094079"/>
        <a:ext cx="7621966" cy="693618"/>
      </dsp:txXfrm>
    </dsp:sp>
    <dsp:sp modelId="{F2CA99A0-6405-42D0-91CC-BE124BA4B731}">
      <dsp:nvSpPr>
        <dsp:cNvPr id="0" name=""/>
        <dsp:cNvSpPr/>
      </dsp:nvSpPr>
      <dsp:spPr>
        <a:xfrm>
          <a:off x="0" y="4267567"/>
          <a:ext cx="2802193" cy="37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W" sz="1800" b="1" kern="1200" dirty="0">
              <a:latin typeface="Century Gothic" panose="020B0502020202020204" pitchFamily="34" charset="0"/>
            </a:rPr>
            <a:t>Distribution Channels</a:t>
          </a:r>
        </a:p>
      </dsp:txBody>
      <dsp:txXfrm>
        <a:off x="0" y="4267567"/>
        <a:ext cx="2802193" cy="376200"/>
      </dsp:txXfrm>
    </dsp:sp>
    <dsp:sp modelId="{D0D82DDA-1BBA-4F55-AE79-D06425454904}">
      <dsp:nvSpPr>
        <dsp:cNvPr id="0" name=""/>
        <dsp:cNvSpPr/>
      </dsp:nvSpPr>
      <dsp:spPr>
        <a:xfrm>
          <a:off x="2802193" y="3856098"/>
          <a:ext cx="560438" cy="1199137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2C83DB-834C-435C-8361-49AA3566FE97}">
      <dsp:nvSpPr>
        <dsp:cNvPr id="0" name=""/>
        <dsp:cNvSpPr/>
      </dsp:nvSpPr>
      <dsp:spPr>
        <a:xfrm>
          <a:off x="3586807" y="3856098"/>
          <a:ext cx="7621966" cy="11991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W" sz="1800" b="1" kern="1200" dirty="0">
              <a:latin typeface="Century Gothic" panose="020B0502020202020204" pitchFamily="34" charset="0"/>
            </a:rPr>
            <a:t>Banks, agribusiness, farmer organisations, microfinance and </a:t>
          </a:r>
          <a:r>
            <a:rPr lang="en-ZW" sz="1800" b="1" kern="1200" dirty="0" err="1">
              <a:latin typeface="Century Gothic" panose="020B0502020202020204" pitchFamily="34" charset="0"/>
            </a:rPr>
            <a:t>fintechs</a:t>
          </a:r>
          <a:endParaRPr lang="en-ZW" sz="1800" b="1" kern="1200" dirty="0">
            <a:latin typeface="Century Gothic" panose="020B0502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W" sz="1800" b="1" kern="1200" dirty="0">
              <a:latin typeface="Century Gothic" panose="020B0502020202020204" pitchFamily="34" charset="0"/>
            </a:rPr>
            <a:t> Distribution channels, role of consumer education and market conduct</a:t>
          </a:r>
        </a:p>
      </dsp:txBody>
      <dsp:txXfrm>
        <a:off x="3586807" y="3856098"/>
        <a:ext cx="7621966" cy="11991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430601-7FDC-45E4-8205-0DFE3E1697DA}">
      <dsp:nvSpPr>
        <dsp:cNvPr id="0" name=""/>
        <dsp:cNvSpPr/>
      </dsp:nvSpPr>
      <dsp:spPr>
        <a:xfrm>
          <a:off x="0" y="275374"/>
          <a:ext cx="3530395" cy="21182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Century Gothic" panose="020B0502020202020204" pitchFamily="34" charset="0"/>
            </a:rPr>
            <a:t>Limited awareness of agriculture insurance by small scale farmers</a:t>
          </a:r>
          <a:r>
            <a:rPr lang="en-US" sz="2400" b="0" kern="1200" dirty="0">
              <a:latin typeface="Century Gothic" panose="020B0502020202020204" pitchFamily="34" charset="0"/>
            </a:rPr>
            <a:t>.</a:t>
          </a:r>
        </a:p>
      </dsp:txBody>
      <dsp:txXfrm>
        <a:off x="0" y="275374"/>
        <a:ext cx="3530395" cy="2118237"/>
      </dsp:txXfrm>
    </dsp:sp>
    <dsp:sp modelId="{1D93CBDE-4ACE-4A9A-9180-FF7885DECC1C}">
      <dsp:nvSpPr>
        <dsp:cNvPr id="0" name=""/>
        <dsp:cNvSpPr/>
      </dsp:nvSpPr>
      <dsp:spPr>
        <a:xfrm>
          <a:off x="3883434" y="275374"/>
          <a:ext cx="3530395" cy="21182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Century Gothic" panose="020B0502020202020204" pitchFamily="34" charset="0"/>
            </a:rPr>
            <a:t>Lack of appetite by insurers  to provide cover for agricultural risks.</a:t>
          </a:r>
        </a:p>
      </dsp:txBody>
      <dsp:txXfrm>
        <a:off x="3883434" y="275374"/>
        <a:ext cx="3530395" cy="2118237"/>
      </dsp:txXfrm>
    </dsp:sp>
    <dsp:sp modelId="{8CBAC150-62D2-4527-97DF-E812B9A60861}">
      <dsp:nvSpPr>
        <dsp:cNvPr id="0" name=""/>
        <dsp:cNvSpPr/>
      </dsp:nvSpPr>
      <dsp:spPr>
        <a:xfrm>
          <a:off x="7766869" y="275374"/>
          <a:ext cx="3530395" cy="21182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Century Gothic" panose="020B0502020202020204" pitchFamily="34" charset="0"/>
            </a:rPr>
            <a:t>Few insurers in agriculture insurance space</a:t>
          </a:r>
          <a:r>
            <a:rPr lang="en-US" sz="2400" b="0" kern="1200" dirty="0">
              <a:latin typeface="Century Gothic" panose="020B0502020202020204" pitchFamily="34" charset="0"/>
            </a:rPr>
            <a:t>.</a:t>
          </a:r>
        </a:p>
      </dsp:txBody>
      <dsp:txXfrm>
        <a:off x="7766869" y="275374"/>
        <a:ext cx="3530395" cy="2118237"/>
      </dsp:txXfrm>
    </dsp:sp>
    <dsp:sp modelId="{B36414BE-546E-402B-80DE-30EB4FD8344E}">
      <dsp:nvSpPr>
        <dsp:cNvPr id="0" name=""/>
        <dsp:cNvSpPr/>
      </dsp:nvSpPr>
      <dsp:spPr>
        <a:xfrm>
          <a:off x="0" y="2746650"/>
          <a:ext cx="3530395" cy="21182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Century Gothic" panose="020B0502020202020204" pitchFamily="34" charset="0"/>
            </a:rPr>
            <a:t>The few insurers that provide cover to farmers offer limited cover.</a:t>
          </a:r>
        </a:p>
      </dsp:txBody>
      <dsp:txXfrm>
        <a:off x="0" y="2746650"/>
        <a:ext cx="3530395" cy="2118237"/>
      </dsp:txXfrm>
    </dsp:sp>
    <dsp:sp modelId="{A5B1F723-1B27-4DB7-8182-79A69450BD8C}">
      <dsp:nvSpPr>
        <dsp:cNvPr id="0" name=""/>
        <dsp:cNvSpPr/>
      </dsp:nvSpPr>
      <dsp:spPr>
        <a:xfrm>
          <a:off x="3883434" y="2746650"/>
          <a:ext cx="3530395" cy="21182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Century Gothic" panose="020B0502020202020204" pitchFamily="34" charset="0"/>
            </a:rPr>
            <a:t>Few technical experts in the market focusing on agriculture insurance</a:t>
          </a:r>
          <a:r>
            <a:rPr lang="en-US" sz="2400" b="0" kern="1200" dirty="0">
              <a:latin typeface="Century Gothic" panose="020B0502020202020204" pitchFamily="34" charset="0"/>
            </a:rPr>
            <a:t>.</a:t>
          </a:r>
        </a:p>
      </dsp:txBody>
      <dsp:txXfrm>
        <a:off x="3883434" y="2746650"/>
        <a:ext cx="3530395" cy="2118237"/>
      </dsp:txXfrm>
    </dsp:sp>
    <dsp:sp modelId="{028241C0-7A05-40F3-BED2-A7F5BE4FDA21}">
      <dsp:nvSpPr>
        <dsp:cNvPr id="0" name=""/>
        <dsp:cNvSpPr/>
      </dsp:nvSpPr>
      <dsp:spPr>
        <a:xfrm>
          <a:off x="7766869" y="2746650"/>
          <a:ext cx="3530395" cy="21182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Century Gothic" panose="020B0502020202020204" pitchFamily="34" charset="0"/>
            </a:rPr>
            <a:t>Lack of reliable and accurate data (to enable product design and pricing</a:t>
          </a:r>
          <a:r>
            <a:rPr lang="en-US" sz="2400" b="0" kern="1200" dirty="0">
              <a:latin typeface="Century Gothic" panose="020B0502020202020204" pitchFamily="34" charset="0"/>
            </a:rPr>
            <a:t>)</a:t>
          </a:r>
        </a:p>
      </dsp:txBody>
      <dsp:txXfrm>
        <a:off x="7766869" y="2746650"/>
        <a:ext cx="3530395" cy="21182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W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2E79F-EEC3-4396-B405-04950D859796}" type="datetimeFigureOut">
              <a:rPr lang="en-ZW" smtClean="0"/>
              <a:t>30/5/2023</a:t>
            </a:fld>
            <a:endParaRPr lang="en-ZW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W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0063A-A533-4BA1-A24D-05479A3AD3A3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3857846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Z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F0063A-A533-4BA1-A24D-05479A3AD3A3}" type="slidenum">
              <a:rPr lang="en-ZW" smtClean="0"/>
              <a:t>13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929567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Z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F0063A-A533-4BA1-A24D-05479A3AD3A3}" type="slidenum">
              <a:rPr lang="en-ZW" smtClean="0"/>
              <a:t>14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53894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34B74-6ADF-519D-6A2F-7220E4E2E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08FF62-F142-BA43-EE92-9E00105CA2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1A918-5F92-4170-1AA3-BEC8B93A9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476B-2838-45DC-8CE5-67C1D345DE8C}" type="datetimeFigureOut">
              <a:rPr lang="en-ZW" smtClean="0"/>
              <a:t>30/5/2023</a:t>
            </a:fld>
            <a:endParaRPr lang="en-ZW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4501C-9823-130C-898B-198270F58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7D00E-38E3-FF59-2E63-737D599E1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D3D1-BA86-44C5-97CC-738E89F1AD8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236500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8D638-1CDD-CF5D-5BCB-01DE85C3E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73798F-173D-8B1F-2645-22A45BB236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5A3C2-E5B5-19F6-758A-A05157370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476B-2838-45DC-8CE5-67C1D345DE8C}" type="datetimeFigureOut">
              <a:rPr lang="en-ZW" smtClean="0"/>
              <a:t>30/5/2023</a:t>
            </a:fld>
            <a:endParaRPr lang="en-ZW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FD7CC-51EE-254C-34C3-BD0B10ED0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E4CC7-95E7-458D-3074-C8C71B082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D3D1-BA86-44C5-97CC-738E89F1AD8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3945570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3CC6D3-D079-925A-5155-C4F833FE1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7E4B47-043D-5193-BBFD-24C1E7D2B6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4325A-D61E-0ACF-CC6C-5E96DCF7B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476B-2838-45DC-8CE5-67C1D345DE8C}" type="datetimeFigureOut">
              <a:rPr lang="en-ZW" smtClean="0"/>
              <a:t>30/5/2023</a:t>
            </a:fld>
            <a:endParaRPr lang="en-ZW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9965C-3B1D-77D4-59DE-B8337A2CC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E718D-9561-A0CB-3CF0-33B4600EF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D3D1-BA86-44C5-97CC-738E89F1AD8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366231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F999B-DB40-7C93-5A73-4A78787AC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03D09-30CE-2531-B8BB-ECFC2B037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51B63-66AC-2857-4C75-62A31A937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476B-2838-45DC-8CE5-67C1D345DE8C}" type="datetimeFigureOut">
              <a:rPr lang="en-ZW" smtClean="0"/>
              <a:t>30/5/2023</a:t>
            </a:fld>
            <a:endParaRPr lang="en-ZW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C63DF-EF3D-0E06-2902-492F9C1A4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6DBC8-D460-4069-674D-F1DB201E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D3D1-BA86-44C5-97CC-738E89F1AD8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127896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BC9D5-A19D-C87E-3CD5-2D9016E9F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0B778A-9CED-A685-5DA5-16FAFD040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C748F-3CFD-862B-F520-FCE7F45C3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476B-2838-45DC-8CE5-67C1D345DE8C}" type="datetimeFigureOut">
              <a:rPr lang="en-ZW" smtClean="0"/>
              <a:t>30/5/2023</a:t>
            </a:fld>
            <a:endParaRPr lang="en-ZW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D059C-4076-5A40-96A0-3D0ABEA46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3ED9B-2256-6EC4-8276-B572F37DB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D3D1-BA86-44C5-97CC-738E89F1AD8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261969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3E80D-2F34-AEFB-4C69-7240CD74B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6E8FC-A5CC-F44A-70C5-598B841DE8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01CB0F-328D-2849-03EB-1C89332C5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592BF-B768-3221-78F7-5BC27A7D0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476B-2838-45DC-8CE5-67C1D345DE8C}" type="datetimeFigureOut">
              <a:rPr lang="en-ZW" smtClean="0"/>
              <a:t>30/5/2023</a:t>
            </a:fld>
            <a:endParaRPr lang="en-ZW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7C049-3DD0-A9D6-568D-1F3EAB42E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6A6AD-633A-0307-E062-587A3E29C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D3D1-BA86-44C5-97CC-738E89F1AD8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1227313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47E23-4C4F-7778-9432-1FEE712A5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800BC-E941-F1A7-DB4E-9F933E4D1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BC2153-D5A5-192D-0DA5-CCB03D16E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722962-3BF0-B802-5276-1283E330C2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2EC154-E56C-2BD4-1F99-B1CAA1A3C9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D11857-673F-6893-A84D-4C3F71C36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476B-2838-45DC-8CE5-67C1D345DE8C}" type="datetimeFigureOut">
              <a:rPr lang="en-ZW" smtClean="0"/>
              <a:t>30/5/2023</a:t>
            </a:fld>
            <a:endParaRPr lang="en-ZW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8B455A-E6E9-5080-6896-181FC286B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5B67AE-4957-7AFB-B95B-1B8FAB413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D3D1-BA86-44C5-97CC-738E89F1AD8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2831328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F18C8-9E77-55CF-C27F-72F3E75EE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9847D1-BFFC-397C-1643-B1FB894AD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476B-2838-45DC-8CE5-67C1D345DE8C}" type="datetimeFigureOut">
              <a:rPr lang="en-ZW" smtClean="0"/>
              <a:t>30/5/2023</a:t>
            </a:fld>
            <a:endParaRPr lang="en-ZW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EA927E-9C21-D8B3-7C04-38363327F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A87761-F2BF-993A-97C2-E4AAEEF5F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D3D1-BA86-44C5-97CC-738E89F1AD8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4041414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8D8818-05C3-5328-8358-DED9CA88B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476B-2838-45DC-8CE5-67C1D345DE8C}" type="datetimeFigureOut">
              <a:rPr lang="en-ZW" smtClean="0"/>
              <a:t>30/5/2023</a:t>
            </a:fld>
            <a:endParaRPr lang="en-ZW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ECDB21-D9BB-D80E-8471-4FBD687AB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0FDB0-BF9A-A12B-5F9D-773C1BE03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D3D1-BA86-44C5-97CC-738E89F1AD8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335761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E68FD-01F5-0FD5-A6D6-8B39DF395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E28CC-9933-0F33-1E3B-36E25E587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D4B9B7-CA43-D11F-8903-6938C59D66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8F43B-7840-D256-9EFB-E00070CCE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476B-2838-45DC-8CE5-67C1D345DE8C}" type="datetimeFigureOut">
              <a:rPr lang="en-ZW" smtClean="0"/>
              <a:t>30/5/2023</a:t>
            </a:fld>
            <a:endParaRPr lang="en-ZW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621980-A77D-3D8C-22B5-BFC625A53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B7721B-C84C-CEE1-6F46-EEB1ACFA7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D3D1-BA86-44C5-97CC-738E89F1AD8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4561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DF506-18AC-8974-8E82-64627194E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3030B9-FE8F-9365-D621-3E0F0E1E7F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W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1ECE0D-FA0B-57DA-F30C-6BC3158D1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77297-0F36-1CB2-7D5F-B7B4A386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476B-2838-45DC-8CE5-67C1D345DE8C}" type="datetimeFigureOut">
              <a:rPr lang="en-ZW" smtClean="0"/>
              <a:t>30/5/2023</a:t>
            </a:fld>
            <a:endParaRPr lang="en-ZW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4EA29A-D5C6-623B-C8D2-F480E1C35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327365-8E36-EE7A-BAAA-77F655846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D3D1-BA86-44C5-97CC-738E89F1AD8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7480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284472-0CB0-7AF3-40D8-D915A667B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D58116-2261-8EF1-36D2-E34382003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AEC56-E7CA-F1AD-7665-C296129FAC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2476B-2838-45DC-8CE5-67C1D345DE8C}" type="datetimeFigureOut">
              <a:rPr lang="en-ZW" smtClean="0"/>
              <a:t>30/5/2023</a:t>
            </a:fld>
            <a:endParaRPr lang="en-ZW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ADDEB-1C34-B503-2289-7F830C285B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W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FA921-023B-01B1-513F-C0CA2570A3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CD3D1-BA86-44C5-97CC-738E89F1AD8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165261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91DC6ABD-215C-4EA8-A483-CEF5B99AB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407" y="269320"/>
            <a:ext cx="5088953" cy="62087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The Role Of Regulation And Supervision In Supporting And Enabling Wider Access To Index-Based Agricultural Insurance </a:t>
            </a:r>
            <a:b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b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Z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Presentation By</a:t>
            </a:r>
            <a:br>
              <a:rPr lang="en-Z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Z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Dr Grace Muradzikwa</a:t>
            </a:r>
            <a:br>
              <a:rPr lang="en-Z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Z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Commissioner of Insurance, Pension and Provident Funds</a:t>
            </a:r>
            <a:br>
              <a:rPr lang="en-Z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b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21" name="Group 9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16432" y="1"/>
            <a:ext cx="2446384" cy="5777808"/>
            <a:chOff x="329184" y="1"/>
            <a:chExt cx="524256" cy="5777808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11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Rectangle 13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6598" y="269324"/>
            <a:ext cx="6116779" cy="6208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352754-8ACB-4FC5-A2E2-3D00693B6C3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45" t="32593" r="35118" b="41867"/>
          <a:stretch/>
        </p:blipFill>
        <p:spPr>
          <a:xfrm>
            <a:off x="5900511" y="557360"/>
            <a:ext cx="5088952" cy="563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931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G_AutoShape 111">
            <a:extLst>
              <a:ext uri="{FF2B5EF4-FFF2-40B4-BE49-F238E27FC236}">
                <a16:creationId xmlns:a16="http://schemas.microsoft.com/office/drawing/2014/main" id="{3E27AD35-56C2-73A0-FF8C-0181DFEB96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422506" y="369502"/>
            <a:ext cx="10027920" cy="75427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16200000" scaled="1"/>
            <a:tileRect/>
          </a:gradFill>
          <a:ln w="19050">
            <a:solidFill>
              <a:srgbClr val="FFFF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prstMaterial="metal">
            <a:bevelT w="127000" h="1270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 algn="just"/>
            <a: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Collaboration to Improve Agricultural Insurance  Markets</a:t>
            </a:r>
            <a:endParaRPr lang="en-ZW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A670C36-59C3-84E1-B856-969043A8F9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45" t="32593" r="35118" b="41867"/>
          <a:stretch/>
        </p:blipFill>
        <p:spPr>
          <a:xfrm>
            <a:off x="10742438" y="-25211"/>
            <a:ext cx="1227641" cy="1200905"/>
          </a:xfrm>
          <a:prstGeom prst="rect">
            <a:avLst/>
          </a:prstGeom>
        </p:spPr>
      </p:pic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6B9134B-6F66-D39B-B334-3ADBCCF513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009471"/>
              </p:ext>
            </p:extLst>
          </p:nvPr>
        </p:nvGraphicFramePr>
        <p:xfrm>
          <a:off x="530942" y="1415845"/>
          <a:ext cx="11208774" cy="5072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3002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G_AutoShape 111">
            <a:extLst>
              <a:ext uri="{FF2B5EF4-FFF2-40B4-BE49-F238E27FC236}">
                <a16:creationId xmlns:a16="http://schemas.microsoft.com/office/drawing/2014/main" id="{3E27AD35-56C2-73A0-FF8C-0181DFEB96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121920" y="2484158"/>
            <a:ext cx="3520440" cy="3095812"/>
          </a:xfrm>
          <a:prstGeom prst="roundRect">
            <a:avLst>
              <a:gd name="adj" fmla="val 50000"/>
            </a:avLst>
          </a:prstGeom>
          <a:scene3d>
            <a:camera prst="orthographicFront">
              <a:rot lat="0" lon="0" rev="0"/>
            </a:camera>
            <a:lightRig rig="flat" dir="t"/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z="3100" b="1" kern="1200" dirty="0">
                <a:solidFill>
                  <a:srgbClr val="FFFFFF"/>
                </a:solidFill>
                <a:latin typeface="Century Gothic" panose="020B0502020202020204" pitchFamily="34" charset="0"/>
                <a:ea typeface="+mj-ea"/>
                <a:cs typeface="+mj-cs"/>
              </a:rPr>
              <a:t>Zimbabwe Experience</a:t>
            </a:r>
          </a:p>
        </p:txBody>
      </p:sp>
      <p:pic>
        <p:nvPicPr>
          <p:cNvPr id="8" name="Picture 7" descr="A flag in the shape of a map&#10;&#10;Description automatically generated with low confidence">
            <a:extLst>
              <a:ext uri="{FF2B5EF4-FFF2-40B4-BE49-F238E27FC236}">
                <a16:creationId xmlns:a16="http://schemas.microsoft.com/office/drawing/2014/main" id="{76A64E7F-03C2-6E36-2116-FCCBE8E6C5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994" y="467208"/>
            <a:ext cx="6474615" cy="592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786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6C343-55AA-E9CC-7A95-5727280E1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948" y="1371600"/>
            <a:ext cx="11235637" cy="533944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cap="none" dirty="0">
                <a:latin typeface="Century Gothic" panose="020B0502020202020204" pitchFamily="34" charset="0"/>
              </a:rPr>
              <a:t>Zimbabwe’s economy is an </a:t>
            </a:r>
            <a:r>
              <a:rPr lang="en-US" sz="2000" b="1" cap="none" dirty="0" err="1">
                <a:latin typeface="Century Gothic" panose="020B0502020202020204" pitchFamily="34" charset="0"/>
              </a:rPr>
              <a:t>agro</a:t>
            </a:r>
            <a:r>
              <a:rPr lang="en-US" sz="2000" b="1" cap="none" dirty="0">
                <a:latin typeface="Century Gothic" panose="020B0502020202020204" pitchFamily="34" charset="0"/>
              </a:rPr>
              <a:t>-based economy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b="1" dirty="0">
                <a:latin typeface="Century Gothic" panose="020B0502020202020204" pitchFamily="34" charset="0"/>
              </a:rPr>
              <a:t>Most smallholder farmers on rain-fed agriculture – exposed to climate risk</a:t>
            </a:r>
            <a:endParaRPr lang="en-US" sz="1800" b="1" cap="none" dirty="0">
              <a:latin typeface="Century Gothic" panose="020B0502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Century Gothic" panose="020B0502020202020204" pitchFamily="34" charset="0"/>
              </a:rPr>
              <a:t>A</a:t>
            </a:r>
            <a:r>
              <a:rPr lang="en-US" sz="2000" b="1" cap="none" dirty="0">
                <a:latin typeface="Century Gothic" panose="020B0502020202020204" pitchFamily="34" charset="0"/>
              </a:rPr>
              <a:t>griculture contributes about 11% of GDP &amp; 30% of labour force.</a:t>
            </a:r>
          </a:p>
          <a:p>
            <a:pPr algn="just">
              <a:lnSpc>
                <a:spcPct val="150000"/>
              </a:lnSpc>
            </a:pPr>
            <a:r>
              <a:rPr lang="en-US" sz="2000" b="1" cap="none" dirty="0">
                <a:latin typeface="Century Gothic" panose="020B0502020202020204" pitchFamily="34" charset="0"/>
              </a:rPr>
              <a:t>Sector source of liv</a:t>
            </a:r>
            <a:r>
              <a:rPr lang="en-US" sz="2000" b="1" dirty="0">
                <a:latin typeface="Century Gothic" panose="020B0502020202020204" pitchFamily="34" charset="0"/>
              </a:rPr>
              <a:t>elihood to approx. 67% of the population </a:t>
            </a:r>
            <a:endParaRPr lang="en-US" sz="2000" b="1" cap="none" dirty="0">
              <a:latin typeface="Century Gothic" panose="020B0502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cap="none" dirty="0">
                <a:latin typeface="Century Gothic" panose="020B0502020202020204" pitchFamily="34" charset="0"/>
              </a:rPr>
              <a:t>Agriculture also contributes 60% of raw materials to the manufacturing industry.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Century Gothic" panose="020B0502020202020204" pitchFamily="34" charset="0"/>
              </a:rPr>
              <a:t>Nation endured 7 moderate to severe droughts between 1991-2020</a:t>
            </a:r>
            <a:endParaRPr lang="en-US" sz="2000" b="1" cap="none" dirty="0">
              <a:latin typeface="Century Gothic" panose="020B0502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cap="none" dirty="0">
                <a:latin typeface="Century Gothic" panose="020B0502020202020204" pitchFamily="34" charset="0"/>
              </a:rPr>
              <a:t>Agriculture the penetration rate, its consumption of insurance services is minimal, contributing </a:t>
            </a:r>
            <a:r>
              <a:rPr lang="en-US" sz="2000" b="1" dirty="0">
                <a:latin typeface="Century Gothic" panose="020B0502020202020204" pitchFamily="34" charset="0"/>
              </a:rPr>
              <a:t>9</a:t>
            </a:r>
            <a:r>
              <a:rPr lang="en-US" sz="2000" b="1" cap="none" dirty="0">
                <a:latin typeface="Century Gothic" panose="020B0502020202020204" pitchFamily="34" charset="0"/>
              </a:rPr>
              <a:t>% to (GPW) in 2022.</a:t>
            </a:r>
          </a:p>
          <a:p>
            <a:pPr>
              <a:lnSpc>
                <a:spcPct val="150000"/>
              </a:lnSpc>
            </a:pPr>
            <a:r>
              <a:rPr lang="en-ZW" sz="2000" b="1" dirty="0">
                <a:latin typeface="Century Gothic" panose="020B0502020202020204" pitchFamily="34" charset="0"/>
              </a:rPr>
              <a:t>Strong initiatives to mitigate against climate risk present although still in its infancy </a:t>
            </a:r>
          </a:p>
        </p:txBody>
      </p:sp>
      <p:sp>
        <p:nvSpPr>
          <p:cNvPr id="4" name="TG_AutoShape 111">
            <a:extLst>
              <a:ext uri="{FF2B5EF4-FFF2-40B4-BE49-F238E27FC236}">
                <a16:creationId xmlns:a16="http://schemas.microsoft.com/office/drawing/2014/main" id="{3E27AD35-56C2-73A0-FF8C-0181DFEB96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422506" y="369502"/>
            <a:ext cx="10027920" cy="75427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16200000" scaled="1"/>
            <a:tileRect/>
          </a:gradFill>
          <a:ln w="19050">
            <a:solidFill>
              <a:srgbClr val="FFFF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prstMaterial="metal">
            <a:bevelT w="127000" h="1270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0"/>
            <a:r>
              <a:rPr lang="en-US" sz="3200" b="1" dirty="0">
                <a:latin typeface="Century Gothic" panose="020B0502020202020204" pitchFamily="34" charset="0"/>
              </a:rPr>
              <a:t>Zimbabwe - </a:t>
            </a:r>
            <a:r>
              <a:rPr lang="en-US" sz="3200" b="1" dirty="0" err="1">
                <a:latin typeface="Century Gothic" panose="020B0502020202020204" pitchFamily="34" charset="0"/>
              </a:rPr>
              <a:t>Agro</a:t>
            </a:r>
            <a:r>
              <a:rPr lang="en-US" sz="3200" b="1" dirty="0">
                <a:latin typeface="Century Gothic" panose="020B0502020202020204" pitchFamily="34" charset="0"/>
              </a:rPr>
              <a:t>-based economy</a:t>
            </a:r>
            <a:endParaRPr lang="en-ZW" sz="3200" b="1" dirty="0">
              <a:latin typeface="Century Gothic" panose="020B0502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9BF6393-1E65-9A7C-3B49-B999432A58E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45" t="32593" r="35118" b="41867"/>
          <a:stretch/>
        </p:blipFill>
        <p:spPr>
          <a:xfrm>
            <a:off x="10742438" y="-25211"/>
            <a:ext cx="1227641" cy="1200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762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058E3BE-64BD-7046-AC10-4D8680E8BD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84740"/>
              </p:ext>
            </p:extLst>
          </p:nvPr>
        </p:nvGraphicFramePr>
        <p:xfrm>
          <a:off x="368709" y="1312606"/>
          <a:ext cx="11031793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G_AutoShape 111">
            <a:extLst>
              <a:ext uri="{FF2B5EF4-FFF2-40B4-BE49-F238E27FC236}">
                <a16:creationId xmlns:a16="http://schemas.microsoft.com/office/drawing/2014/main" id="{EA8682C5-7221-E533-E5AB-7CDAD4B9B6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368710" y="236766"/>
            <a:ext cx="10066968" cy="75427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16200000" scaled="1"/>
            <a:tileRect/>
          </a:gradFill>
          <a:ln w="19050">
            <a:solidFill>
              <a:srgbClr val="FFFF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prstMaterial="metal">
            <a:bevelT w="127000" h="1270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0" algn="l"/>
            <a:r>
              <a:rPr lang="en-US" sz="3200" b="1" dirty="0">
                <a:latin typeface="Century Gothic" panose="020B0502020202020204" pitchFamily="34" charset="0"/>
              </a:rPr>
              <a:t>Effects of Climate Change on Economic Growth</a:t>
            </a:r>
            <a:endParaRPr lang="en-ZW" sz="3200" b="1" dirty="0">
              <a:latin typeface="Century Gothic" panose="020B0502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0926C6-2090-C203-7B83-9F46A393D54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45" t="32593" r="35118" b="41867"/>
          <a:stretch/>
        </p:blipFill>
        <p:spPr>
          <a:xfrm>
            <a:off x="10742438" y="107525"/>
            <a:ext cx="1227641" cy="1200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931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G_AutoShape 111">
            <a:extLst>
              <a:ext uri="{FF2B5EF4-FFF2-40B4-BE49-F238E27FC236}">
                <a16:creationId xmlns:a16="http://schemas.microsoft.com/office/drawing/2014/main" id="{EA8682C5-7221-E533-E5AB-7CDAD4B9B6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368710" y="236766"/>
            <a:ext cx="10066968" cy="75427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16200000" scaled="1"/>
            <a:tileRect/>
          </a:gradFill>
          <a:ln w="19050">
            <a:solidFill>
              <a:srgbClr val="FFFF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prstMaterial="metal">
            <a:bevelT w="127000" h="1270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0" algn="l"/>
            <a:r>
              <a:rPr lang="en-US" sz="3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Challenges In Agricultural Insurance</a:t>
            </a:r>
            <a:endParaRPr lang="en-ZW" sz="3200" b="1" dirty="0">
              <a:latin typeface="Century Gothic" panose="020B0502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0926C6-2090-C203-7B83-9F46A393D54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45" t="32593" r="35118" b="41867"/>
          <a:stretch/>
        </p:blipFill>
        <p:spPr>
          <a:xfrm>
            <a:off x="10742438" y="19035"/>
            <a:ext cx="1227641" cy="1200905"/>
          </a:xfrm>
          <a:prstGeom prst="rect">
            <a:avLst/>
          </a:prstGeom>
        </p:spPr>
      </p:pic>
      <p:graphicFrame>
        <p:nvGraphicFramePr>
          <p:cNvPr id="2" name="Content Placeholder 2">
            <a:extLst>
              <a:ext uri="{FF2B5EF4-FFF2-40B4-BE49-F238E27FC236}">
                <a16:creationId xmlns:a16="http://schemas.microsoft.com/office/drawing/2014/main" id="{BA341A7E-E3DB-7889-B92F-D11EC5248FB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68709" y="1165124"/>
          <a:ext cx="11297265" cy="5140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06123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6C343-55AA-E9CC-7A95-5727280E1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5845"/>
            <a:ext cx="11046541" cy="5116898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</a:pPr>
            <a:r>
              <a:rPr lang="en-US" sz="2100" b="1" cap="none" dirty="0">
                <a:latin typeface="Century Gothic" panose="020B0502020202020204" pitchFamily="34" charset="0"/>
              </a:rPr>
              <a:t>In line with our market development mandate</a:t>
            </a:r>
          </a:p>
          <a:p>
            <a:pPr>
              <a:lnSpc>
                <a:spcPct val="160000"/>
              </a:lnSpc>
            </a:pPr>
            <a:r>
              <a:rPr lang="en-US" sz="2100" b="1" dirty="0">
                <a:latin typeface="Century Gothic" panose="020B0502020202020204" pitchFamily="34" charset="0"/>
              </a:rPr>
              <a:t>Access to Insurance Initiative in partnership with InsuResilience and </a:t>
            </a:r>
            <a:r>
              <a:rPr lang="en-US" sz="2100" b="1" dirty="0" err="1">
                <a:latin typeface="Century Gothic" panose="020B0502020202020204" pitchFamily="34" charset="0"/>
              </a:rPr>
              <a:t>Reos</a:t>
            </a:r>
            <a:r>
              <a:rPr lang="en-US" sz="2100" b="1" dirty="0">
                <a:latin typeface="Century Gothic" panose="020B0502020202020204" pitchFamily="34" charset="0"/>
              </a:rPr>
              <a:t> Partners -  Innovation Lab </a:t>
            </a:r>
          </a:p>
          <a:p>
            <a:pPr>
              <a:lnSpc>
                <a:spcPct val="160000"/>
              </a:lnSpc>
            </a:pPr>
            <a:r>
              <a:rPr lang="en-US" sz="2100" b="1" cap="none" dirty="0">
                <a:latin typeface="Century Gothic" panose="020B0502020202020204" pitchFamily="34" charset="0"/>
              </a:rPr>
              <a:t>World Bank – IFC, </a:t>
            </a:r>
            <a:r>
              <a:rPr lang="en-US" sz="2100" b="1" dirty="0">
                <a:latin typeface="Century Gothic" panose="020B0502020202020204" pitchFamily="34" charset="0"/>
              </a:rPr>
              <a:t>benchmarking tours </a:t>
            </a:r>
            <a:r>
              <a:rPr lang="en-US" sz="2100" b="1" cap="none" dirty="0">
                <a:latin typeface="Century Gothic" panose="020B0502020202020204" pitchFamily="34" charset="0"/>
              </a:rPr>
              <a:t>with all relevant insurance stakeholders, Ministries of Agriculture and Finance</a:t>
            </a:r>
          </a:p>
          <a:p>
            <a:pPr>
              <a:lnSpc>
                <a:spcPct val="160000"/>
              </a:lnSpc>
            </a:pPr>
            <a:r>
              <a:rPr lang="en-US" sz="2100" b="1" cap="none" dirty="0">
                <a:latin typeface="Century Gothic" panose="020B0502020202020204" pitchFamily="34" charset="0"/>
              </a:rPr>
              <a:t>Also includes an assessment to improve understanding of demand for index insurance, potential distribution channels, and factors limiting insurer appetite</a:t>
            </a:r>
            <a:br>
              <a:rPr lang="en-US" sz="2100" b="1" cap="none" dirty="0">
                <a:latin typeface="Century Gothic" panose="020B0502020202020204" pitchFamily="34" charset="0"/>
              </a:rPr>
            </a:br>
            <a:r>
              <a:rPr lang="en-US" sz="2100" b="1" cap="none" dirty="0">
                <a:latin typeface="Century Gothic" panose="020B0502020202020204" pitchFamily="34" charset="0"/>
              </a:rPr>
              <a:t>Current Status - IPEC  developing a regulatory framework for regulating Agriculture Index Insurance. Market assessment is ongoing</a:t>
            </a:r>
          </a:p>
          <a:p>
            <a:pPr>
              <a:lnSpc>
                <a:spcPct val="160000"/>
              </a:lnSpc>
            </a:pPr>
            <a:r>
              <a:rPr lang="en-US" sz="2100" b="1" cap="none" dirty="0">
                <a:latin typeface="Century Gothic" panose="020B0502020202020204" pitchFamily="34" charset="0"/>
              </a:rPr>
              <a:t>Government – Reviewing Policy Concept Paper</a:t>
            </a:r>
          </a:p>
          <a:p>
            <a:pPr>
              <a:lnSpc>
                <a:spcPct val="160000"/>
              </a:lnSpc>
            </a:pPr>
            <a:r>
              <a:rPr lang="en-US" sz="2100" b="1" dirty="0">
                <a:latin typeface="Century Gothic" panose="020B0502020202020204" pitchFamily="34" charset="0"/>
              </a:rPr>
              <a:t>Industry – Support in the development of inclusive insurance products</a:t>
            </a:r>
            <a:r>
              <a:rPr lang="en-US" sz="2000" b="1" cap="none" dirty="0">
                <a:latin typeface="Century Gothic" panose="020B0502020202020204" pitchFamily="34" charset="0"/>
              </a:rPr>
              <a:t> </a:t>
            </a:r>
          </a:p>
          <a:p>
            <a:pPr marL="0" indent="0">
              <a:lnSpc>
                <a:spcPct val="200000"/>
              </a:lnSpc>
              <a:buNone/>
            </a:pPr>
            <a:endParaRPr lang="en-ZW" sz="2400" b="1" dirty="0"/>
          </a:p>
        </p:txBody>
      </p:sp>
      <p:sp>
        <p:nvSpPr>
          <p:cNvPr id="4" name="TG_AutoShape 111">
            <a:extLst>
              <a:ext uri="{FF2B5EF4-FFF2-40B4-BE49-F238E27FC236}">
                <a16:creationId xmlns:a16="http://schemas.microsoft.com/office/drawing/2014/main" id="{3E27AD35-56C2-73A0-FF8C-0181DFEB96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422506" y="325257"/>
            <a:ext cx="10027920" cy="75427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16200000" scaled="1"/>
            <a:tileRect/>
          </a:gradFill>
          <a:ln w="19050">
            <a:solidFill>
              <a:srgbClr val="FFFF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prstMaterial="metal">
            <a:bevelT w="127000" h="1270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0" algn="just"/>
            <a:r>
              <a:rPr lang="en-US" sz="3200" b="1" dirty="0">
                <a:latin typeface="Century Gothic" panose="020B0502020202020204" pitchFamily="34" charset="0"/>
              </a:rPr>
              <a:t>Agriculture Index Insurance Project in Zimbabwe</a:t>
            </a:r>
            <a:endParaRPr lang="en-ZW" sz="3200" b="1" dirty="0">
              <a:latin typeface="Century Gothic" panose="020B0502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24B1191-FACE-0ED0-EE0B-D3B37F8CFEE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45" t="32593" r="35118" b="41867"/>
          <a:stretch/>
        </p:blipFill>
        <p:spPr>
          <a:xfrm>
            <a:off x="10742438" y="-25211"/>
            <a:ext cx="1227641" cy="1200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398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6C343-55AA-E9CC-7A95-5727280E1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187" y="1386349"/>
            <a:ext cx="11168641" cy="510215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cap="none" dirty="0">
                <a:latin typeface="Century Gothic" panose="020B0502020202020204" pitchFamily="34" charset="0"/>
              </a:rPr>
              <a:t>The Insurance and Pensions Commission (IPEC) of Zimbabwe is looking forward to:</a:t>
            </a:r>
          </a:p>
          <a:p>
            <a:pPr marL="0" indent="0" algn="just">
              <a:buNone/>
            </a:pPr>
            <a:endParaRPr lang="en-US" b="1" cap="none" dirty="0">
              <a:latin typeface="Century Gothic" panose="020B0502020202020204" pitchFamily="34" charset="0"/>
            </a:endParaRPr>
          </a:p>
          <a:p>
            <a:pPr algn="just"/>
            <a:r>
              <a:rPr lang="en-US" b="1" cap="none" dirty="0">
                <a:latin typeface="Century Gothic" panose="020B0502020202020204" pitchFamily="34" charset="0"/>
              </a:rPr>
              <a:t>Improved levels of insurance awareness and penetration.</a:t>
            </a:r>
          </a:p>
          <a:p>
            <a:pPr algn="just"/>
            <a:r>
              <a:rPr lang="en-US" b="1" cap="none" dirty="0">
                <a:latin typeface="Century Gothic" panose="020B0502020202020204" pitchFamily="34" charset="0"/>
              </a:rPr>
              <a:t>Development of innovative products by the insurance industry which are easy to understand, affordable, tailor-made, allow transparency, allow fast and fair loss settlement.</a:t>
            </a:r>
          </a:p>
          <a:p>
            <a:pPr algn="just"/>
            <a:r>
              <a:rPr lang="en-US" b="1" cap="none" dirty="0">
                <a:latin typeface="Century Gothic" panose="020B0502020202020204" pitchFamily="34" charset="0"/>
              </a:rPr>
              <a:t>Fair Treatment of customers </a:t>
            </a:r>
          </a:p>
          <a:p>
            <a:pPr algn="just"/>
            <a:r>
              <a:rPr lang="en-US" b="1" cap="none" dirty="0">
                <a:latin typeface="Century Gothic" panose="020B0502020202020204" pitchFamily="34" charset="0"/>
              </a:rPr>
              <a:t>Conducive regulatory environment.</a:t>
            </a:r>
          </a:p>
          <a:p>
            <a:pPr algn="just"/>
            <a:r>
              <a:rPr lang="en-US" b="1" cap="none" dirty="0">
                <a:latin typeface="Century Gothic" panose="020B0502020202020204" pitchFamily="34" charset="0"/>
              </a:rPr>
              <a:t>Collaboration among all stakeholders in the value chain. </a:t>
            </a:r>
          </a:p>
          <a:p>
            <a:pPr marL="0" indent="0">
              <a:buNone/>
            </a:pPr>
            <a:endParaRPr lang="en-ZW" dirty="0"/>
          </a:p>
        </p:txBody>
      </p:sp>
      <p:sp>
        <p:nvSpPr>
          <p:cNvPr id="4" name="TG_AutoShape 111">
            <a:extLst>
              <a:ext uri="{FF2B5EF4-FFF2-40B4-BE49-F238E27FC236}">
                <a16:creationId xmlns:a16="http://schemas.microsoft.com/office/drawing/2014/main" id="{3E27AD35-56C2-73A0-FF8C-0181DFEB96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422506" y="369502"/>
            <a:ext cx="10027920" cy="75427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16200000" scaled="1"/>
            <a:tileRect/>
          </a:gradFill>
          <a:ln w="19050">
            <a:solidFill>
              <a:srgbClr val="FFFF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prstMaterial="metal">
            <a:bevelT w="127000" h="1270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0" algn="l"/>
            <a:r>
              <a:rPr lang="en-US" sz="3200" b="1" dirty="0">
                <a:latin typeface="Century Gothic" panose="020B0502020202020204" pitchFamily="34" charset="0"/>
              </a:rPr>
              <a:t>Conclusion</a:t>
            </a:r>
            <a:endParaRPr lang="en-ZW" sz="3200" b="1" dirty="0">
              <a:latin typeface="Century Gothic" panose="020B0502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AFDE86A-1964-D859-BB54-477D7C4D34B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45" t="32593" r="35118" b="41867"/>
          <a:stretch/>
        </p:blipFill>
        <p:spPr>
          <a:xfrm>
            <a:off x="10742438" y="-25211"/>
            <a:ext cx="1227641" cy="1200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732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6C343-55AA-E9CC-7A95-5727280E1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187" y="1386349"/>
            <a:ext cx="11168641" cy="510215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ZW" sz="1800" b="1" dirty="0">
                <a:latin typeface="Century Gothic" panose="020B0502020202020204" pitchFamily="34" charset="0"/>
              </a:rPr>
              <a:t>German Agency for International Cooperation, (GIZ) 2021, Innovations and emerging trends in agricultural insurance for smallholder farmers – an update</a:t>
            </a:r>
            <a:r>
              <a:rPr lang="en-ZW" b="1" dirty="0">
                <a:latin typeface="Century Gothic" panose="020B0502020202020204" pitchFamily="34" charset="0"/>
              </a:rPr>
              <a:t>, </a:t>
            </a:r>
            <a:r>
              <a:rPr lang="en-ZW" sz="1800" b="1" dirty="0">
                <a:latin typeface="Century Gothic" panose="020B0502020202020204" pitchFamily="34" charset="0"/>
              </a:rPr>
              <a:t>Deutsche Gesellschaft fur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ZW" sz="1800" b="1" dirty="0">
                <a:latin typeface="Century Gothic" panose="020B0502020202020204" pitchFamily="34" charset="0"/>
              </a:rPr>
              <a:t>African Development Bank, United Nations Environment Programme, United Nations Economic Commission for Africa, (2019) Climate Change Impacts on Africa’s Economic Growth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ZW" sz="1800" b="1" dirty="0">
                <a:latin typeface="Century Gothic" panose="020B0502020202020204" pitchFamily="34" charset="0"/>
              </a:rPr>
              <a:t>Miranda M.J &amp; </a:t>
            </a:r>
            <a:r>
              <a:rPr lang="en-ZW" sz="1800" b="1" dirty="0" err="1">
                <a:latin typeface="Century Gothic" panose="020B0502020202020204" pitchFamily="34" charset="0"/>
              </a:rPr>
              <a:t>Mulangu</a:t>
            </a:r>
            <a:r>
              <a:rPr lang="en-ZW" sz="1800" b="1" dirty="0">
                <a:latin typeface="Century Gothic" panose="020B0502020202020204" pitchFamily="34" charset="0"/>
              </a:rPr>
              <a:t> F. M. (2016) Index insurance for Agricultural Transformation in Africa, African </a:t>
            </a:r>
            <a:r>
              <a:rPr lang="en-ZW" sz="1800" b="1" dirty="0" err="1">
                <a:latin typeface="Century Gothic" panose="020B0502020202020204" pitchFamily="34" charset="0"/>
              </a:rPr>
              <a:t>Center</a:t>
            </a:r>
            <a:r>
              <a:rPr lang="en-ZW" sz="1800" b="1" dirty="0">
                <a:latin typeface="Century Gothic" panose="020B0502020202020204" pitchFamily="34" charset="0"/>
              </a:rPr>
              <a:t> for Economic Transformation, (ACET) &amp; Japan International Cooperation Agency Research Institute (JICA)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ZW" sz="1800" b="1" dirty="0" err="1">
                <a:latin typeface="Century Gothic" panose="020B0502020202020204" pitchFamily="34" charset="0"/>
              </a:rPr>
              <a:t>Simones</a:t>
            </a:r>
            <a:r>
              <a:rPr lang="en-ZW" sz="1800" b="1" dirty="0">
                <a:latin typeface="Century Gothic" panose="020B0502020202020204" pitchFamily="34" charset="0"/>
              </a:rPr>
              <a:t> R. (2021) Index Insurance: 2020 Status and Regulatory Challenges, Access to Insurance Initiative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ZW" sz="1800" b="1" dirty="0">
                <a:latin typeface="Century Gothic" panose="020B0502020202020204" pitchFamily="34" charset="0"/>
              </a:rPr>
              <a:t>Insurance Association For Insurance Supervisors, (2019) Insurance Core Principles &amp; Common Framework for Supervision of Internationally Active Insurance Groups, Updated November 2019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ZW" sz="18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ZW" b="1" dirty="0">
              <a:latin typeface="Century Gothic" panose="020B0502020202020204" pitchFamily="34" charset="0"/>
            </a:endParaRPr>
          </a:p>
        </p:txBody>
      </p:sp>
      <p:sp>
        <p:nvSpPr>
          <p:cNvPr id="4" name="TG_AutoShape 111">
            <a:extLst>
              <a:ext uri="{FF2B5EF4-FFF2-40B4-BE49-F238E27FC236}">
                <a16:creationId xmlns:a16="http://schemas.microsoft.com/office/drawing/2014/main" id="{3E27AD35-56C2-73A0-FF8C-0181DFEB96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422506" y="369502"/>
            <a:ext cx="10027920" cy="75427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16200000" scaled="1"/>
            <a:tileRect/>
          </a:gradFill>
          <a:ln w="19050">
            <a:solidFill>
              <a:srgbClr val="FFFF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prstMaterial="metal">
            <a:bevelT w="127000" h="1270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0" algn="l"/>
            <a:r>
              <a:rPr lang="en-US" sz="3200" b="1" dirty="0">
                <a:latin typeface="Century Gothic" panose="020B0502020202020204" pitchFamily="34" charset="0"/>
              </a:rPr>
              <a:t>References</a:t>
            </a:r>
            <a:endParaRPr lang="en-ZW" sz="3200" b="1" dirty="0">
              <a:latin typeface="Century Gothic" panose="020B0502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AFDE86A-1964-D859-BB54-477D7C4D34B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45" t="32593" r="35118" b="41867"/>
          <a:stretch/>
        </p:blipFill>
        <p:spPr>
          <a:xfrm>
            <a:off x="10742438" y="-25211"/>
            <a:ext cx="1227641" cy="1200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986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0D5D19D-0789-4518-B5DC-D47ADF69D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70B351-8FCD-9541-9E34-217196762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09" y="3957535"/>
            <a:ext cx="4036334" cy="7125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Thank you 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C514EB5E-EF2E-EA7B-55CF-58518BD46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871" y="1592825"/>
            <a:ext cx="4036334" cy="1561491"/>
          </a:xfrm>
        </p:spPr>
        <p:txBody>
          <a:bodyPr vert="horz" lIns="91440" tIns="45720" rIns="91440" bIns="45720" rtlCol="0" anchor="b">
            <a:normAutofit fontScale="92500"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b="1" dirty="0">
                <a:latin typeface="Century Gothic" panose="020B0502020202020204" pitchFamily="34" charset="0"/>
              </a:rPr>
              <a:t>QUESTION &amp; ANSWER SESSION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16B39E-F0FD-5732-2737-A35C16A6C8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61" r="5814" b="-1"/>
          <a:stretch/>
        </p:blipFill>
        <p:spPr>
          <a:xfrm>
            <a:off x="5922492" y="666728"/>
            <a:ext cx="5536001" cy="546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33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DAE47-42BC-2D4C-EDFF-61996CFED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705" y="1454046"/>
            <a:ext cx="11225779" cy="507869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romanLcPeriod"/>
            </a:pPr>
            <a:r>
              <a:rPr lang="en-ZW" sz="2400" b="1" dirty="0">
                <a:latin typeface="Century Gothic" panose="020B0502020202020204" pitchFamily="34" charset="0"/>
              </a:rPr>
              <a:t>Mandate of the Regulator</a:t>
            </a:r>
          </a:p>
          <a:p>
            <a:pPr marL="514350" indent="-514350">
              <a:lnSpc>
                <a:spcPct val="200000"/>
              </a:lnSpc>
              <a:buFont typeface="+mj-lt"/>
              <a:buAutoNum type="romanLcPeriod"/>
            </a:pPr>
            <a:r>
              <a:rPr lang="en-ZW" sz="2400" b="1" dirty="0">
                <a:latin typeface="Century Gothic" panose="020B0502020202020204" pitchFamily="34" charset="0"/>
              </a:rPr>
              <a:t>Agricultural Risks In Africa</a:t>
            </a:r>
          </a:p>
          <a:p>
            <a:pPr marL="514350" indent="-514350">
              <a:lnSpc>
                <a:spcPct val="200000"/>
              </a:lnSpc>
              <a:buFont typeface="+mj-lt"/>
              <a:buAutoNum type="romanLcPeriod"/>
            </a:pPr>
            <a:r>
              <a:rPr lang="en-ZW" sz="2400" b="1" dirty="0">
                <a:latin typeface="Century Gothic" panose="020B0502020202020204" pitchFamily="34" charset="0"/>
              </a:rPr>
              <a:t>Challenges in Agricultural Insurance</a:t>
            </a:r>
          </a:p>
          <a:p>
            <a:pPr marL="514350" indent="-514350">
              <a:lnSpc>
                <a:spcPct val="200000"/>
              </a:lnSpc>
              <a:buFont typeface="+mj-lt"/>
              <a:buAutoNum type="romanLcPeriod"/>
            </a:pPr>
            <a:r>
              <a:rPr lang="en-ZW" sz="2400" b="1" dirty="0">
                <a:latin typeface="Century Gothic" panose="020B0502020202020204" pitchFamily="34" charset="0"/>
              </a:rPr>
              <a:t>Lessons From Africa</a:t>
            </a:r>
          </a:p>
          <a:p>
            <a:pPr marL="514350" indent="-514350">
              <a:lnSpc>
                <a:spcPct val="200000"/>
              </a:lnSpc>
              <a:buFont typeface="+mj-lt"/>
              <a:buAutoNum type="romanLcPeriod"/>
            </a:pPr>
            <a:r>
              <a:rPr lang="en-ZW" sz="2400" b="1" dirty="0">
                <a:latin typeface="Century Gothic" panose="020B0502020202020204" pitchFamily="34" charset="0"/>
              </a:rPr>
              <a:t>Index Insurance Best Practices</a:t>
            </a:r>
          </a:p>
          <a:p>
            <a:pPr marL="514350" indent="-514350">
              <a:lnSpc>
                <a:spcPct val="200000"/>
              </a:lnSpc>
              <a:buFont typeface="+mj-lt"/>
              <a:buAutoNum type="romanLcPeriod"/>
            </a:pPr>
            <a:r>
              <a:rPr lang="en-ZW" sz="2400" b="1" dirty="0">
                <a:latin typeface="Century Gothic" panose="020B0502020202020204" pitchFamily="34" charset="0"/>
              </a:rPr>
              <a:t>Zimbabwe Experience</a:t>
            </a:r>
          </a:p>
          <a:p>
            <a:pPr marL="514350" indent="-514350">
              <a:lnSpc>
                <a:spcPct val="200000"/>
              </a:lnSpc>
              <a:buFont typeface="+mj-lt"/>
              <a:buAutoNum type="romanLcPeriod"/>
            </a:pPr>
            <a:r>
              <a:rPr lang="en-ZW" sz="2400" b="1" dirty="0">
                <a:latin typeface="Century Gothic" panose="020B0502020202020204" pitchFamily="34" charset="0"/>
              </a:rPr>
              <a:t>Conclusion</a:t>
            </a:r>
          </a:p>
          <a:p>
            <a:pPr marL="0" indent="0">
              <a:lnSpc>
                <a:spcPct val="200000"/>
              </a:lnSpc>
              <a:buNone/>
            </a:pPr>
            <a:endParaRPr lang="en-ZW" b="1" dirty="0">
              <a:latin typeface="Century Gothic" panose="020B0502020202020204" pitchFamily="34" charset="0"/>
            </a:endParaRPr>
          </a:p>
        </p:txBody>
      </p:sp>
      <p:sp>
        <p:nvSpPr>
          <p:cNvPr id="4" name="TG_AutoShape 111">
            <a:extLst>
              <a:ext uri="{FF2B5EF4-FFF2-40B4-BE49-F238E27FC236}">
                <a16:creationId xmlns:a16="http://schemas.microsoft.com/office/drawing/2014/main" id="{F63FDCAE-AD49-23B1-67AE-ADC226A5A5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383458" y="325257"/>
            <a:ext cx="10066968" cy="75427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16200000" scaled="1"/>
            <a:tileRect/>
          </a:gradFill>
          <a:ln w="19050">
            <a:solidFill>
              <a:srgbClr val="FFFF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prstMaterial="metal">
            <a:bevelT w="127000" h="1270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0" algn="l"/>
            <a:r>
              <a:rPr lang="en-US" sz="3200" b="1" dirty="0">
                <a:latin typeface="Century Gothic" panose="020B0502020202020204" pitchFamily="34" charset="0"/>
              </a:rPr>
              <a:t>Presentation Outline</a:t>
            </a:r>
            <a:endParaRPr lang="en-ZW" sz="3200" b="1" dirty="0">
              <a:latin typeface="Century Gothic" panose="020B0502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90B8BD-6881-28F6-8DA7-C7FFB9D75E5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45" t="32593" r="35118" b="41867"/>
          <a:stretch/>
        </p:blipFill>
        <p:spPr>
          <a:xfrm>
            <a:off x="10761784" y="67456"/>
            <a:ext cx="1227641" cy="1358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952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G_AutoShape 111">
            <a:extLst>
              <a:ext uri="{FF2B5EF4-FFF2-40B4-BE49-F238E27FC236}">
                <a16:creationId xmlns:a16="http://schemas.microsoft.com/office/drawing/2014/main" id="{F63FDCAE-AD49-23B1-67AE-ADC226A5A5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383458" y="325257"/>
            <a:ext cx="10066968" cy="75427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16200000" scaled="1"/>
            <a:tileRect/>
          </a:gradFill>
          <a:ln w="19050">
            <a:solidFill>
              <a:srgbClr val="FFFF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prstMaterial="metal">
            <a:bevelT w="127000" h="1270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0" algn="l"/>
            <a:r>
              <a:rPr lang="en-US" sz="3200" b="1" dirty="0">
                <a:latin typeface="Century Gothic" panose="020B0502020202020204" pitchFamily="34" charset="0"/>
              </a:rPr>
              <a:t>Mandate For The Regulator</a:t>
            </a:r>
            <a:endParaRPr lang="en-ZW" sz="3200" b="1" dirty="0">
              <a:latin typeface="Century Gothic" panose="020B0502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90B8BD-6881-28F6-8DA7-C7FFB9D75E5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45" t="32593" r="35118" b="41867"/>
          <a:stretch/>
        </p:blipFill>
        <p:spPr>
          <a:xfrm>
            <a:off x="10761784" y="67456"/>
            <a:ext cx="1227641" cy="1358371"/>
          </a:xfrm>
          <a:prstGeom prst="rect">
            <a:avLst/>
          </a:prstGeom>
        </p:spPr>
      </p:pic>
      <p:graphicFrame>
        <p:nvGraphicFramePr>
          <p:cNvPr id="7" name="Content Placeholder 1">
            <a:extLst>
              <a:ext uri="{FF2B5EF4-FFF2-40B4-BE49-F238E27FC236}">
                <a16:creationId xmlns:a16="http://schemas.microsoft.com/office/drawing/2014/main" id="{435B7C2B-285D-9509-833D-6311DC7F27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3074374"/>
              </p:ext>
            </p:extLst>
          </p:nvPr>
        </p:nvGraphicFramePr>
        <p:xfrm>
          <a:off x="383458" y="1618938"/>
          <a:ext cx="11338850" cy="4913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84758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0">
            <a:extLst>
              <a:ext uri="{FF2B5EF4-FFF2-40B4-BE49-F238E27FC236}">
                <a16:creationId xmlns:a16="http://schemas.microsoft.com/office/drawing/2014/main" id="{637B2035-1FCB-439A-B421-095E136C7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2">
            <a:extLst>
              <a:ext uri="{FF2B5EF4-FFF2-40B4-BE49-F238E27FC236}">
                <a16:creationId xmlns:a16="http://schemas.microsoft.com/office/drawing/2014/main" id="{676D6CDF-C512-4739-B158-55EE955EF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503" y="-1"/>
            <a:ext cx="12192000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outdoor, corn, agriculture, crop&#10;&#10;Description automatically generated">
            <a:extLst>
              <a:ext uri="{FF2B5EF4-FFF2-40B4-BE49-F238E27FC236}">
                <a16:creationId xmlns:a16="http://schemas.microsoft.com/office/drawing/2014/main" id="{AA2C3EF5-FC0C-4446-CD4F-A2E180297B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5" r="-2" b="-2"/>
          <a:stretch/>
        </p:blipFill>
        <p:spPr>
          <a:xfrm>
            <a:off x="1" y="1"/>
            <a:ext cx="6448424" cy="6858000"/>
          </a:xfrm>
          <a:custGeom>
            <a:avLst/>
            <a:gdLst/>
            <a:ahLst/>
            <a:cxnLst/>
            <a:rect l="l" t="t" r="r" b="b"/>
            <a:pathLst>
              <a:path w="6448424" h="3752849">
                <a:moveTo>
                  <a:pt x="0" y="0"/>
                </a:moveTo>
                <a:lnTo>
                  <a:pt x="137978" y="22215"/>
                </a:lnTo>
                <a:cubicBezTo>
                  <a:pt x="196046" y="32277"/>
                  <a:pt x="252469" y="42437"/>
                  <a:pt x="295660" y="49771"/>
                </a:cubicBezTo>
                <a:cubicBezTo>
                  <a:pt x="364885" y="66610"/>
                  <a:pt x="403214" y="32071"/>
                  <a:pt x="456941" y="65635"/>
                </a:cubicBezTo>
                <a:cubicBezTo>
                  <a:pt x="529612" y="69090"/>
                  <a:pt x="662508" y="71245"/>
                  <a:pt x="731691" y="70501"/>
                </a:cubicBezTo>
                <a:cubicBezTo>
                  <a:pt x="768741" y="62400"/>
                  <a:pt x="808263" y="64633"/>
                  <a:pt x="841820" y="61171"/>
                </a:cubicBezTo>
                <a:cubicBezTo>
                  <a:pt x="958973" y="43639"/>
                  <a:pt x="1009730" y="45863"/>
                  <a:pt x="1068219" y="39136"/>
                </a:cubicBezTo>
                <a:cubicBezTo>
                  <a:pt x="1104329" y="33447"/>
                  <a:pt x="1156536" y="44203"/>
                  <a:pt x="1174190" y="38808"/>
                </a:cubicBezTo>
                <a:cubicBezTo>
                  <a:pt x="1188943" y="36385"/>
                  <a:pt x="1213832" y="14880"/>
                  <a:pt x="1225923" y="34507"/>
                </a:cubicBezTo>
                <a:cubicBezTo>
                  <a:pt x="1305283" y="8501"/>
                  <a:pt x="1319617" y="30839"/>
                  <a:pt x="1385617" y="18003"/>
                </a:cubicBezTo>
                <a:cubicBezTo>
                  <a:pt x="1461876" y="-26747"/>
                  <a:pt x="1519510" y="56342"/>
                  <a:pt x="1563967" y="4638"/>
                </a:cubicBezTo>
                <a:lnTo>
                  <a:pt x="1676634" y="10582"/>
                </a:lnTo>
                <a:lnTo>
                  <a:pt x="1769429" y="20265"/>
                </a:lnTo>
                <a:cubicBezTo>
                  <a:pt x="1790625" y="23534"/>
                  <a:pt x="1880369" y="18448"/>
                  <a:pt x="1900584" y="27732"/>
                </a:cubicBezTo>
                <a:cubicBezTo>
                  <a:pt x="2072430" y="22762"/>
                  <a:pt x="2014935" y="5831"/>
                  <a:pt x="2127041" y="22101"/>
                </a:cubicBezTo>
                <a:cubicBezTo>
                  <a:pt x="2168847" y="65820"/>
                  <a:pt x="2153052" y="28773"/>
                  <a:pt x="2211644" y="44507"/>
                </a:cubicBezTo>
                <a:cubicBezTo>
                  <a:pt x="2211201" y="9921"/>
                  <a:pt x="2277596" y="73686"/>
                  <a:pt x="2299605" y="38004"/>
                </a:cubicBezTo>
                <a:cubicBezTo>
                  <a:pt x="2309570" y="41997"/>
                  <a:pt x="2318531" y="46991"/>
                  <a:pt x="2327359" y="52270"/>
                </a:cubicBezTo>
                <a:lnTo>
                  <a:pt x="2331995" y="55017"/>
                </a:lnTo>
                <a:lnTo>
                  <a:pt x="2353777" y="59755"/>
                </a:lnTo>
                <a:lnTo>
                  <a:pt x="2355893" y="68914"/>
                </a:lnTo>
                <a:lnTo>
                  <a:pt x="2385794" y="81650"/>
                </a:lnTo>
                <a:cubicBezTo>
                  <a:pt x="2397613" y="85211"/>
                  <a:pt x="2411061" y="87627"/>
                  <a:pt x="2427010" y="88184"/>
                </a:cubicBezTo>
                <a:cubicBezTo>
                  <a:pt x="2486314" y="76422"/>
                  <a:pt x="2553170" y="126870"/>
                  <a:pt x="2627153" y="110451"/>
                </a:cubicBezTo>
                <a:cubicBezTo>
                  <a:pt x="2653722" y="107383"/>
                  <a:pt x="2732043" y="116068"/>
                  <a:pt x="2744462" y="128780"/>
                </a:cubicBezTo>
                <a:cubicBezTo>
                  <a:pt x="2760299" y="132873"/>
                  <a:pt x="2780248" y="130843"/>
                  <a:pt x="2785202" y="143610"/>
                </a:cubicBezTo>
                <a:cubicBezTo>
                  <a:pt x="2794558" y="159316"/>
                  <a:pt x="2856498" y="142821"/>
                  <a:pt x="2844667" y="159029"/>
                </a:cubicBezTo>
                <a:cubicBezTo>
                  <a:pt x="2888530" y="147871"/>
                  <a:pt x="2914187" y="181391"/>
                  <a:pt x="2946649" y="192330"/>
                </a:cubicBezTo>
                <a:cubicBezTo>
                  <a:pt x="2981872" y="180417"/>
                  <a:pt x="3015239" y="215115"/>
                  <a:pt x="3088812" y="226485"/>
                </a:cubicBezTo>
                <a:cubicBezTo>
                  <a:pt x="3127734" y="212524"/>
                  <a:pt x="3138301" y="234381"/>
                  <a:pt x="3208669" y="217774"/>
                </a:cubicBezTo>
                <a:cubicBezTo>
                  <a:pt x="3242208" y="219284"/>
                  <a:pt x="3229623" y="233297"/>
                  <a:pt x="3290045" y="235553"/>
                </a:cubicBezTo>
                <a:cubicBezTo>
                  <a:pt x="3399655" y="215239"/>
                  <a:pt x="3444518" y="245862"/>
                  <a:pt x="3529335" y="249571"/>
                </a:cubicBezTo>
                <a:cubicBezTo>
                  <a:pt x="3623697" y="257405"/>
                  <a:pt x="3587652" y="268832"/>
                  <a:pt x="3716766" y="252690"/>
                </a:cubicBezTo>
                <a:cubicBezTo>
                  <a:pt x="3723469" y="267318"/>
                  <a:pt x="3737863" y="269842"/>
                  <a:pt x="3765333" y="266823"/>
                </a:cubicBezTo>
                <a:cubicBezTo>
                  <a:pt x="3810754" y="271601"/>
                  <a:pt x="3792745" y="303866"/>
                  <a:pt x="3846897" y="290090"/>
                </a:cubicBezTo>
                <a:cubicBezTo>
                  <a:pt x="3830941" y="306608"/>
                  <a:pt x="3929114" y="308026"/>
                  <a:pt x="3900217" y="323590"/>
                </a:cubicBezTo>
                <a:cubicBezTo>
                  <a:pt x="3922367" y="343425"/>
                  <a:pt x="3948574" y="318948"/>
                  <a:pt x="3971444" y="336662"/>
                </a:cubicBezTo>
                <a:cubicBezTo>
                  <a:pt x="4002781" y="344193"/>
                  <a:pt x="3960997" y="315419"/>
                  <a:pt x="3997868" y="318867"/>
                </a:cubicBezTo>
                <a:cubicBezTo>
                  <a:pt x="4041159" y="326219"/>
                  <a:pt x="4055435" y="293981"/>
                  <a:pt x="4070852" y="339615"/>
                </a:cubicBezTo>
                <a:cubicBezTo>
                  <a:pt x="4121286" y="335828"/>
                  <a:pt x="4121920" y="355506"/>
                  <a:pt x="4180483" y="373369"/>
                </a:cubicBezTo>
                <a:cubicBezTo>
                  <a:pt x="4211379" y="366707"/>
                  <a:pt x="4230171" y="374664"/>
                  <a:pt x="4246264" y="387458"/>
                </a:cubicBezTo>
                <a:cubicBezTo>
                  <a:pt x="4308508" y="393310"/>
                  <a:pt x="4357326" y="416142"/>
                  <a:pt x="4423169" y="431783"/>
                </a:cubicBezTo>
                <a:lnTo>
                  <a:pt x="4446752" y="435383"/>
                </a:lnTo>
                <a:lnTo>
                  <a:pt x="4446954" y="435566"/>
                </a:lnTo>
                <a:cubicBezTo>
                  <a:pt x="4508528" y="480137"/>
                  <a:pt x="4617740" y="529869"/>
                  <a:pt x="4662523" y="553169"/>
                </a:cubicBezTo>
                <a:cubicBezTo>
                  <a:pt x="4720320" y="547046"/>
                  <a:pt x="4678644" y="560102"/>
                  <a:pt x="4715641" y="575354"/>
                </a:cubicBezTo>
                <a:cubicBezTo>
                  <a:pt x="4682056" y="593278"/>
                  <a:pt x="4768370" y="586520"/>
                  <a:pt x="4742071" y="614016"/>
                </a:cubicBezTo>
                <a:cubicBezTo>
                  <a:pt x="4749637" y="615922"/>
                  <a:pt x="4757797" y="616899"/>
                  <a:pt x="4766183" y="617675"/>
                </a:cubicBezTo>
                <a:lnTo>
                  <a:pt x="4770562" y="618094"/>
                </a:lnTo>
                <a:lnTo>
                  <a:pt x="4783240" y="624350"/>
                </a:lnTo>
                <a:lnTo>
                  <a:pt x="4792882" y="620401"/>
                </a:lnTo>
                <a:lnTo>
                  <a:pt x="4816310" y="625721"/>
                </a:lnTo>
                <a:cubicBezTo>
                  <a:pt x="4824144" y="628595"/>
                  <a:pt x="4831482" y="632720"/>
                  <a:pt x="4837953" y="638824"/>
                </a:cubicBezTo>
                <a:cubicBezTo>
                  <a:pt x="4848645" y="668753"/>
                  <a:pt x="4922266" y="669148"/>
                  <a:pt x="4933914" y="707398"/>
                </a:cubicBezTo>
                <a:cubicBezTo>
                  <a:pt x="4940833" y="719653"/>
                  <a:pt x="4978358" y="746502"/>
                  <a:pt x="4995259" y="744825"/>
                </a:cubicBezTo>
                <a:cubicBezTo>
                  <a:pt x="5005107" y="749034"/>
                  <a:pt x="5010567" y="758092"/>
                  <a:pt x="5024744" y="753396"/>
                </a:cubicBezTo>
                <a:cubicBezTo>
                  <a:pt x="5047511" y="761361"/>
                  <a:pt x="5109162" y="783016"/>
                  <a:pt x="5131877" y="792613"/>
                </a:cubicBezTo>
                <a:cubicBezTo>
                  <a:pt x="5132671" y="802792"/>
                  <a:pt x="5144554" y="806683"/>
                  <a:pt x="5161031" y="810975"/>
                </a:cubicBezTo>
                <a:lnTo>
                  <a:pt x="5176815" y="815342"/>
                </a:lnTo>
                <a:lnTo>
                  <a:pt x="5180064" y="831233"/>
                </a:lnTo>
                <a:cubicBezTo>
                  <a:pt x="5202966" y="819270"/>
                  <a:pt x="5188976" y="863361"/>
                  <a:pt x="5215059" y="865080"/>
                </a:cubicBezTo>
                <a:cubicBezTo>
                  <a:pt x="5235765" y="864786"/>
                  <a:pt x="5236347" y="878098"/>
                  <a:pt x="5245643" y="887119"/>
                </a:cubicBezTo>
                <a:cubicBezTo>
                  <a:pt x="5267660" y="891609"/>
                  <a:pt x="5295742" y="939348"/>
                  <a:pt x="5295952" y="957174"/>
                </a:cubicBezTo>
                <a:cubicBezTo>
                  <a:pt x="5284322" y="1008946"/>
                  <a:pt x="5374979" y="1038019"/>
                  <a:pt x="5367826" y="1079140"/>
                </a:cubicBezTo>
                <a:cubicBezTo>
                  <a:pt x="5371668" y="1089190"/>
                  <a:pt x="5377921" y="1097135"/>
                  <a:pt x="5385646" y="1103730"/>
                </a:cubicBezTo>
                <a:lnTo>
                  <a:pt x="5410965" y="1119397"/>
                </a:lnTo>
                <a:lnTo>
                  <a:pt x="5436960" y="1130910"/>
                </a:lnTo>
                <a:lnTo>
                  <a:pt x="5442083" y="1133134"/>
                </a:lnTo>
                <a:cubicBezTo>
                  <a:pt x="5451910" y="1137346"/>
                  <a:pt x="5457170" y="1169188"/>
                  <a:pt x="5465219" y="1174479"/>
                </a:cubicBezTo>
                <a:cubicBezTo>
                  <a:pt x="5488744" y="1195184"/>
                  <a:pt x="5467141" y="1223401"/>
                  <a:pt x="5488171" y="1238604"/>
                </a:cubicBezTo>
                <a:cubicBezTo>
                  <a:pt x="5523491" y="1271811"/>
                  <a:pt x="5486623" y="1305961"/>
                  <a:pt x="5562172" y="1320840"/>
                </a:cubicBezTo>
                <a:cubicBezTo>
                  <a:pt x="5601634" y="1385316"/>
                  <a:pt x="5636528" y="1453139"/>
                  <a:pt x="5686905" y="1512529"/>
                </a:cubicBezTo>
                <a:cubicBezTo>
                  <a:pt x="5729049" y="1575678"/>
                  <a:pt x="5699691" y="1553768"/>
                  <a:pt x="5748726" y="1623716"/>
                </a:cubicBezTo>
                <a:cubicBezTo>
                  <a:pt x="5783098" y="1689734"/>
                  <a:pt x="5789710" y="1639740"/>
                  <a:pt x="5842593" y="1726595"/>
                </a:cubicBezTo>
                <a:cubicBezTo>
                  <a:pt x="5837824" y="1733043"/>
                  <a:pt x="5862023" y="1845188"/>
                  <a:pt x="5861042" y="1851837"/>
                </a:cubicBezTo>
                <a:cubicBezTo>
                  <a:pt x="5874156" y="1887981"/>
                  <a:pt x="5901790" y="1919218"/>
                  <a:pt x="5921290" y="1943460"/>
                </a:cubicBezTo>
                <a:lnTo>
                  <a:pt x="5978046" y="1997284"/>
                </a:lnTo>
                <a:lnTo>
                  <a:pt x="5992479" y="2056720"/>
                </a:lnTo>
                <a:cubicBezTo>
                  <a:pt x="6011078" y="2079033"/>
                  <a:pt x="6072687" y="2117397"/>
                  <a:pt x="6089639" y="2131171"/>
                </a:cubicBezTo>
                <a:lnTo>
                  <a:pt x="6094199" y="2139379"/>
                </a:lnTo>
                <a:lnTo>
                  <a:pt x="6094822" y="2139386"/>
                </a:lnTo>
                <a:cubicBezTo>
                  <a:pt x="6096947" y="2140841"/>
                  <a:pt x="6098876" y="2143416"/>
                  <a:pt x="6100692" y="2147736"/>
                </a:cubicBezTo>
                <a:lnTo>
                  <a:pt x="6102516" y="2154343"/>
                </a:lnTo>
                <a:lnTo>
                  <a:pt x="6111361" y="2170264"/>
                </a:lnTo>
                <a:lnTo>
                  <a:pt x="6215475" y="2270153"/>
                </a:lnTo>
                <a:lnTo>
                  <a:pt x="6255966" y="2335401"/>
                </a:lnTo>
                <a:lnTo>
                  <a:pt x="6272711" y="2385144"/>
                </a:lnTo>
                <a:cubicBezTo>
                  <a:pt x="6282320" y="2406495"/>
                  <a:pt x="6299066" y="2405139"/>
                  <a:pt x="6304347" y="2439388"/>
                </a:cubicBezTo>
                <a:cubicBezTo>
                  <a:pt x="6297131" y="2486231"/>
                  <a:pt x="6325530" y="2500962"/>
                  <a:pt x="6326729" y="2549400"/>
                </a:cubicBezTo>
                <a:cubicBezTo>
                  <a:pt x="6325926" y="2572066"/>
                  <a:pt x="6339111" y="2599957"/>
                  <a:pt x="6344663" y="2628839"/>
                </a:cubicBezTo>
                <a:lnTo>
                  <a:pt x="6375811" y="2639204"/>
                </a:lnTo>
                <a:cubicBezTo>
                  <a:pt x="6375427" y="2643533"/>
                  <a:pt x="6375041" y="2647863"/>
                  <a:pt x="6374657" y="2652193"/>
                </a:cubicBezTo>
                <a:cubicBezTo>
                  <a:pt x="6373555" y="2658134"/>
                  <a:pt x="6371943" y="2662665"/>
                  <a:pt x="6369740" y="2664642"/>
                </a:cubicBezTo>
                <a:cubicBezTo>
                  <a:pt x="6368032" y="2674540"/>
                  <a:pt x="6371528" y="2686899"/>
                  <a:pt x="6361964" y="2690172"/>
                </a:cubicBezTo>
                <a:cubicBezTo>
                  <a:pt x="6350507" y="2696218"/>
                  <a:pt x="6369375" y="2734440"/>
                  <a:pt x="6355511" y="2727335"/>
                </a:cubicBezTo>
                <a:cubicBezTo>
                  <a:pt x="6358746" y="2734104"/>
                  <a:pt x="6360434" y="2742096"/>
                  <a:pt x="6361058" y="2750592"/>
                </a:cubicBezTo>
                <a:cubicBezTo>
                  <a:pt x="6361013" y="2751998"/>
                  <a:pt x="6360970" y="2753408"/>
                  <a:pt x="6360926" y="2754814"/>
                </a:cubicBezTo>
                <a:lnTo>
                  <a:pt x="6339285" y="2810353"/>
                </a:lnTo>
                <a:cubicBezTo>
                  <a:pt x="6360091" y="2854187"/>
                  <a:pt x="6313103" y="2870086"/>
                  <a:pt x="6325672" y="2908809"/>
                </a:cubicBezTo>
                <a:cubicBezTo>
                  <a:pt x="6341563" y="2966972"/>
                  <a:pt x="6291836" y="2935388"/>
                  <a:pt x="6333498" y="3009772"/>
                </a:cubicBezTo>
                <a:cubicBezTo>
                  <a:pt x="6345476" y="3039254"/>
                  <a:pt x="6345955" y="3068963"/>
                  <a:pt x="6334947" y="3095405"/>
                </a:cubicBezTo>
                <a:lnTo>
                  <a:pt x="6344768" y="3155941"/>
                </a:lnTo>
                <a:cubicBezTo>
                  <a:pt x="6348643" y="3153663"/>
                  <a:pt x="6311793" y="3186588"/>
                  <a:pt x="6314754" y="3197987"/>
                </a:cubicBezTo>
                <a:cubicBezTo>
                  <a:pt x="6318695" y="3221971"/>
                  <a:pt x="6319257" y="3226752"/>
                  <a:pt x="6304230" y="3239690"/>
                </a:cubicBezTo>
                <a:cubicBezTo>
                  <a:pt x="6306321" y="3248567"/>
                  <a:pt x="6307305" y="3254005"/>
                  <a:pt x="6308837" y="3264003"/>
                </a:cubicBezTo>
                <a:cubicBezTo>
                  <a:pt x="6301812" y="3288243"/>
                  <a:pt x="6298529" y="3302527"/>
                  <a:pt x="6309285" y="3324103"/>
                </a:cubicBezTo>
                <a:cubicBezTo>
                  <a:pt x="6301188" y="3343007"/>
                  <a:pt x="6329285" y="3359307"/>
                  <a:pt x="6342503" y="3405661"/>
                </a:cubicBezTo>
                <a:cubicBezTo>
                  <a:pt x="6338012" y="3447477"/>
                  <a:pt x="6408325" y="3505721"/>
                  <a:pt x="6401531" y="3550593"/>
                </a:cubicBezTo>
                <a:cubicBezTo>
                  <a:pt x="6395655" y="3579549"/>
                  <a:pt x="6423437" y="3594758"/>
                  <a:pt x="6427705" y="3624684"/>
                </a:cubicBezTo>
                <a:cubicBezTo>
                  <a:pt x="6416402" y="3629199"/>
                  <a:pt x="6435787" y="3639516"/>
                  <a:pt x="6448424" y="3657106"/>
                </a:cubicBezTo>
                <a:lnTo>
                  <a:pt x="6444014" y="3752742"/>
                </a:lnTo>
                <a:cubicBezTo>
                  <a:pt x="6443990" y="3752777"/>
                  <a:pt x="6443967" y="3752813"/>
                  <a:pt x="6443946" y="3752849"/>
                </a:cubicBezTo>
                <a:lnTo>
                  <a:pt x="0" y="3752849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076B2-BB8C-DAEC-E6A8-C81E41204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8425" y="1493520"/>
            <a:ext cx="5273040" cy="4481152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3600" b="1" i="0" dirty="0">
              <a:effectLst/>
              <a:latin typeface="Century Gothic" panose="020B0502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600" b="1" i="0" dirty="0">
                <a:effectLst/>
                <a:latin typeface="Century Gothic" panose="020B0502020202020204" pitchFamily="34" charset="0"/>
              </a:rPr>
              <a:t>‘In Africa, agricultural insurance often falls on stoney ground’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b="1" i="1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i="1" dirty="0">
                <a:effectLst/>
                <a:latin typeface="Century Gothic" panose="020B0502020202020204" pitchFamily="34" charset="0"/>
              </a:rPr>
              <a:t>Economis</a:t>
            </a:r>
            <a:r>
              <a:rPr lang="en-US" sz="2400" b="1" i="1" dirty="0">
                <a:latin typeface="Century Gothic" panose="020B0502020202020204" pitchFamily="34" charset="0"/>
              </a:rPr>
              <a:t>t, Dec 2018</a:t>
            </a:r>
            <a:endParaRPr lang="en-US" sz="2400" b="1" i="1" dirty="0">
              <a:effectLst/>
              <a:latin typeface="Century Gothic" panose="020B0502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b="1" i="0" dirty="0">
              <a:effectLst/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en-ZW" sz="3600" dirty="0"/>
          </a:p>
        </p:txBody>
      </p:sp>
    </p:spTree>
    <p:extLst>
      <p:ext uri="{BB962C8B-B14F-4D97-AF65-F5344CB8AC3E}">
        <p14:creationId xmlns:p14="http://schemas.microsoft.com/office/powerpoint/2010/main" val="3148382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G_AutoShape 111">
            <a:extLst>
              <a:ext uri="{FF2B5EF4-FFF2-40B4-BE49-F238E27FC236}">
                <a16:creationId xmlns:a16="http://schemas.microsoft.com/office/drawing/2014/main" id="{F63FDCAE-AD49-23B1-67AE-ADC226A5A5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383458" y="325257"/>
            <a:ext cx="10066968" cy="75427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16200000" scaled="1"/>
            <a:tileRect/>
          </a:gradFill>
          <a:ln w="19050">
            <a:solidFill>
              <a:srgbClr val="FFFF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prstMaterial="metal">
            <a:bevelT w="127000" h="1270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en-ZW" sz="3200" b="1" dirty="0">
                <a:latin typeface="Century Gothic" panose="020B0502020202020204" pitchFamily="34" charset="0"/>
              </a:rPr>
              <a:t>Agricultural Risk In Africa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90B8BD-6881-28F6-8DA7-C7FFB9D75E5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45" t="32593" r="35118" b="41867"/>
          <a:stretch/>
        </p:blipFill>
        <p:spPr>
          <a:xfrm>
            <a:off x="10761784" y="67456"/>
            <a:ext cx="1227641" cy="1358371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A558775-65DC-C4A3-46EB-87F433D8E1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2580889"/>
              </p:ext>
            </p:extLst>
          </p:nvPr>
        </p:nvGraphicFramePr>
        <p:xfrm>
          <a:off x="457200" y="1386348"/>
          <a:ext cx="11237627" cy="5146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01180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G_AutoShape 111">
            <a:extLst>
              <a:ext uri="{FF2B5EF4-FFF2-40B4-BE49-F238E27FC236}">
                <a16:creationId xmlns:a16="http://schemas.microsoft.com/office/drawing/2014/main" id="{F63FDCAE-AD49-23B1-67AE-ADC226A5A5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383458" y="325257"/>
            <a:ext cx="10066968" cy="75427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16200000" scaled="1"/>
            <a:tileRect/>
          </a:gradFill>
          <a:ln w="19050">
            <a:solidFill>
              <a:srgbClr val="FFFF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prstMaterial="metal">
            <a:bevelT w="127000" h="1270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en-ZW" sz="3200" b="1" dirty="0">
                <a:latin typeface="Century Gothic" panose="020B0502020202020204" pitchFamily="34" charset="0"/>
              </a:rPr>
              <a:t>Agricultural Risk In Africa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90B8BD-6881-28F6-8DA7-C7FFB9D75E5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45" t="32593" r="35118" b="41867"/>
          <a:stretch/>
        </p:blipFill>
        <p:spPr>
          <a:xfrm>
            <a:off x="10761784" y="67456"/>
            <a:ext cx="1227641" cy="1358371"/>
          </a:xfrm>
          <a:prstGeom prst="rect">
            <a:avLst/>
          </a:prstGeom>
        </p:spPr>
      </p:pic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3F1C27F6-79D1-F34D-EDC6-7AA104868D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322590"/>
              </p:ext>
            </p:extLst>
          </p:nvPr>
        </p:nvGraphicFramePr>
        <p:xfrm>
          <a:off x="530942" y="1189852"/>
          <a:ext cx="10663084" cy="4791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6525">
                  <a:extLst>
                    <a:ext uri="{9D8B030D-6E8A-4147-A177-3AD203B41FA5}">
                      <a16:colId xmlns:a16="http://schemas.microsoft.com/office/drawing/2014/main" val="562864186"/>
                    </a:ext>
                  </a:extLst>
                </a:gridCol>
                <a:gridCol w="3680411">
                  <a:extLst>
                    <a:ext uri="{9D8B030D-6E8A-4147-A177-3AD203B41FA5}">
                      <a16:colId xmlns:a16="http://schemas.microsoft.com/office/drawing/2014/main" val="2107471152"/>
                    </a:ext>
                  </a:extLst>
                </a:gridCol>
                <a:gridCol w="3546148">
                  <a:extLst>
                    <a:ext uri="{9D8B030D-6E8A-4147-A177-3AD203B41FA5}">
                      <a16:colId xmlns:a16="http://schemas.microsoft.com/office/drawing/2014/main" val="550706504"/>
                    </a:ext>
                  </a:extLst>
                </a:gridCol>
              </a:tblGrid>
              <a:tr h="533264">
                <a:tc rowSpan="2">
                  <a:txBody>
                    <a:bodyPr/>
                    <a:lstStyle/>
                    <a:p>
                      <a:r>
                        <a:rPr lang="en-ZW" b="1" dirty="0">
                          <a:latin typeface="Century Gothic" panose="020B0502020202020204" pitchFamily="34" charset="0"/>
                        </a:rPr>
                        <a:t>Region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ZW" sz="2000" b="1" dirty="0">
                          <a:latin typeface="Century Gothic" panose="020B0502020202020204" pitchFamily="34" charset="0"/>
                        </a:rPr>
                        <a:t>Agricultural Premiums Collected (US$ Billions 2017 Prices</a:t>
                      </a:r>
                      <a:r>
                        <a:rPr lang="en-ZW" b="1" dirty="0">
                          <a:latin typeface="Century Gothic" panose="020B050202020202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W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177177"/>
                  </a:ext>
                </a:extLst>
              </a:tr>
              <a:tr h="357869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b="1" dirty="0">
                          <a:latin typeface="Century Gothic" panose="020B0502020202020204" pitchFamily="34" charset="0"/>
                        </a:rPr>
                        <a:t>2007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W" b="1" dirty="0">
                          <a:latin typeface="Century Gothic" panose="020B0502020202020204" pitchFamily="34" charset="0"/>
                        </a:rPr>
                        <a:t>2017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2992225"/>
                  </a:ext>
                </a:extLst>
              </a:tr>
              <a:tr h="626061">
                <a:tc>
                  <a:txBody>
                    <a:bodyPr/>
                    <a:lstStyle/>
                    <a:p>
                      <a:r>
                        <a:rPr lang="en-ZW" b="1" dirty="0">
                          <a:latin typeface="Century Gothic" panose="020B0502020202020204" pitchFamily="34" charset="0"/>
                        </a:rPr>
                        <a:t>Africa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W" dirty="0">
                          <a:latin typeface="Century Gothic" panose="020B0502020202020204" pitchFamily="34" charset="0"/>
                        </a:rPr>
                        <a:t>0.09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W" dirty="0">
                          <a:latin typeface="Century Gothic" panose="020B0502020202020204" pitchFamily="34" charset="0"/>
                        </a:rPr>
                        <a:t>0.3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478084"/>
                  </a:ext>
                </a:extLst>
              </a:tr>
              <a:tr h="626061">
                <a:tc>
                  <a:txBody>
                    <a:bodyPr/>
                    <a:lstStyle/>
                    <a:p>
                      <a:r>
                        <a:rPr lang="en-ZW" b="1" dirty="0">
                          <a:latin typeface="Century Gothic" panose="020B0502020202020204" pitchFamily="34" charset="0"/>
                        </a:rPr>
                        <a:t>Asia Pacific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W" dirty="0">
                          <a:latin typeface="Century Gothic" panose="020B0502020202020204" pitchFamily="34" charset="0"/>
                        </a:rPr>
                        <a:t>3.73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W" dirty="0">
                          <a:latin typeface="Century Gothic" panose="020B0502020202020204" pitchFamily="34" charset="0"/>
                        </a:rPr>
                        <a:t>12.6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984051"/>
                  </a:ext>
                </a:extLst>
              </a:tr>
              <a:tr h="626061">
                <a:tc>
                  <a:txBody>
                    <a:bodyPr/>
                    <a:lstStyle/>
                    <a:p>
                      <a:r>
                        <a:rPr lang="en-ZW" b="1" dirty="0">
                          <a:latin typeface="Century Gothic" panose="020B0502020202020204" pitchFamily="34" charset="0"/>
                        </a:rPr>
                        <a:t>Europe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W" dirty="0">
                          <a:latin typeface="Century Gothic" panose="020B0502020202020204" pitchFamily="34" charset="0"/>
                        </a:rPr>
                        <a:t>4.0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W" dirty="0">
                          <a:latin typeface="Century Gothic" panose="020B0502020202020204" pitchFamily="34" charset="0"/>
                        </a:rPr>
                        <a:t>3.9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660766"/>
                  </a:ext>
                </a:extLst>
              </a:tr>
              <a:tr h="761807">
                <a:tc>
                  <a:txBody>
                    <a:bodyPr/>
                    <a:lstStyle/>
                    <a:p>
                      <a:r>
                        <a:rPr lang="en-ZW" b="1" dirty="0">
                          <a:latin typeface="Century Gothic" panose="020B0502020202020204" pitchFamily="34" charset="0"/>
                        </a:rPr>
                        <a:t>Latin America &amp; Caribbean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W" dirty="0">
                          <a:latin typeface="Century Gothic" panose="020B0502020202020204" pitchFamily="34" charset="0"/>
                        </a:rPr>
                        <a:t>0.77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W" dirty="0">
                          <a:latin typeface="Century Gothic" panose="020B0502020202020204" pitchFamily="34" charset="0"/>
                        </a:rPr>
                        <a:t>12.0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325391"/>
                  </a:ext>
                </a:extLst>
              </a:tr>
              <a:tr h="626061">
                <a:tc>
                  <a:txBody>
                    <a:bodyPr/>
                    <a:lstStyle/>
                    <a:p>
                      <a:r>
                        <a:rPr lang="en-ZW" b="1" dirty="0">
                          <a:latin typeface="Century Gothic" panose="020B0502020202020204" pitchFamily="34" charset="0"/>
                        </a:rPr>
                        <a:t>North America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W" dirty="0">
                          <a:latin typeface="Century Gothic" panose="020B0502020202020204" pitchFamily="34" charset="0"/>
                        </a:rPr>
                        <a:t>15.07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W" dirty="0">
                          <a:latin typeface="Century Gothic" panose="020B0502020202020204" pitchFamily="34" charset="0"/>
                        </a:rPr>
                        <a:t>12.0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4293845"/>
                  </a:ext>
                </a:extLst>
              </a:tr>
              <a:tr h="626061">
                <a:tc>
                  <a:txBody>
                    <a:bodyPr/>
                    <a:lstStyle/>
                    <a:p>
                      <a:r>
                        <a:rPr lang="en-ZW" b="1" dirty="0"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W" b="1" dirty="0">
                          <a:latin typeface="Century Gothic" panose="020B0502020202020204" pitchFamily="34" charset="0"/>
                        </a:rPr>
                        <a:t>23.6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W" b="1" dirty="0">
                          <a:latin typeface="Century Gothic" panose="020B0502020202020204" pitchFamily="34" charset="0"/>
                        </a:rPr>
                        <a:t>30.0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214945"/>
                  </a:ext>
                </a:extLst>
              </a:tr>
            </a:tbl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CEFAAAF-683E-9796-EB95-0C674E504D7A}"/>
              </a:ext>
            </a:extLst>
          </p:cNvPr>
          <p:cNvSpPr/>
          <p:nvPr/>
        </p:nvSpPr>
        <p:spPr>
          <a:xfrm>
            <a:off x="280219" y="6091305"/>
            <a:ext cx="11709206" cy="4424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ZW" sz="1600" b="1" dirty="0">
                <a:latin typeface="Century Gothic" panose="020B0502020202020204" pitchFamily="34" charset="0"/>
              </a:rPr>
              <a:t>Source: GIZ, 2021, Innovations and emerging trends in agricultural insurance for smallholder farmers – an update</a:t>
            </a:r>
          </a:p>
        </p:txBody>
      </p:sp>
    </p:spTree>
    <p:extLst>
      <p:ext uri="{BB962C8B-B14F-4D97-AF65-F5344CB8AC3E}">
        <p14:creationId xmlns:p14="http://schemas.microsoft.com/office/powerpoint/2010/main" val="2218865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6865A202-6DAB-519F-3857-1BE39A43B9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32625"/>
              </p:ext>
            </p:extLst>
          </p:nvPr>
        </p:nvGraphicFramePr>
        <p:xfrm>
          <a:off x="284813" y="1312607"/>
          <a:ext cx="11587640" cy="5373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G_AutoShape 111">
            <a:extLst>
              <a:ext uri="{FF2B5EF4-FFF2-40B4-BE49-F238E27FC236}">
                <a16:creationId xmlns:a16="http://schemas.microsoft.com/office/drawing/2014/main" id="{0393A3FE-DC13-7B70-D2F4-D838D754B3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422506" y="369502"/>
            <a:ext cx="9783378" cy="75427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16200000" scaled="1"/>
            <a:tileRect/>
          </a:gradFill>
          <a:ln w="19050">
            <a:solidFill>
              <a:srgbClr val="FFFF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prstMaterial="metal">
            <a:bevelT w="127000" h="1270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0"/>
            <a:r>
              <a:rPr lang="en-US" sz="3200" b="1" dirty="0">
                <a:latin typeface="Century Gothic" panose="020B0502020202020204" pitchFamily="34" charset="0"/>
              </a:rPr>
              <a:t>Challenges Of Index Insurance In Africa </a:t>
            </a:r>
            <a:endParaRPr lang="en-ZW" sz="3200" b="1" dirty="0">
              <a:latin typeface="Century Gothic" panose="020B0502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B442EB9-9E93-88CF-5C37-B32FC2E56DA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45" t="32593" r="35118" b="41867"/>
          <a:stretch/>
        </p:blipFill>
        <p:spPr>
          <a:xfrm>
            <a:off x="10742438" y="63279"/>
            <a:ext cx="1227641" cy="124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423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BBCDE7B5-220E-654C-EDBF-78797AFBE6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898344"/>
              </p:ext>
            </p:extLst>
          </p:nvPr>
        </p:nvGraphicFramePr>
        <p:xfrm>
          <a:off x="412956" y="1061885"/>
          <a:ext cx="11400502" cy="5530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G_AutoShape 111">
            <a:extLst>
              <a:ext uri="{FF2B5EF4-FFF2-40B4-BE49-F238E27FC236}">
                <a16:creationId xmlns:a16="http://schemas.microsoft.com/office/drawing/2014/main" id="{3E27AD35-56C2-73A0-FF8C-0181DFEB96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412956" y="133528"/>
            <a:ext cx="10027920" cy="75427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16200000" scaled="1"/>
            <a:tileRect/>
          </a:gradFill>
          <a:ln w="19050">
            <a:solidFill>
              <a:srgbClr val="FFFF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prstMaterial="metal">
            <a:bevelT w="127000" h="1270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0" algn="just"/>
            <a:r>
              <a:rPr lang="en-US" sz="3200" b="1" dirty="0">
                <a:latin typeface="Century Gothic" panose="020B0502020202020204" pitchFamily="34" charset="0"/>
              </a:rPr>
              <a:t>Lessons from Other Markets – Successes</a:t>
            </a:r>
            <a:endParaRPr lang="en-ZW" sz="3200" b="1" dirty="0">
              <a:latin typeface="Century Gothic" panose="020B0502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E4B4D3A-610E-8604-456B-053C1A07BAC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45" t="32593" r="35118" b="41867"/>
          <a:stretch/>
        </p:blipFill>
        <p:spPr>
          <a:xfrm>
            <a:off x="10742438" y="-25211"/>
            <a:ext cx="1227641" cy="1200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842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F5F4C53A-331E-5D47-09E8-279D41C6F9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2885179"/>
              </p:ext>
            </p:extLst>
          </p:nvPr>
        </p:nvGraphicFramePr>
        <p:xfrm>
          <a:off x="206476" y="1079292"/>
          <a:ext cx="11455871" cy="5645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G_AutoShape 111">
            <a:extLst>
              <a:ext uri="{FF2B5EF4-FFF2-40B4-BE49-F238E27FC236}">
                <a16:creationId xmlns:a16="http://schemas.microsoft.com/office/drawing/2014/main" id="{3E27AD35-56C2-73A0-FF8C-0181DFEB96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206477" y="132736"/>
            <a:ext cx="10027920" cy="81164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16200000" scaled="1"/>
            <a:tileRect/>
          </a:gradFill>
          <a:ln w="19050">
            <a:solidFill>
              <a:srgbClr val="FFFF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prstMaterial="metal">
            <a:bevelT w="127000" h="1270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0" algn="just"/>
            <a:r>
              <a:rPr lang="en-US" sz="3200" b="1" dirty="0">
                <a:latin typeface="Century Gothic" panose="020B0502020202020204" pitchFamily="34" charset="0"/>
              </a:rPr>
              <a:t>Index Insurance – Best Practices for Regulators </a:t>
            </a:r>
            <a:endParaRPr lang="en-ZW" sz="3200" b="1" dirty="0">
              <a:latin typeface="Century Gothic" panose="020B0502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CC0010-5B1C-4993-3ABF-DFEEDC2BB591}"/>
              </a:ext>
            </a:extLst>
          </p:cNvPr>
          <p:cNvSpPr txBox="1"/>
          <p:nvPr/>
        </p:nvSpPr>
        <p:spPr>
          <a:xfrm>
            <a:off x="330926" y="6357254"/>
            <a:ext cx="11331421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171450" defTabSz="8001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Century Gothic" panose="020B0502020202020204" pitchFamily="34" charset="0"/>
              </a:rPr>
              <a:t>Acting through farmer aggregators, such as agricultural input providers, MFIs or public programs</a:t>
            </a:r>
          </a:p>
        </p:txBody>
      </p:sp>
    </p:spTree>
    <p:extLst>
      <p:ext uri="{BB962C8B-B14F-4D97-AF65-F5344CB8AC3E}">
        <p14:creationId xmlns:p14="http://schemas.microsoft.com/office/powerpoint/2010/main" val="4235217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7245</TotalTime>
  <Words>1312</Words>
  <Application>Microsoft Office PowerPoint</Application>
  <PresentationFormat>Widescreen</PresentationFormat>
  <Paragraphs>156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Wingdings</vt:lpstr>
      <vt:lpstr>Office Theme</vt:lpstr>
      <vt:lpstr>The Role Of Regulation And Supervision In Supporting And Enabling Wider Access To Index-Based Agricultural Insurance   Presentation By Dr Grace Muradzikwa Commissioner of Insurance, Pension and Provident Funds  </vt:lpstr>
      <vt:lpstr>Presentation Outline</vt:lpstr>
      <vt:lpstr>Mandate For The Regulator</vt:lpstr>
      <vt:lpstr>PowerPoint Presentation</vt:lpstr>
      <vt:lpstr>Agricultural Risk In Africa</vt:lpstr>
      <vt:lpstr>Agricultural Risk In Africa</vt:lpstr>
      <vt:lpstr>Challenges Of Index Insurance In Africa </vt:lpstr>
      <vt:lpstr>Lessons from Other Markets – Successes</vt:lpstr>
      <vt:lpstr>Index Insurance – Best Practices for Regulators </vt:lpstr>
      <vt:lpstr>Collaboration to Improve Agricultural Insurance  Markets</vt:lpstr>
      <vt:lpstr>Zimbabwe Experience</vt:lpstr>
      <vt:lpstr>Zimbabwe - Agro-based economy</vt:lpstr>
      <vt:lpstr>Effects of Climate Change on Economic Growth</vt:lpstr>
      <vt:lpstr>Challenges In Agricultural Insurance</vt:lpstr>
      <vt:lpstr>Agriculture Index Insurance Project in Zimbabwe</vt:lpstr>
      <vt:lpstr>Conclusion</vt:lpstr>
      <vt:lpstr>References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Regulation And Supervision In Supporting And Enabling Wider Access To Index-Based Agricultural Index  Presentation By Dr Grace Muradzikwa Commissioner of Insurance, Pension and Provident Funds</dc:title>
  <dc:creator>Georgina  Shadaya</dc:creator>
  <cp:lastModifiedBy>Moki Charles</cp:lastModifiedBy>
  <cp:revision>11</cp:revision>
  <dcterms:created xsi:type="dcterms:W3CDTF">2023-05-18T13:37:11Z</dcterms:created>
  <dcterms:modified xsi:type="dcterms:W3CDTF">2023-05-30T07:26:32Z</dcterms:modified>
</cp:coreProperties>
</file>