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4"/>
  </p:sldMasterIdLst>
  <p:notesMasterIdLst>
    <p:notesMasterId r:id="rId21"/>
  </p:notesMasterIdLst>
  <p:handoutMasterIdLst>
    <p:handoutMasterId r:id="rId22"/>
  </p:handoutMasterIdLst>
  <p:sldIdLst>
    <p:sldId id="338" r:id="rId5"/>
    <p:sldId id="369" r:id="rId6"/>
    <p:sldId id="571" r:id="rId7"/>
    <p:sldId id="390" r:id="rId8"/>
    <p:sldId id="573" r:id="rId9"/>
    <p:sldId id="574" r:id="rId10"/>
    <p:sldId id="563" r:id="rId11"/>
    <p:sldId id="575" r:id="rId12"/>
    <p:sldId id="564" r:id="rId13"/>
    <p:sldId id="565" r:id="rId14"/>
    <p:sldId id="568" r:id="rId15"/>
    <p:sldId id="392" r:id="rId16"/>
    <p:sldId id="393" r:id="rId17"/>
    <p:sldId id="363" r:id="rId18"/>
    <p:sldId id="388" r:id="rId19"/>
    <p:sldId id="38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33" userDrawn="1">
          <p15:clr>
            <a:srgbClr val="A4A3A4"/>
          </p15:clr>
        </p15:guide>
        <p15:guide id="2" pos="1391" userDrawn="1">
          <p15:clr>
            <a:srgbClr val="A4A3A4"/>
          </p15:clr>
        </p15:guide>
        <p15:guide id="3" orient="horz" pos="2205" userDrawn="1">
          <p15:clr>
            <a:srgbClr val="A4A3A4"/>
          </p15:clr>
        </p15:guide>
        <p15:guide id="4" orient="horz" pos="3385" userDrawn="1">
          <p15:clr>
            <a:srgbClr val="A4A3A4"/>
          </p15:clr>
        </p15:guide>
        <p15:guide id="5" pos="3092" userDrawn="1">
          <p15:clr>
            <a:srgbClr val="A4A3A4"/>
          </p15:clr>
        </p15:guide>
        <p15:guide id="6" orient="horz" pos="129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0CC"/>
    <a:srgbClr val="C01877"/>
    <a:srgbClr val="50286E"/>
    <a:srgbClr val="B2166F"/>
    <a:srgbClr val="C9C9C9"/>
    <a:srgbClr val="E94DA6"/>
    <a:srgbClr val="EF7DBE"/>
    <a:srgbClr val="640C3E"/>
    <a:srgbClr val="891156"/>
    <a:srgbClr val="A01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snapToGrid="0" showGuides="1">
      <p:cViewPr varScale="1">
        <p:scale>
          <a:sx n="58" d="100"/>
          <a:sy n="58" d="100"/>
        </p:scale>
        <p:origin x="96" y="582"/>
      </p:cViewPr>
      <p:guideLst>
        <p:guide orient="horz" pos="4133"/>
        <p:guide pos="1391"/>
        <p:guide orient="horz" pos="2205"/>
        <p:guide orient="horz" pos="3385"/>
        <p:guide pos="3092"/>
        <p:guide orient="horz" pos="129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5C2CD16-1DA3-588E-BBCC-81D079CBBC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AAB17D7-FDD2-07EE-82E7-056987AA83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36FFC9-65A9-4C4F-812C-3EE503E4B409}" type="datetimeFigureOut">
              <a:rPr lang="fr-FR" smtClean="0"/>
              <a:t>27/09/2023</a:t>
            </a:fld>
            <a:endParaRPr lang="fr-FR"/>
          </a:p>
        </p:txBody>
      </p:sp>
      <p:sp>
        <p:nvSpPr>
          <p:cNvPr id="4" name="Espace réservé du pied de page 3">
            <a:extLst>
              <a:ext uri="{FF2B5EF4-FFF2-40B4-BE49-F238E27FC236}">
                <a16:creationId xmlns:a16="http://schemas.microsoft.com/office/drawing/2014/main" id="{1EEF1A5D-59FC-CFDF-9EA4-4ED262C2CD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74F7E5D-1DDA-4F53-C91F-18486C52DA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8EF7A-76D4-4629-9A67-0B5F651AEEBC}" type="slidenum">
              <a:rPr lang="fr-FR" smtClean="0"/>
              <a:t>‹N°›</a:t>
            </a:fld>
            <a:endParaRPr lang="fr-FR"/>
          </a:p>
        </p:txBody>
      </p:sp>
    </p:spTree>
    <p:extLst>
      <p:ext uri="{BB962C8B-B14F-4D97-AF65-F5344CB8AC3E}">
        <p14:creationId xmlns:p14="http://schemas.microsoft.com/office/powerpoint/2010/main" val="474437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C1D088-01E1-47ED-B375-969CCED9C0A9}" type="datetimeFigureOut">
              <a:rPr lang="fr-FR" smtClean="0"/>
              <a:t>27/09/2023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BDF9DF-598C-4A9C-A3C4-C303E62522E7}" type="slidenum">
              <a:rPr lang="fr-FR" smtClean="0"/>
              <a:t>‹N°›</a:t>
            </a:fld>
            <a:endParaRPr lang="fr-FR"/>
          </a:p>
        </p:txBody>
      </p:sp>
    </p:spTree>
    <p:extLst>
      <p:ext uri="{BB962C8B-B14F-4D97-AF65-F5344CB8AC3E}">
        <p14:creationId xmlns:p14="http://schemas.microsoft.com/office/powerpoint/2010/main" val="961064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BBDF9DF-598C-4A9C-A3C4-C303E62522E7}" type="slidenum">
              <a:rPr lang="fr-FR" smtClean="0"/>
              <a:t>1</a:t>
            </a:fld>
            <a:endParaRPr lang="fr-FR"/>
          </a:p>
        </p:txBody>
      </p:sp>
    </p:spTree>
    <p:extLst>
      <p:ext uri="{BB962C8B-B14F-4D97-AF65-F5344CB8AC3E}">
        <p14:creationId xmlns:p14="http://schemas.microsoft.com/office/powerpoint/2010/main" val="3527893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BBDF9DF-598C-4A9C-A3C4-C303E62522E7}" type="slidenum">
              <a:rPr lang="fr-FR" smtClean="0"/>
              <a:t>3</a:t>
            </a:fld>
            <a:endParaRPr lang="fr-FR"/>
          </a:p>
        </p:txBody>
      </p:sp>
    </p:spTree>
    <p:extLst>
      <p:ext uri="{BB962C8B-B14F-4D97-AF65-F5344CB8AC3E}">
        <p14:creationId xmlns:p14="http://schemas.microsoft.com/office/powerpoint/2010/main" val="352341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Modèles Cat utilisés depuis des années par le secteur assurance/réassurance</a:t>
            </a:r>
            <a:endParaRPr lang="en-US" dirty="0"/>
          </a:p>
          <a:p>
            <a:r>
              <a:rPr lang="en-US" dirty="0"/>
              <a:t>Sur </a:t>
            </a:r>
            <a:r>
              <a:rPr lang="en-US" dirty="0" err="1"/>
              <a:t>l'aspect</a:t>
            </a:r>
            <a:r>
              <a:rPr lang="en-US" dirty="0"/>
              <a:t> tout </a:t>
            </a:r>
            <a:r>
              <a:rPr lang="en-US" dirty="0" err="1"/>
              <a:t>fournir</a:t>
            </a:r>
            <a:r>
              <a:rPr lang="en-US" dirty="0"/>
              <a:t> à </a:t>
            </a:r>
            <a:r>
              <a:rPr lang="en-US" dirty="0" err="1"/>
              <a:t>l'adresse</a:t>
            </a:r>
            <a:r>
              <a:rPr lang="en-US" dirty="0"/>
              <a:t> (avec des </a:t>
            </a:r>
            <a:r>
              <a:rPr lang="en-US" dirty="0" err="1"/>
              <a:t>caractéristiques</a:t>
            </a:r>
            <a:r>
              <a:rPr lang="en-US" dirty="0"/>
              <a:t> des </a:t>
            </a:r>
            <a:r>
              <a:rPr lang="en-US" dirty="0" err="1"/>
              <a:t>bâtis</a:t>
            </a:r>
            <a:r>
              <a:rPr lang="en-US" dirty="0"/>
              <a:t> et surtout les conditions des polices (sous-</a:t>
            </a:r>
            <a:r>
              <a:rPr lang="en-US" dirty="0" err="1"/>
              <a:t>limite</a:t>
            </a:r>
            <a:r>
              <a:rPr lang="en-US" dirty="0"/>
              <a:t>, etc.)) </a:t>
            </a:r>
            <a:r>
              <a:rPr lang="en-US" dirty="0" err="1"/>
              <a:t>c'est</a:t>
            </a:r>
            <a:r>
              <a:rPr lang="en-US" dirty="0"/>
              <a:t> </a:t>
            </a:r>
            <a:r>
              <a:rPr lang="en-US" dirty="0" err="1"/>
              <a:t>une</a:t>
            </a:r>
            <a:r>
              <a:rPr lang="en-US" dirty="0"/>
              <a:t> marge de progression très </a:t>
            </a:r>
            <a:r>
              <a:rPr lang="en-US" dirty="0" err="1"/>
              <a:t>importante</a:t>
            </a:r>
            <a:r>
              <a:rPr lang="en-US" dirty="0"/>
              <a:t>. Cela </a:t>
            </a:r>
            <a:r>
              <a:rPr lang="en-US" dirty="0" err="1"/>
              <a:t>implique</a:t>
            </a:r>
            <a:r>
              <a:rPr lang="en-US" dirty="0"/>
              <a:t> </a:t>
            </a:r>
            <a:r>
              <a:rPr lang="en-US" dirty="0" err="1"/>
              <a:t>moins</a:t>
            </a:r>
            <a:r>
              <a:rPr lang="en-US" dirty="0"/>
              <a:t> </a:t>
            </a:r>
            <a:r>
              <a:rPr lang="en-US" dirty="0" err="1"/>
              <a:t>d'hypothèses</a:t>
            </a:r>
            <a:r>
              <a:rPr lang="en-US" dirty="0"/>
              <a:t>, </a:t>
            </a:r>
            <a:r>
              <a:rPr lang="en-US" dirty="0" err="1"/>
              <a:t>donc</a:t>
            </a:r>
            <a:r>
              <a:rPr lang="en-US" dirty="0"/>
              <a:t> </a:t>
            </a:r>
            <a:r>
              <a:rPr lang="en-US" dirty="0" err="1"/>
              <a:t>moins</a:t>
            </a:r>
            <a:r>
              <a:rPr lang="en-US" dirty="0"/>
              <a:t> </a:t>
            </a:r>
            <a:r>
              <a:rPr lang="en-US" dirty="0" err="1"/>
              <a:t>d'incertitudes</a:t>
            </a:r>
            <a:r>
              <a:rPr lang="en-US" dirty="0"/>
              <a:t> </a:t>
            </a:r>
            <a:r>
              <a:rPr lang="en-US" dirty="0" err="1"/>
              <a:t>en</a:t>
            </a:r>
            <a:r>
              <a:rPr lang="en-US" dirty="0"/>
              <a:t> sortie de </a:t>
            </a:r>
            <a:r>
              <a:rPr lang="en-US" dirty="0" err="1"/>
              <a:t>modèle</a:t>
            </a:r>
            <a:r>
              <a:rPr lang="en-US" dirty="0"/>
              <a:t>. On a </a:t>
            </a:r>
            <a:r>
              <a:rPr lang="en-US" dirty="0" err="1"/>
              <a:t>aussi</a:t>
            </a:r>
            <a:r>
              <a:rPr lang="en-US" dirty="0"/>
              <a:t> un </a:t>
            </a:r>
            <a:r>
              <a:rPr lang="en-US" dirty="0" err="1"/>
              <a:t>effet</a:t>
            </a:r>
            <a:r>
              <a:rPr lang="en-US" dirty="0"/>
              <a:t> </a:t>
            </a:r>
            <a:r>
              <a:rPr lang="en-US" dirty="0" err="1"/>
              <a:t>potentiel</a:t>
            </a:r>
            <a:r>
              <a:rPr lang="en-US" dirty="0"/>
              <a:t> sur les </a:t>
            </a:r>
            <a:r>
              <a:rPr lang="en-US" dirty="0" err="1"/>
              <a:t>cumuls</a:t>
            </a:r>
            <a:r>
              <a:rPr lang="en-US" dirty="0"/>
              <a:t> </a:t>
            </a:r>
            <a:r>
              <a:rPr lang="en-US" dirty="0" err="1"/>
              <a:t>puisqu'on</a:t>
            </a:r>
            <a:r>
              <a:rPr lang="en-US" dirty="0"/>
              <a:t> </a:t>
            </a:r>
            <a:r>
              <a:rPr lang="en-US" dirty="0" err="1"/>
              <a:t>pourrait</a:t>
            </a:r>
            <a:r>
              <a:rPr lang="en-US" dirty="0"/>
              <a:t> </a:t>
            </a:r>
            <a:r>
              <a:rPr lang="en-US" dirty="0" err="1"/>
              <a:t>basculer</a:t>
            </a:r>
            <a:r>
              <a:rPr lang="en-US" dirty="0"/>
              <a:t> </a:t>
            </a:r>
            <a:r>
              <a:rPr lang="en-US" dirty="0" err="1"/>
              <a:t>en</a:t>
            </a:r>
            <a:r>
              <a:rPr lang="en-US" dirty="0"/>
              <a:t> PML </a:t>
            </a:r>
            <a:r>
              <a:rPr lang="en-US" dirty="0" err="1"/>
              <a:t>modélisés</a:t>
            </a:r>
            <a:r>
              <a:rPr lang="en-US" dirty="0"/>
              <a:t> et plus </a:t>
            </a:r>
            <a:r>
              <a:rPr lang="en-US" dirty="0" err="1"/>
              <a:t>en</a:t>
            </a:r>
            <a:r>
              <a:rPr lang="en-US" dirty="0"/>
              <a:t> </a:t>
            </a:r>
            <a:r>
              <a:rPr lang="en-US" dirty="0" err="1"/>
              <a:t>limite</a:t>
            </a:r>
            <a:r>
              <a:rPr lang="en-US" dirty="0"/>
              <a:t> </a:t>
            </a:r>
            <a:r>
              <a:rPr lang="en-US" dirty="0" err="1"/>
              <a:t>contractuel</a:t>
            </a:r>
            <a:r>
              <a:rPr lang="en-US" dirty="0"/>
              <a:t>, </a:t>
            </a:r>
            <a:r>
              <a:rPr lang="en-US" dirty="0" err="1"/>
              <a:t>donc</a:t>
            </a:r>
            <a:r>
              <a:rPr lang="en-US" dirty="0"/>
              <a:t> </a:t>
            </a:r>
            <a:r>
              <a:rPr lang="en-US" dirty="0" err="1"/>
              <a:t>dégager</a:t>
            </a:r>
            <a:r>
              <a:rPr lang="en-US" dirty="0"/>
              <a:t> de la </a:t>
            </a:r>
            <a:r>
              <a:rPr lang="en-US" dirty="0" err="1"/>
              <a:t>capacité</a:t>
            </a:r>
            <a:r>
              <a:rPr lang="en-US" dirty="0"/>
              <a:t> sur les top layer </a:t>
            </a:r>
            <a:r>
              <a:rPr lang="en-US" dirty="0" err="1"/>
              <a:t>en</a:t>
            </a:r>
            <a:r>
              <a:rPr lang="en-US" dirty="0"/>
              <a:t> XS et </a:t>
            </a:r>
            <a:r>
              <a:rPr lang="en-US" dirty="0" err="1"/>
              <a:t>gagner</a:t>
            </a:r>
            <a:r>
              <a:rPr lang="en-US" dirty="0"/>
              <a:t> </a:t>
            </a:r>
            <a:r>
              <a:rPr lang="en-US" dirty="0" err="1"/>
              <a:t>aussi</a:t>
            </a:r>
            <a:r>
              <a:rPr lang="en-US" dirty="0"/>
              <a:t> sur le </a:t>
            </a:r>
            <a:r>
              <a:rPr lang="en-US" dirty="0" err="1"/>
              <a:t>différentiel</a:t>
            </a:r>
            <a:r>
              <a:rPr lang="en-US" dirty="0"/>
              <a:t> avec le event limit </a:t>
            </a:r>
            <a:r>
              <a:rPr lang="en-US" dirty="0" err="1"/>
              <a:t>contractuel</a:t>
            </a:r>
            <a:r>
              <a:rPr lang="en-US" dirty="0"/>
              <a:t> </a:t>
            </a:r>
            <a:r>
              <a:rPr lang="en-US" dirty="0" err="1"/>
              <a:t>en</a:t>
            </a:r>
            <a:r>
              <a:rPr lang="en-US" dirty="0"/>
              <a:t> </a:t>
            </a:r>
            <a:r>
              <a:rPr lang="en-US" dirty="0" err="1"/>
              <a:t>proportionnel</a:t>
            </a:r>
            <a:r>
              <a:rPr lang="en-US" dirty="0"/>
              <a:t>.</a:t>
            </a:r>
            <a:endParaRPr lang="en-US" dirty="0">
              <a:cs typeface="Calibri"/>
            </a:endParaRPr>
          </a:p>
          <a:p>
            <a:r>
              <a:rPr lang="en-US" dirty="0"/>
              <a:t>Et pour </a:t>
            </a:r>
            <a:r>
              <a:rPr lang="en-US" dirty="0" err="1"/>
              <a:t>l'axe</a:t>
            </a:r>
            <a:r>
              <a:rPr lang="en-US" dirty="0"/>
              <a:t> </a:t>
            </a:r>
            <a:r>
              <a:rPr lang="en-US" dirty="0" err="1"/>
              <a:t>aléa</a:t>
            </a:r>
            <a:r>
              <a:rPr lang="en-US" dirty="0"/>
              <a:t>/exposition, on </a:t>
            </a:r>
            <a:r>
              <a:rPr lang="en-US" dirty="0" err="1"/>
              <a:t>pourrait</a:t>
            </a:r>
            <a:r>
              <a:rPr lang="en-US" dirty="0"/>
              <a:t> </a:t>
            </a:r>
            <a:r>
              <a:rPr lang="en-US" dirty="0" err="1"/>
              <a:t>d'ores</a:t>
            </a:r>
            <a:r>
              <a:rPr lang="en-US" dirty="0"/>
              <a:t> et déjà </a:t>
            </a:r>
            <a:r>
              <a:rPr lang="en-US" dirty="0" err="1"/>
              <a:t>estimer</a:t>
            </a:r>
            <a:r>
              <a:rPr lang="en-US" dirty="0"/>
              <a:t> des expositions sur la base </a:t>
            </a:r>
            <a:r>
              <a:rPr lang="en-US" dirty="0" err="1"/>
              <a:t>d'aléas</a:t>
            </a:r>
            <a:r>
              <a:rPr lang="en-US" dirty="0"/>
              <a:t> </a:t>
            </a:r>
            <a:r>
              <a:rPr lang="en-US" dirty="0" err="1"/>
              <a:t>probabilisés</a:t>
            </a:r>
            <a:r>
              <a:rPr lang="en-US" dirty="0"/>
              <a:t> </a:t>
            </a:r>
            <a:r>
              <a:rPr lang="en-US" dirty="0" err="1"/>
              <a:t>en</a:t>
            </a:r>
            <a:r>
              <a:rPr lang="en-US" dirty="0"/>
              <a:t> condition </a:t>
            </a:r>
            <a:r>
              <a:rPr lang="en-US" dirty="0" err="1"/>
              <a:t>changement</a:t>
            </a:r>
            <a:r>
              <a:rPr lang="en-US" dirty="0"/>
              <a:t> </a:t>
            </a:r>
            <a:r>
              <a:rPr lang="en-US" dirty="0" err="1"/>
              <a:t>climatique</a:t>
            </a:r>
            <a:r>
              <a:rPr lang="en-US" dirty="0"/>
              <a:t> sur les </a:t>
            </a:r>
            <a:r>
              <a:rPr lang="en-US" dirty="0" err="1"/>
              <a:t>risques</a:t>
            </a:r>
            <a:r>
              <a:rPr lang="en-US" dirty="0"/>
              <a:t> </a:t>
            </a:r>
            <a:r>
              <a:rPr lang="en-US" dirty="0" err="1"/>
              <a:t>actuels</a:t>
            </a:r>
            <a:r>
              <a:rPr lang="en-US" dirty="0"/>
              <a:t> : distance au trait de cote (</a:t>
            </a:r>
            <a:r>
              <a:rPr lang="en-US" dirty="0" err="1"/>
              <a:t>élévation</a:t>
            </a:r>
            <a:r>
              <a:rPr lang="en-US" dirty="0"/>
              <a:t> </a:t>
            </a:r>
            <a:r>
              <a:rPr lang="en-US" dirty="0" err="1"/>
              <a:t>niveau</a:t>
            </a:r>
            <a:r>
              <a:rPr lang="en-US" dirty="0"/>
              <a:t> </a:t>
            </a:r>
            <a:r>
              <a:rPr lang="en-US" dirty="0" err="1"/>
              <a:t>marin</a:t>
            </a:r>
            <a:r>
              <a:rPr lang="en-US" dirty="0"/>
              <a:t> et </a:t>
            </a:r>
            <a:r>
              <a:rPr lang="en-US" dirty="0" err="1"/>
              <a:t>érosion</a:t>
            </a:r>
            <a:r>
              <a:rPr lang="en-US" dirty="0"/>
              <a:t>), altitude par rapport au lit de rivières, </a:t>
            </a:r>
            <a:r>
              <a:rPr lang="en-US" dirty="0" err="1"/>
              <a:t>prise</a:t>
            </a:r>
            <a:r>
              <a:rPr lang="en-US" dirty="0"/>
              <a:t> </a:t>
            </a:r>
            <a:r>
              <a:rPr lang="en-US" dirty="0" err="1"/>
              <a:t>en</a:t>
            </a:r>
            <a:r>
              <a:rPr lang="en-US" dirty="0"/>
              <a:t> </a:t>
            </a:r>
            <a:r>
              <a:rPr lang="en-US" dirty="0" err="1"/>
              <a:t>compte</a:t>
            </a:r>
            <a:r>
              <a:rPr lang="en-US" dirty="0"/>
              <a:t> de </a:t>
            </a:r>
            <a:r>
              <a:rPr lang="en-US" dirty="0" err="1"/>
              <a:t>mesure</a:t>
            </a:r>
            <a:r>
              <a:rPr lang="en-US" dirty="0"/>
              <a:t> de protection, </a:t>
            </a:r>
            <a:r>
              <a:rPr lang="en-US" dirty="0" err="1"/>
              <a:t>présence</a:t>
            </a:r>
            <a:r>
              <a:rPr lang="en-US" dirty="0"/>
              <a:t> de </a:t>
            </a:r>
            <a:r>
              <a:rPr lang="en-US" dirty="0" err="1"/>
              <a:t>forêts</a:t>
            </a:r>
            <a:r>
              <a:rPr lang="en-US" dirty="0"/>
              <a:t> à </a:t>
            </a:r>
            <a:r>
              <a:rPr lang="en-US" dirty="0" err="1"/>
              <a:t>proximité</a:t>
            </a:r>
            <a:r>
              <a:rPr lang="en-US" dirty="0"/>
              <a:t> = </a:t>
            </a:r>
            <a:r>
              <a:rPr lang="en-US" dirty="0" err="1"/>
              <a:t>rugosité</a:t>
            </a:r>
            <a:r>
              <a:rPr lang="en-US" dirty="0"/>
              <a:t> = </a:t>
            </a:r>
            <a:r>
              <a:rPr lang="en-US" dirty="0" err="1"/>
              <a:t>abaisse</a:t>
            </a:r>
            <a:r>
              <a:rPr lang="en-US" dirty="0"/>
              <a:t> les </a:t>
            </a:r>
            <a:r>
              <a:rPr lang="en-US" dirty="0" err="1"/>
              <a:t>vitesses</a:t>
            </a:r>
            <a:r>
              <a:rPr lang="en-US" dirty="0"/>
              <a:t> de vent </a:t>
            </a:r>
            <a:r>
              <a:rPr lang="en-US" dirty="0" err="1"/>
              <a:t>tempête</a:t>
            </a:r>
            <a:r>
              <a:rPr lang="en-US" dirty="0"/>
              <a:t> (pour le property), </a:t>
            </a:r>
            <a:r>
              <a:rPr lang="en-US" dirty="0" err="1"/>
              <a:t>croisement</a:t>
            </a:r>
            <a:r>
              <a:rPr lang="en-US" dirty="0"/>
              <a:t> possible avec des images satellite qui </a:t>
            </a:r>
            <a:r>
              <a:rPr lang="en-US" dirty="0" err="1"/>
              <a:t>donnent</a:t>
            </a:r>
            <a:r>
              <a:rPr lang="en-US" dirty="0"/>
              <a:t> les </a:t>
            </a:r>
            <a:r>
              <a:rPr lang="en-US" dirty="0" err="1"/>
              <a:t>potentiels</a:t>
            </a:r>
            <a:r>
              <a:rPr lang="en-US" dirty="0"/>
              <a:t> </a:t>
            </a:r>
            <a:r>
              <a:rPr lang="en-US" dirty="0" err="1"/>
              <a:t>d'inflammabilité</a:t>
            </a:r>
            <a:r>
              <a:rPr lang="en-US" dirty="0"/>
              <a:t> (pour </a:t>
            </a:r>
            <a:r>
              <a:rPr lang="en-US" dirty="0" err="1"/>
              <a:t>feux</a:t>
            </a:r>
            <a:r>
              <a:rPr lang="en-US" dirty="0"/>
              <a:t> de </a:t>
            </a:r>
            <a:r>
              <a:rPr lang="en-US" dirty="0" err="1"/>
              <a:t>forêt</a:t>
            </a:r>
            <a:r>
              <a:rPr lang="en-US" dirty="0"/>
              <a:t> </a:t>
            </a:r>
            <a:r>
              <a:rPr lang="en-US" dirty="0" err="1"/>
              <a:t>ou</a:t>
            </a:r>
            <a:r>
              <a:rPr lang="en-US" dirty="0"/>
              <a:t> wildfire), etc.</a:t>
            </a:r>
            <a:endParaRPr lang="en-US" dirty="0">
              <a:cs typeface="Calibri"/>
            </a:endParaRPr>
          </a:p>
          <a:p>
            <a:pPr>
              <a:lnSpc>
                <a:spcPct val="90000"/>
              </a:lnSpc>
              <a:spcBef>
                <a:spcPts val="1000"/>
              </a:spcBef>
            </a:pPr>
            <a:r>
              <a:rPr lang="fr-FR" dirty="0"/>
              <a:t>Dorénavant modélisation possible à la police, besoin géolocalisation très précise mais profil de risque bien plus fiable.</a:t>
            </a:r>
            <a:endParaRPr lang="en-US" dirty="0"/>
          </a:p>
          <a:p>
            <a:pPr>
              <a:lnSpc>
                <a:spcPct val="90000"/>
              </a:lnSpc>
              <a:spcBef>
                <a:spcPts val="1000"/>
              </a:spcBef>
            </a:pPr>
            <a:r>
              <a:rPr lang="fr-FR" dirty="0"/>
              <a:t>Possibilité de faire un </a:t>
            </a:r>
            <a:r>
              <a:rPr lang="fr-FR" dirty="0" err="1"/>
              <a:t>risk</a:t>
            </a:r>
            <a:r>
              <a:rPr lang="fr-FR" dirty="0"/>
              <a:t> </a:t>
            </a:r>
            <a:r>
              <a:rPr lang="fr-FR" dirty="0" err="1"/>
              <a:t>scoring</a:t>
            </a:r>
            <a:r>
              <a:rPr lang="fr-FR" dirty="0"/>
              <a:t> en combinant de très nombreux aléas y compris certains incorporant des trajectoires de scénarios climatiques, distance au trait de cote (</a:t>
            </a:r>
            <a:r>
              <a:rPr lang="fr-FR" dirty="0" err="1"/>
              <a:t>sea</a:t>
            </a:r>
            <a:r>
              <a:rPr lang="fr-FR" dirty="0"/>
              <a:t> </a:t>
            </a:r>
            <a:r>
              <a:rPr lang="fr-FR" dirty="0" err="1"/>
              <a:t>level</a:t>
            </a:r>
            <a:r>
              <a:rPr lang="fr-FR" dirty="0"/>
              <a:t> </a:t>
            </a:r>
            <a:r>
              <a:rPr lang="fr-FR" dirty="0" err="1"/>
              <a:t>rise</a:t>
            </a:r>
            <a:r>
              <a:rPr lang="fr-FR" dirty="0"/>
              <a:t>)</a:t>
            </a:r>
            <a:endParaRPr lang="en-US" dirty="0"/>
          </a:p>
          <a:p>
            <a:pPr>
              <a:lnSpc>
                <a:spcPct val="90000"/>
              </a:lnSpc>
              <a:spcBef>
                <a:spcPts val="1000"/>
              </a:spcBef>
            </a:pPr>
            <a:r>
              <a:rPr lang="fr-FR" dirty="0"/>
              <a:t>Ressources disponibles accrues :</a:t>
            </a:r>
            <a:endParaRPr lang="en-US" dirty="0"/>
          </a:p>
          <a:p>
            <a:pPr marL="342900" indent="-342900">
              <a:lnSpc>
                <a:spcPct val="90000"/>
              </a:lnSpc>
              <a:spcBef>
                <a:spcPts val="1000"/>
              </a:spcBef>
              <a:buFont typeface="Arial,Sans-Serif"/>
              <a:buChar char="•"/>
            </a:pPr>
            <a:r>
              <a:rPr lang="fr-FR" dirty="0"/>
              <a:t>plus d’événements dans les catalogues stochastiques (exemple AIR passe de 10000 à 100000 les </a:t>
            </a:r>
            <a:r>
              <a:rPr lang="fr-FR" dirty="0" err="1"/>
              <a:t>year</a:t>
            </a:r>
            <a:r>
              <a:rPr lang="fr-FR" dirty="0"/>
              <a:t> </a:t>
            </a:r>
            <a:r>
              <a:rPr lang="fr-FR" dirty="0" err="1"/>
              <a:t>loss</a:t>
            </a:r>
            <a:r>
              <a:rPr lang="fr-FR" dirty="0"/>
              <a:t> tables dans la prochaine version)</a:t>
            </a:r>
            <a:endParaRPr lang="en-US" dirty="0"/>
          </a:p>
          <a:p>
            <a:pPr marL="342900" indent="-342900">
              <a:lnSpc>
                <a:spcPct val="90000"/>
              </a:lnSpc>
              <a:spcBef>
                <a:spcPts val="1000"/>
              </a:spcBef>
              <a:buFont typeface="Arial,Sans-Serif"/>
              <a:buChar char="•"/>
            </a:pPr>
            <a:r>
              <a:rPr lang="fr-FR" dirty="0"/>
              <a:t>modélisation directe possible dans les modèles Cat des trajectoires climatiques, mettre en as-if dès maintenant le portefeuille actuel sur des conditions 2050 possible</a:t>
            </a:r>
            <a:endParaRPr lang="en-US" dirty="0"/>
          </a:p>
          <a:p>
            <a:endParaRPr lang="en-US">
              <a:cs typeface="Calibri"/>
            </a:endParaRPr>
          </a:p>
        </p:txBody>
      </p:sp>
      <p:sp>
        <p:nvSpPr>
          <p:cNvPr id="4" name="Slide Number Placeholder 3"/>
          <p:cNvSpPr>
            <a:spLocks noGrp="1"/>
          </p:cNvSpPr>
          <p:nvPr>
            <p:ph type="sldNum" sz="quarter" idx="5"/>
          </p:nvPr>
        </p:nvSpPr>
        <p:spPr/>
        <p:txBody>
          <a:bodyPr/>
          <a:lstStyle/>
          <a:p>
            <a:fld id="{2BBDF9DF-598C-4A9C-A3C4-C303E62522E7}" type="slidenum">
              <a:rPr lang="fr-FR" smtClean="0"/>
              <a:t>5</a:t>
            </a:fld>
            <a:endParaRPr lang="fr-FR"/>
          </a:p>
        </p:txBody>
      </p:sp>
    </p:spTree>
    <p:extLst>
      <p:ext uri="{BB962C8B-B14F-4D97-AF65-F5344CB8AC3E}">
        <p14:creationId xmlns:p14="http://schemas.microsoft.com/office/powerpoint/2010/main" val="3931084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lgn="l">
              <a:spcBef>
                <a:spcPts val="1200"/>
              </a:spcBef>
              <a:buClr>
                <a:srgbClr val="C01877"/>
              </a:buClr>
              <a:buFont typeface="+mj-lt"/>
              <a:buAutoNum type="arabicPeriod"/>
            </a:pPr>
            <a:r>
              <a:rPr lang="fr-FR" b="0" i="0" dirty="0">
                <a:effectLst/>
                <a:latin typeface="Arial" panose="020B0604020202020204" pitchFamily="34" charset="0"/>
                <a:cs typeface="Arial" panose="020B0604020202020204" pitchFamily="34" charset="0"/>
              </a:rPr>
              <a:t>Plus de vapeur d’eau</a:t>
            </a:r>
          </a:p>
          <a:p>
            <a:pPr marL="342900" indent="-342900">
              <a:spcBef>
                <a:spcPts val="1200"/>
              </a:spcBef>
              <a:buClr>
                <a:srgbClr val="C01877"/>
              </a:buClr>
              <a:buFont typeface="+mj-lt"/>
              <a:buAutoNum type="arabicPeriod"/>
            </a:pPr>
            <a:r>
              <a:rPr lang="fr-FR" dirty="0">
                <a:latin typeface="Arial" panose="020B0604020202020204" pitchFamily="34" charset="0"/>
                <a:cs typeface="Arial" panose="020B0604020202020204" pitchFamily="34" charset="0"/>
              </a:rPr>
              <a:t>T°C mer plus élevée</a:t>
            </a:r>
          </a:p>
          <a:p>
            <a:endParaRPr lang="fr-FR" dirty="0"/>
          </a:p>
        </p:txBody>
      </p:sp>
      <p:sp>
        <p:nvSpPr>
          <p:cNvPr id="4" name="Espace réservé du numéro de diapositive 3"/>
          <p:cNvSpPr>
            <a:spLocks noGrp="1"/>
          </p:cNvSpPr>
          <p:nvPr>
            <p:ph type="sldNum" sz="quarter" idx="5"/>
          </p:nvPr>
        </p:nvSpPr>
        <p:spPr/>
        <p:txBody>
          <a:bodyPr/>
          <a:lstStyle/>
          <a:p>
            <a:fld id="{2BBDF9DF-598C-4A9C-A3C4-C303E62522E7}" type="slidenum">
              <a:rPr lang="fr-FR" smtClean="0"/>
              <a:t>6</a:t>
            </a:fld>
            <a:endParaRPr lang="fr-FR"/>
          </a:p>
        </p:txBody>
      </p:sp>
    </p:spTree>
    <p:extLst>
      <p:ext uri="{BB962C8B-B14F-4D97-AF65-F5344CB8AC3E}">
        <p14:creationId xmlns:p14="http://schemas.microsoft.com/office/powerpoint/2010/main" val="1250162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Flood</a:t>
            </a:r>
          </a:p>
          <a:p>
            <a:r>
              <a:rPr lang="en-US" dirty="0"/>
              <a:t>	Sudan, Mozambique, Tanzania, Nigeria, Kenya (including landslides), South 	Africa, Senegal, Niger, Burundi, Mali</a:t>
            </a:r>
          </a:p>
          <a:p>
            <a:endParaRPr lang="en-US" dirty="0"/>
          </a:p>
          <a:p>
            <a:r>
              <a:rPr lang="en-US" dirty="0"/>
              <a:t>Drought</a:t>
            </a:r>
          </a:p>
          <a:p>
            <a:r>
              <a:rPr lang="en-US" dirty="0"/>
              <a:t>	Somalia, Sudan, Kenya, Madagascar, Ethiopia</a:t>
            </a:r>
          </a:p>
          <a:p>
            <a:endParaRPr lang="en-US" dirty="0"/>
          </a:p>
          <a:p>
            <a:r>
              <a:rPr lang="en-US" dirty="0"/>
              <a:t>Tropical Storm</a:t>
            </a:r>
          </a:p>
          <a:p>
            <a:r>
              <a:rPr lang="en-US" dirty="0"/>
              <a:t>	Mozambique, South Africa, Madagascar, Eswatini</a:t>
            </a:r>
          </a:p>
          <a:p>
            <a:endParaRPr lang="en-US" dirty="0"/>
          </a:p>
          <a:p>
            <a:r>
              <a:rPr lang="en-US" dirty="0"/>
              <a:t>Wildfires</a:t>
            </a:r>
          </a:p>
          <a:p>
            <a:r>
              <a:rPr lang="en-US" dirty="0"/>
              <a:t>	South Africa, Algeria, Morocco</a:t>
            </a:r>
          </a:p>
          <a:p>
            <a:endParaRPr lang="fr-FR" dirty="0"/>
          </a:p>
        </p:txBody>
      </p:sp>
      <p:sp>
        <p:nvSpPr>
          <p:cNvPr id="4" name="Espace réservé du numéro de diapositive 3"/>
          <p:cNvSpPr>
            <a:spLocks noGrp="1"/>
          </p:cNvSpPr>
          <p:nvPr>
            <p:ph type="sldNum" sz="quarter" idx="5"/>
          </p:nvPr>
        </p:nvSpPr>
        <p:spPr/>
        <p:txBody>
          <a:bodyPr/>
          <a:lstStyle/>
          <a:p>
            <a:fld id="{2BBDF9DF-598C-4A9C-A3C4-C303E62522E7}" type="slidenum">
              <a:rPr lang="fr-FR" smtClean="0"/>
              <a:t>8</a:t>
            </a:fld>
            <a:endParaRPr lang="fr-FR"/>
          </a:p>
        </p:txBody>
      </p:sp>
    </p:spTree>
    <p:extLst>
      <p:ext uri="{BB962C8B-B14F-4D97-AF65-F5344CB8AC3E}">
        <p14:creationId xmlns:p14="http://schemas.microsoft.com/office/powerpoint/2010/main" val="937285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Everest: 1,5B$</a:t>
            </a:r>
          </a:p>
          <a:p>
            <a:r>
              <a:rPr lang="fr-FR" dirty="0"/>
              <a:t>CCR Re 200 M€</a:t>
            </a:r>
          </a:p>
          <a:p>
            <a:r>
              <a:rPr lang="fr-FR" dirty="0" err="1"/>
              <a:t>Securis</a:t>
            </a:r>
            <a:endParaRPr lang="fr-FR" dirty="0"/>
          </a:p>
        </p:txBody>
      </p:sp>
      <p:sp>
        <p:nvSpPr>
          <p:cNvPr id="4" name="Espace réservé du numéro de diapositive 3"/>
          <p:cNvSpPr>
            <a:spLocks noGrp="1"/>
          </p:cNvSpPr>
          <p:nvPr>
            <p:ph type="sldNum" sz="quarter" idx="5"/>
          </p:nvPr>
        </p:nvSpPr>
        <p:spPr/>
        <p:txBody>
          <a:bodyPr/>
          <a:lstStyle/>
          <a:p>
            <a:fld id="{2BBDF9DF-598C-4A9C-A3C4-C303E62522E7}" type="slidenum">
              <a:rPr lang="fr-FR" smtClean="0"/>
              <a:t>13</a:t>
            </a:fld>
            <a:endParaRPr lang="fr-FR"/>
          </a:p>
        </p:txBody>
      </p:sp>
    </p:spTree>
    <p:extLst>
      <p:ext uri="{BB962C8B-B14F-4D97-AF65-F5344CB8AC3E}">
        <p14:creationId xmlns:p14="http://schemas.microsoft.com/office/powerpoint/2010/main" val="2891408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F9865EC-BD7D-4AC4-A6D5-D5C14273ED16}" type="datetime4">
              <a:rPr lang="fr-FR" sz="700" smtClean="0"/>
              <a:t>27 septembre 2023</a:t>
            </a:fld>
            <a:endParaRPr lang="fr-FR" sz="700" dirty="0"/>
          </a:p>
        </p:txBody>
      </p:sp>
      <p:sp>
        <p:nvSpPr>
          <p:cNvPr id="5" name="Footer Placeholder 4"/>
          <p:cNvSpPr>
            <a:spLocks noGrp="1"/>
          </p:cNvSpPr>
          <p:nvPr>
            <p:ph type="ftr" sz="quarter" idx="11"/>
          </p:nvPr>
        </p:nvSpPr>
        <p:spPr/>
        <p:txBody>
          <a:bodyPr/>
          <a:lstStyle/>
          <a:p>
            <a:pPr algn="ctr"/>
            <a:r>
              <a:rPr lang="fr-FR"/>
              <a:t>Un aperçu des tendances mondiales de la réassurance</a:t>
            </a:r>
            <a:endParaRPr lang="fr-FR" dirty="0"/>
          </a:p>
        </p:txBody>
      </p:sp>
      <p:sp>
        <p:nvSpPr>
          <p:cNvPr id="6" name="Slide Number Placeholder 5"/>
          <p:cNvSpPr>
            <a:spLocks noGrp="1"/>
          </p:cNvSpPr>
          <p:nvPr>
            <p:ph type="sldNum" sz="quarter" idx="12"/>
          </p:nvPr>
        </p:nvSpPr>
        <p:spPr/>
        <p:txBody>
          <a:bodyPr/>
          <a:lstStyle/>
          <a:p>
            <a:pPr algn="ctr"/>
            <a:fld id="{2EB27685-996E-4059-80DD-33702FD4F67F}" type="slidenum">
              <a:rPr lang="fr-FR" smtClean="0"/>
              <a:pPr algn="ctr"/>
              <a:t>‹N°›</a:t>
            </a:fld>
            <a:r>
              <a:rPr lang="fr-FR"/>
              <a:t> / XX</a:t>
            </a:r>
            <a:endParaRPr lang="fr-FR" sz="700" dirty="0"/>
          </a:p>
        </p:txBody>
      </p:sp>
    </p:spTree>
    <p:extLst>
      <p:ext uri="{BB962C8B-B14F-4D97-AF65-F5344CB8AC3E}">
        <p14:creationId xmlns:p14="http://schemas.microsoft.com/office/powerpoint/2010/main" val="182381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781D68-97B8-48F7-A11A-5708C7175FB3}" type="datetime4">
              <a:rPr lang="fr-FR" sz="700" smtClean="0"/>
              <a:t>27 septembre 2023</a:t>
            </a:fld>
            <a:endParaRPr lang="fr-FR" sz="700" dirty="0"/>
          </a:p>
        </p:txBody>
      </p:sp>
      <p:sp>
        <p:nvSpPr>
          <p:cNvPr id="5" name="Footer Placeholder 4"/>
          <p:cNvSpPr>
            <a:spLocks noGrp="1"/>
          </p:cNvSpPr>
          <p:nvPr>
            <p:ph type="ftr" sz="quarter" idx="11"/>
          </p:nvPr>
        </p:nvSpPr>
        <p:spPr/>
        <p:txBody>
          <a:bodyPr/>
          <a:lstStyle/>
          <a:p>
            <a:pPr algn="ctr"/>
            <a:r>
              <a:rPr lang="fr-FR"/>
              <a:t>Un aperçu des tendances mondiales de la réassurance</a:t>
            </a:r>
            <a:endParaRPr lang="fr-FR" dirty="0"/>
          </a:p>
        </p:txBody>
      </p:sp>
      <p:sp>
        <p:nvSpPr>
          <p:cNvPr id="6" name="Slide Number Placeholder 5"/>
          <p:cNvSpPr>
            <a:spLocks noGrp="1"/>
          </p:cNvSpPr>
          <p:nvPr>
            <p:ph type="sldNum" sz="quarter" idx="12"/>
          </p:nvPr>
        </p:nvSpPr>
        <p:spPr/>
        <p:txBody>
          <a:bodyPr/>
          <a:lstStyle/>
          <a:p>
            <a:pPr algn="ctr"/>
            <a:fld id="{2EB27685-996E-4059-80DD-33702FD4F67F}" type="slidenum">
              <a:rPr lang="fr-FR" smtClean="0"/>
              <a:pPr algn="ctr"/>
              <a:t>‹N°›</a:t>
            </a:fld>
            <a:r>
              <a:rPr lang="fr-FR"/>
              <a:t> / XX</a:t>
            </a:r>
            <a:endParaRPr lang="fr-FR" sz="700" dirty="0"/>
          </a:p>
        </p:txBody>
      </p:sp>
    </p:spTree>
    <p:extLst>
      <p:ext uri="{BB962C8B-B14F-4D97-AF65-F5344CB8AC3E}">
        <p14:creationId xmlns:p14="http://schemas.microsoft.com/office/powerpoint/2010/main" val="1684944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FD913B6-399E-45BF-B49E-7273EF2A967C}" type="datetime4">
              <a:rPr lang="fr-FR" sz="700" smtClean="0"/>
              <a:t>27 septembre 2023</a:t>
            </a:fld>
            <a:endParaRPr lang="fr-FR" sz="700" dirty="0"/>
          </a:p>
        </p:txBody>
      </p:sp>
      <p:sp>
        <p:nvSpPr>
          <p:cNvPr id="5" name="Footer Placeholder 4"/>
          <p:cNvSpPr>
            <a:spLocks noGrp="1"/>
          </p:cNvSpPr>
          <p:nvPr>
            <p:ph type="ftr" sz="quarter" idx="11"/>
          </p:nvPr>
        </p:nvSpPr>
        <p:spPr/>
        <p:txBody>
          <a:bodyPr/>
          <a:lstStyle/>
          <a:p>
            <a:pPr algn="ctr"/>
            <a:r>
              <a:rPr lang="fr-FR"/>
              <a:t>Un aperçu des tendances mondiales de la réassurance</a:t>
            </a:r>
            <a:endParaRPr lang="fr-FR" dirty="0"/>
          </a:p>
        </p:txBody>
      </p:sp>
      <p:sp>
        <p:nvSpPr>
          <p:cNvPr id="6" name="Slide Number Placeholder 5"/>
          <p:cNvSpPr>
            <a:spLocks noGrp="1"/>
          </p:cNvSpPr>
          <p:nvPr>
            <p:ph type="sldNum" sz="quarter" idx="12"/>
          </p:nvPr>
        </p:nvSpPr>
        <p:spPr/>
        <p:txBody>
          <a:bodyPr/>
          <a:lstStyle/>
          <a:p>
            <a:pPr algn="ctr"/>
            <a:fld id="{2EB27685-996E-4059-80DD-33702FD4F67F}" type="slidenum">
              <a:rPr lang="fr-FR" smtClean="0"/>
              <a:pPr algn="ctr"/>
              <a:t>‹N°›</a:t>
            </a:fld>
            <a:r>
              <a:rPr lang="fr-FR"/>
              <a:t> / XX</a:t>
            </a:r>
            <a:endParaRPr lang="fr-FR" sz="700" dirty="0"/>
          </a:p>
        </p:txBody>
      </p:sp>
    </p:spTree>
    <p:extLst>
      <p:ext uri="{BB962C8B-B14F-4D97-AF65-F5344CB8AC3E}">
        <p14:creationId xmlns:p14="http://schemas.microsoft.com/office/powerpoint/2010/main" val="2705646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uvertur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5FAD9974-B906-4574-AFB7-E469749746A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87" t="25209" r="4787" b="3864"/>
          <a:stretch/>
        </p:blipFill>
        <p:spPr>
          <a:xfrm>
            <a:off x="1" y="0"/>
            <a:ext cx="12191999" cy="4864100"/>
          </a:xfrm>
          <a:prstGeom prst="rect">
            <a:avLst/>
          </a:prstGeom>
        </p:spPr>
      </p:pic>
      <p:sp>
        <p:nvSpPr>
          <p:cNvPr id="8" name="Espace réservé du texte 14">
            <a:extLst>
              <a:ext uri="{FF2B5EF4-FFF2-40B4-BE49-F238E27FC236}">
                <a16:creationId xmlns:a16="http://schemas.microsoft.com/office/drawing/2014/main" id="{63515FF2-E9CD-4E62-A0E7-E1975490E7C7}"/>
              </a:ext>
            </a:extLst>
          </p:cNvPr>
          <p:cNvSpPr>
            <a:spLocks noGrp="1"/>
          </p:cNvSpPr>
          <p:nvPr userDrawn="1">
            <p:ph type="body" sz="quarter" idx="15"/>
          </p:nvPr>
        </p:nvSpPr>
        <p:spPr>
          <a:xfrm>
            <a:off x="3859001" y="5923633"/>
            <a:ext cx="4473998" cy="563323"/>
          </a:xfrm>
        </p:spPr>
        <p:txBody>
          <a:bodyPr anchor="ctr">
            <a:noAutofit/>
          </a:bodyPr>
          <a:lstStyle>
            <a:lvl1pPr algn="ctr">
              <a:buNone/>
              <a:defRPr lang="fr-FR" sz="1400" b="0" kern="1200" dirty="0" smtClean="0">
                <a:solidFill>
                  <a:schemeClr val="tx1"/>
                </a:solidFill>
                <a:latin typeface="Arial" panose="020B0604020202020204" pitchFamily="34" charset="0"/>
                <a:ea typeface="Roboto" pitchFamily="2" charset="0"/>
                <a:cs typeface="Arial" panose="020B0604020202020204" pitchFamily="34" charset="0"/>
              </a:defRPr>
            </a:lvl1pPr>
          </a:lstStyle>
          <a:p>
            <a:pPr lvl="0"/>
            <a:r>
              <a:rPr lang="fr-FR" dirty="0"/>
              <a:t>Cliquez pour modifier les styles du texte du masque</a:t>
            </a:r>
          </a:p>
        </p:txBody>
      </p:sp>
      <p:pic>
        <p:nvPicPr>
          <p:cNvPr id="10" name="Image 10">
            <a:extLst>
              <a:ext uri="{FF2B5EF4-FFF2-40B4-BE49-F238E27FC236}">
                <a16:creationId xmlns:a16="http://schemas.microsoft.com/office/drawing/2014/main" id="{FD098FF7-22D9-450E-8661-7192A030497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84800" y="4857768"/>
            <a:ext cx="1422400" cy="9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3103037-054A-4CF3-93F0-F999E5AA8D23}"/>
              </a:ext>
            </a:extLst>
          </p:cNvPr>
          <p:cNvSpPr/>
          <p:nvPr userDrawn="1"/>
        </p:nvSpPr>
        <p:spPr>
          <a:xfrm>
            <a:off x="11208774" y="6056671"/>
            <a:ext cx="816078" cy="698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5145020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et contenu-C1">
    <p:spTree>
      <p:nvGrpSpPr>
        <p:cNvPr id="1" name=""/>
        <p:cNvGrpSpPr/>
        <p:nvPr/>
      </p:nvGrpSpPr>
      <p:grpSpPr>
        <a:xfrm>
          <a:off x="0" y="0"/>
          <a:ext cx="0" cy="0"/>
          <a:chOff x="0" y="0"/>
          <a:chExt cx="0" cy="0"/>
        </a:xfrm>
      </p:grpSpPr>
      <p:sp>
        <p:nvSpPr>
          <p:cNvPr id="16" name="Espace réservé de la date 3">
            <a:extLst>
              <a:ext uri="{FF2B5EF4-FFF2-40B4-BE49-F238E27FC236}">
                <a16:creationId xmlns:a16="http://schemas.microsoft.com/office/drawing/2014/main" id="{FB92F4A8-EA03-44AA-8DCF-EF19E0B881C3}"/>
              </a:ext>
            </a:extLst>
          </p:cNvPr>
          <p:cNvSpPr>
            <a:spLocks noGrp="1"/>
          </p:cNvSpPr>
          <p:nvPr>
            <p:ph type="dt" sz="half" idx="2"/>
          </p:nvPr>
        </p:nvSpPr>
        <p:spPr>
          <a:xfrm>
            <a:off x="216000" y="6461092"/>
            <a:ext cx="1476752" cy="220694"/>
          </a:xfrm>
          <a:prstGeom prst="rect">
            <a:avLst/>
          </a:prstGeom>
        </p:spPr>
        <p:txBody>
          <a:bodyPr/>
          <a:lstStyle>
            <a:lvl1pPr>
              <a:defRPr lang="fr-FR" sz="700" kern="1200" smtClean="0">
                <a:solidFill>
                  <a:schemeClr val="tx1">
                    <a:tint val="75000"/>
                  </a:schemeClr>
                </a:solidFill>
                <a:latin typeface="Arial" panose="020B0604020202020204" pitchFamily="34" charset="0"/>
                <a:ea typeface="Roboto Condensed Light" panose="02000000000000000000" pitchFamily="2" charset="0"/>
                <a:cs typeface="Arial" panose="020B0604020202020204" pitchFamily="34" charset="0"/>
              </a:defRPr>
            </a:lvl1pPr>
          </a:lstStyle>
          <a:p>
            <a:fld id="{A1F97617-58F3-43EB-8E06-D3234171F792}" type="datetime4">
              <a:rPr lang="fr-FR" smtClean="0">
                <a:latin typeface="Arial" panose="020B0604020202020204" pitchFamily="34" charset="0"/>
                <a:cs typeface="Arial" panose="020B0604020202020204" pitchFamily="34" charset="0"/>
              </a:rPr>
              <a:t>27 septembre 2023</a:t>
            </a:fld>
            <a:endParaRPr lang="fr-FR" dirty="0">
              <a:latin typeface="Arial" panose="020B0604020202020204" pitchFamily="34" charset="0"/>
              <a:cs typeface="Arial" panose="020B0604020202020204" pitchFamily="34" charset="0"/>
            </a:endParaRPr>
          </a:p>
        </p:txBody>
      </p:sp>
      <p:sp>
        <p:nvSpPr>
          <p:cNvPr id="4" name="Espace réservé du texte 3">
            <a:extLst>
              <a:ext uri="{FF2B5EF4-FFF2-40B4-BE49-F238E27FC236}">
                <a16:creationId xmlns:a16="http://schemas.microsoft.com/office/drawing/2014/main" id="{83AFE982-56CB-4BCE-8F18-0873B6E6640F}"/>
              </a:ext>
            </a:extLst>
          </p:cNvPr>
          <p:cNvSpPr>
            <a:spLocks noGrp="1"/>
          </p:cNvSpPr>
          <p:nvPr>
            <p:ph type="body" sz="quarter" idx="13" hasCustomPrompt="1"/>
          </p:nvPr>
        </p:nvSpPr>
        <p:spPr>
          <a:xfrm>
            <a:off x="2146300" y="727402"/>
            <a:ext cx="9177604" cy="485775"/>
          </a:xfrm>
        </p:spPr>
        <p:txBody>
          <a:bodyPr>
            <a:normAutofit/>
          </a:bodyPr>
          <a:lstStyle>
            <a:lvl1pPr>
              <a:buNone/>
              <a:defRPr sz="2800" b="1">
                <a:solidFill>
                  <a:srgbClr val="C01877"/>
                </a:solidFill>
                <a:latin typeface="Arial" panose="020B0604020202020204" pitchFamily="34" charset="0"/>
                <a:ea typeface="Roboto Condensed" panose="02000000000000000000" pitchFamily="2" charset="0"/>
                <a:cs typeface="Arial" panose="020B0604020202020204" pitchFamily="34" charset="0"/>
              </a:defRPr>
            </a:lvl1pPr>
          </a:lstStyle>
          <a:p>
            <a:pPr lvl="0"/>
            <a:r>
              <a:rPr lang="fr-FR" dirty="0"/>
              <a:t>Titre </a:t>
            </a:r>
          </a:p>
        </p:txBody>
      </p:sp>
      <p:sp>
        <p:nvSpPr>
          <p:cNvPr id="7" name="Espace réservé du texte 6">
            <a:extLst>
              <a:ext uri="{FF2B5EF4-FFF2-40B4-BE49-F238E27FC236}">
                <a16:creationId xmlns:a16="http://schemas.microsoft.com/office/drawing/2014/main" id="{C537235F-789B-4148-882E-665C92EBD93D}"/>
              </a:ext>
            </a:extLst>
          </p:cNvPr>
          <p:cNvSpPr>
            <a:spLocks noGrp="1"/>
          </p:cNvSpPr>
          <p:nvPr>
            <p:ph type="body" sz="quarter" idx="14" hasCustomPrompt="1"/>
          </p:nvPr>
        </p:nvSpPr>
        <p:spPr>
          <a:xfrm>
            <a:off x="2146300" y="1286024"/>
            <a:ext cx="10629033" cy="485775"/>
          </a:xfrm>
        </p:spPr>
        <p:txBody>
          <a:bodyPr>
            <a:normAutofit/>
          </a:bodyPr>
          <a:lstStyle>
            <a:lvl1pPr>
              <a:buFontTx/>
              <a:buNone/>
              <a:defRPr sz="2400">
                <a:solidFill>
                  <a:schemeClr val="tx1"/>
                </a:solidFill>
              </a:defRPr>
            </a:lvl1pPr>
          </a:lstStyle>
          <a:p>
            <a:pPr lvl="0"/>
            <a:r>
              <a:rPr lang="fr-FR" dirty="0"/>
              <a:t>Sous titre</a:t>
            </a:r>
          </a:p>
        </p:txBody>
      </p:sp>
      <p:pic>
        <p:nvPicPr>
          <p:cNvPr id="12" name="Image 11" descr="Une image contenant ciel, extérieur, bâtiment, jour&#10;&#10;Description générée automatiquement">
            <a:extLst>
              <a:ext uri="{FF2B5EF4-FFF2-40B4-BE49-F238E27FC236}">
                <a16:creationId xmlns:a16="http://schemas.microsoft.com/office/drawing/2014/main" id="{4B6D8AF1-4135-4791-B808-048EA26E621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695" t="22843" r="44161" b="6288"/>
          <a:stretch/>
        </p:blipFill>
        <p:spPr>
          <a:xfrm>
            <a:off x="-57149" y="0"/>
            <a:ext cx="1943100" cy="6273800"/>
          </a:xfrm>
          <a:prstGeom prst="rect">
            <a:avLst/>
          </a:prstGeom>
        </p:spPr>
      </p:pic>
      <p:sp>
        <p:nvSpPr>
          <p:cNvPr id="2" name="Espace réservé du pied de page 4">
            <a:extLst>
              <a:ext uri="{FF2B5EF4-FFF2-40B4-BE49-F238E27FC236}">
                <a16:creationId xmlns:a16="http://schemas.microsoft.com/office/drawing/2014/main" id="{FE845CF9-6BB0-70A1-5CF8-19D39F59A750}"/>
              </a:ext>
            </a:extLst>
          </p:cNvPr>
          <p:cNvSpPr>
            <a:spLocks noGrp="1"/>
          </p:cNvSpPr>
          <p:nvPr>
            <p:ph type="ftr" sz="quarter" idx="3"/>
          </p:nvPr>
        </p:nvSpPr>
        <p:spPr>
          <a:xfrm>
            <a:off x="4038600" y="6371590"/>
            <a:ext cx="4114800" cy="365125"/>
          </a:xfrm>
          <a:prstGeom prst="rect">
            <a:avLst/>
          </a:prstGeom>
        </p:spPr>
        <p:txBody>
          <a:bodyPr vert="horz" lIns="91440" tIns="45720" rIns="91440" bIns="45720" rtlCol="0" anchor="ctr"/>
          <a:lstStyle>
            <a:lvl1pPr algn="ctr">
              <a:defRPr lang="fr-FR" sz="700" kern="1200" dirty="0">
                <a:solidFill>
                  <a:schemeClr val="tx1">
                    <a:tint val="75000"/>
                  </a:schemeClr>
                </a:solidFill>
                <a:latin typeface="Arial" panose="020B0604020202020204" pitchFamily="34" charset="0"/>
                <a:ea typeface="Roboto Condensed Light" panose="02000000000000000000" pitchFamily="2" charset="0"/>
                <a:cs typeface="Arial" panose="020B0604020202020204" pitchFamily="34" charset="0"/>
              </a:defRPr>
            </a:lvl1pPr>
          </a:lstStyle>
          <a:p>
            <a:pPr algn="ctr"/>
            <a:r>
              <a:rPr lang="fr-FR"/>
              <a:t>Un aperçu des tendances mondiales de la réassurance</a:t>
            </a:r>
            <a:endParaRPr lang="fr-FR" dirty="0"/>
          </a:p>
        </p:txBody>
      </p:sp>
      <p:sp>
        <p:nvSpPr>
          <p:cNvPr id="3" name="Espace réservé du numéro de diapositive 5">
            <a:extLst>
              <a:ext uri="{FF2B5EF4-FFF2-40B4-BE49-F238E27FC236}">
                <a16:creationId xmlns:a16="http://schemas.microsoft.com/office/drawing/2014/main" id="{1E5978C7-EBB6-ADD2-32F1-63EE97DEA3D5}"/>
              </a:ext>
            </a:extLst>
          </p:cNvPr>
          <p:cNvSpPr>
            <a:spLocks noGrp="1"/>
          </p:cNvSpPr>
          <p:nvPr>
            <p:ph type="sldNum" sz="quarter" idx="4"/>
          </p:nvPr>
        </p:nvSpPr>
        <p:spPr>
          <a:xfrm>
            <a:off x="10488488" y="6371589"/>
            <a:ext cx="763100" cy="365125"/>
          </a:xfrm>
          <a:prstGeom prst="rect">
            <a:avLst/>
          </a:prstGeom>
        </p:spPr>
        <p:txBody>
          <a:bodyPr vert="horz" lIns="91440" tIns="45720" rIns="91440" bIns="45720" rtlCol="0" anchor="ctr"/>
          <a:lstStyle>
            <a:lvl1pPr algn="l">
              <a:defRPr lang="fr-FR" sz="700" kern="1200" smtClean="0">
                <a:solidFill>
                  <a:schemeClr val="tx1">
                    <a:tint val="75000"/>
                  </a:schemeClr>
                </a:solidFill>
                <a:latin typeface="Arial" panose="020B0604020202020204" pitchFamily="34" charset="0"/>
                <a:ea typeface="Roboto Condensed Light" panose="02000000000000000000" pitchFamily="2" charset="0"/>
                <a:cs typeface="Arial" panose="020B0604020202020204" pitchFamily="34" charset="0"/>
              </a:defRPr>
            </a:lvl1pPr>
          </a:lstStyle>
          <a:p>
            <a:pPr algn="ctr"/>
            <a:fld id="{2EB27685-996E-4059-80DD-33702FD4F67F}" type="slidenum">
              <a:rPr lang="fr-FR" smtClean="0"/>
              <a:pPr algn="ctr"/>
              <a:t>‹N°›</a:t>
            </a:fld>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198772"/>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orient="horz" pos="39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re et contenu-C0">
    <p:spTree>
      <p:nvGrpSpPr>
        <p:cNvPr id="1" name=""/>
        <p:cNvGrpSpPr/>
        <p:nvPr/>
      </p:nvGrpSpPr>
      <p:grpSpPr>
        <a:xfrm>
          <a:off x="0" y="0"/>
          <a:ext cx="0" cy="0"/>
          <a:chOff x="0" y="0"/>
          <a:chExt cx="0" cy="0"/>
        </a:xfrm>
      </p:grpSpPr>
      <p:sp>
        <p:nvSpPr>
          <p:cNvPr id="16" name="Espace réservé de la date 3">
            <a:extLst>
              <a:ext uri="{FF2B5EF4-FFF2-40B4-BE49-F238E27FC236}">
                <a16:creationId xmlns:a16="http://schemas.microsoft.com/office/drawing/2014/main" id="{FB92F4A8-EA03-44AA-8DCF-EF19E0B881C3}"/>
              </a:ext>
            </a:extLst>
          </p:cNvPr>
          <p:cNvSpPr>
            <a:spLocks noGrp="1"/>
          </p:cNvSpPr>
          <p:nvPr>
            <p:ph type="dt" sz="half" idx="2"/>
          </p:nvPr>
        </p:nvSpPr>
        <p:spPr>
          <a:xfrm>
            <a:off x="216000" y="6444000"/>
            <a:ext cx="1476752" cy="220694"/>
          </a:xfrm>
          <a:prstGeom prst="rect">
            <a:avLst/>
          </a:prstGeom>
        </p:spPr>
        <p:txBody>
          <a:bodyPr/>
          <a:lstStyle>
            <a:lvl1pPr>
              <a:defRPr lang="fr-FR" sz="700" kern="1200" smtClean="0">
                <a:solidFill>
                  <a:schemeClr val="tx1">
                    <a:tint val="75000"/>
                  </a:schemeClr>
                </a:solidFill>
                <a:latin typeface="Arial" panose="020B0604020202020204" pitchFamily="34" charset="0"/>
                <a:ea typeface="Roboto Condensed Light" panose="02000000000000000000" pitchFamily="2" charset="0"/>
                <a:cs typeface="Arial" panose="020B0604020202020204" pitchFamily="34" charset="0"/>
              </a:defRPr>
            </a:lvl1pPr>
          </a:lstStyle>
          <a:p>
            <a:fld id="{A9F92080-9D7B-462C-ADFA-23BBFE0BC388}" type="datetime4">
              <a:rPr lang="fr-FR" smtClean="0">
                <a:latin typeface="Arial" panose="020B0604020202020204" pitchFamily="34" charset="0"/>
                <a:cs typeface="Arial" panose="020B0604020202020204" pitchFamily="34" charset="0"/>
              </a:rPr>
              <a:t>27 septembre 2023</a:t>
            </a:fld>
            <a:endParaRPr lang="fr-FR">
              <a:latin typeface="Arial" panose="020B0604020202020204" pitchFamily="34" charset="0"/>
              <a:cs typeface="Arial" panose="020B0604020202020204" pitchFamily="34" charset="0"/>
            </a:endParaRPr>
          </a:p>
        </p:txBody>
      </p:sp>
      <p:sp>
        <p:nvSpPr>
          <p:cNvPr id="4" name="Espace réservé du texte 3">
            <a:extLst>
              <a:ext uri="{FF2B5EF4-FFF2-40B4-BE49-F238E27FC236}">
                <a16:creationId xmlns:a16="http://schemas.microsoft.com/office/drawing/2014/main" id="{83AFE982-56CB-4BCE-8F18-0873B6E6640F}"/>
              </a:ext>
            </a:extLst>
          </p:cNvPr>
          <p:cNvSpPr>
            <a:spLocks noGrp="1"/>
          </p:cNvSpPr>
          <p:nvPr>
            <p:ph type="body" sz="quarter" idx="13" hasCustomPrompt="1"/>
          </p:nvPr>
        </p:nvSpPr>
        <p:spPr>
          <a:xfrm>
            <a:off x="2146300" y="727402"/>
            <a:ext cx="9177604" cy="485775"/>
          </a:xfrm>
        </p:spPr>
        <p:txBody>
          <a:bodyPr>
            <a:normAutofit/>
          </a:bodyPr>
          <a:lstStyle>
            <a:lvl1pPr>
              <a:buNone/>
              <a:defRPr sz="2800">
                <a:solidFill>
                  <a:srgbClr val="C01877"/>
                </a:solidFill>
                <a:latin typeface="Arial" panose="020B0604020202020204" pitchFamily="34" charset="0"/>
                <a:ea typeface="Roboto Condensed" panose="02000000000000000000" pitchFamily="2" charset="0"/>
                <a:cs typeface="Arial" panose="020B0604020202020204" pitchFamily="34" charset="0"/>
              </a:defRPr>
            </a:lvl1pPr>
          </a:lstStyle>
          <a:p>
            <a:pPr lvl="0"/>
            <a:r>
              <a:rPr lang="fr-FR"/>
              <a:t>Titre </a:t>
            </a:r>
          </a:p>
        </p:txBody>
      </p:sp>
      <p:sp>
        <p:nvSpPr>
          <p:cNvPr id="7" name="Espace réservé du texte 6">
            <a:extLst>
              <a:ext uri="{FF2B5EF4-FFF2-40B4-BE49-F238E27FC236}">
                <a16:creationId xmlns:a16="http://schemas.microsoft.com/office/drawing/2014/main" id="{C537235F-789B-4148-882E-665C92EBD93D}"/>
              </a:ext>
            </a:extLst>
          </p:cNvPr>
          <p:cNvSpPr>
            <a:spLocks noGrp="1"/>
          </p:cNvSpPr>
          <p:nvPr>
            <p:ph type="body" sz="quarter" idx="14" hasCustomPrompt="1"/>
          </p:nvPr>
        </p:nvSpPr>
        <p:spPr>
          <a:xfrm>
            <a:off x="2146300" y="1286024"/>
            <a:ext cx="10629033" cy="485775"/>
          </a:xfrm>
        </p:spPr>
        <p:txBody>
          <a:bodyPr>
            <a:normAutofit/>
          </a:bodyPr>
          <a:lstStyle>
            <a:lvl1pPr>
              <a:buFontTx/>
              <a:buNone/>
              <a:defRPr sz="2400">
                <a:solidFill>
                  <a:schemeClr val="tx1"/>
                </a:solidFill>
              </a:defRPr>
            </a:lvl1pPr>
          </a:lstStyle>
          <a:p>
            <a:pPr lvl="0"/>
            <a:r>
              <a:rPr lang="fr-FR"/>
              <a:t>Sous titre</a:t>
            </a:r>
          </a:p>
        </p:txBody>
      </p:sp>
      <p:pic>
        <p:nvPicPr>
          <p:cNvPr id="12" name="Image 11" descr="Une image contenant ciel, extérieur, bâtiment, jour&#10;&#10;Description générée automatiquement">
            <a:extLst>
              <a:ext uri="{FF2B5EF4-FFF2-40B4-BE49-F238E27FC236}">
                <a16:creationId xmlns:a16="http://schemas.microsoft.com/office/drawing/2014/main" id="{4B6D8AF1-4135-4791-B808-048EA26E621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695" t="22843" r="44161" b="6288"/>
          <a:stretch/>
        </p:blipFill>
        <p:spPr>
          <a:xfrm>
            <a:off x="-57149" y="0"/>
            <a:ext cx="1943100" cy="6273800"/>
          </a:xfrm>
          <a:prstGeom prst="rect">
            <a:avLst/>
          </a:prstGeom>
        </p:spPr>
      </p:pic>
      <p:sp>
        <p:nvSpPr>
          <p:cNvPr id="14" name="Espace réservé du pied de page 4">
            <a:extLst>
              <a:ext uri="{FF2B5EF4-FFF2-40B4-BE49-F238E27FC236}">
                <a16:creationId xmlns:a16="http://schemas.microsoft.com/office/drawing/2014/main" id="{6B2E7624-C098-4B3A-80D7-225B8C59CF7B}"/>
              </a:ext>
            </a:extLst>
          </p:cNvPr>
          <p:cNvSpPr>
            <a:spLocks noGrp="1"/>
          </p:cNvSpPr>
          <p:nvPr>
            <p:ph type="ftr" sz="quarter" idx="3"/>
          </p:nvPr>
        </p:nvSpPr>
        <p:spPr>
          <a:xfrm>
            <a:off x="4038600" y="6371590"/>
            <a:ext cx="4114800" cy="365125"/>
          </a:xfrm>
          <a:prstGeom prst="rect">
            <a:avLst/>
          </a:prstGeom>
        </p:spPr>
        <p:txBody>
          <a:bodyPr vert="horz" lIns="91440" tIns="45720" rIns="91440" bIns="45720" rtlCol="0" anchor="ctr"/>
          <a:lstStyle>
            <a:lvl1pPr algn="ctr">
              <a:defRPr lang="fr-FR" sz="700" kern="1200" dirty="0">
                <a:solidFill>
                  <a:schemeClr val="tx1">
                    <a:tint val="75000"/>
                  </a:schemeClr>
                </a:solidFill>
                <a:latin typeface="Arial" panose="020B0604020202020204" pitchFamily="34" charset="0"/>
                <a:ea typeface="Roboto Condensed Light" panose="02000000000000000000" pitchFamily="2" charset="0"/>
                <a:cs typeface="Arial" panose="020B0604020202020204" pitchFamily="34" charset="0"/>
              </a:defRPr>
            </a:lvl1pPr>
          </a:lstStyle>
          <a:p>
            <a:pPr algn="ctr"/>
            <a:r>
              <a:rPr lang="fr-FR"/>
              <a:t>Un aperçu des tendances mondiales de la réassurance</a:t>
            </a:r>
          </a:p>
        </p:txBody>
      </p:sp>
      <p:sp>
        <p:nvSpPr>
          <p:cNvPr id="15" name="Espace réservé du numéro de diapositive 5">
            <a:extLst>
              <a:ext uri="{FF2B5EF4-FFF2-40B4-BE49-F238E27FC236}">
                <a16:creationId xmlns:a16="http://schemas.microsoft.com/office/drawing/2014/main" id="{51D7C4E8-B28F-4F59-8D25-1379A117CD73}"/>
              </a:ext>
            </a:extLst>
          </p:cNvPr>
          <p:cNvSpPr>
            <a:spLocks noGrp="1"/>
          </p:cNvSpPr>
          <p:nvPr>
            <p:ph type="sldNum" sz="quarter" idx="4"/>
          </p:nvPr>
        </p:nvSpPr>
        <p:spPr>
          <a:xfrm>
            <a:off x="10488488" y="6371589"/>
            <a:ext cx="763100" cy="365125"/>
          </a:xfrm>
          <a:prstGeom prst="rect">
            <a:avLst/>
          </a:prstGeom>
        </p:spPr>
        <p:txBody>
          <a:bodyPr vert="horz" lIns="91440" tIns="45720" rIns="91440" bIns="45720" rtlCol="0" anchor="ctr"/>
          <a:lstStyle>
            <a:lvl1pPr algn="l">
              <a:defRPr lang="fr-FR" sz="700" kern="1200" smtClean="0">
                <a:solidFill>
                  <a:schemeClr val="tx1">
                    <a:tint val="75000"/>
                  </a:schemeClr>
                </a:solidFill>
                <a:latin typeface="Arial" panose="020B0604020202020204" pitchFamily="34" charset="0"/>
                <a:ea typeface="Roboto Condensed Light" panose="02000000000000000000" pitchFamily="2" charset="0"/>
                <a:cs typeface="Arial" panose="020B0604020202020204" pitchFamily="34" charset="0"/>
              </a:defRPr>
            </a:lvl1pPr>
          </a:lstStyle>
          <a:p>
            <a:pPr algn="ctr"/>
            <a:fld id="{2EB27685-996E-4059-80DD-33702FD4F67F}" type="slidenum">
              <a:rPr lang="fr-FR" smtClean="0"/>
              <a:pPr algn="ctr"/>
              <a:t>‹N°›</a:t>
            </a:fld>
            <a:r>
              <a:rPr lang="fr-FR"/>
              <a:t> / XX</a:t>
            </a:r>
            <a:endParaRPr 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525060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orient="horz" pos="39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bis_Titre et contenu-C0">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B36F0B0D-2AE8-464E-AF32-13ACF0AD74F4}"/>
              </a:ext>
            </a:extLst>
          </p:cNvPr>
          <p:cNvSpPr>
            <a:spLocks noGrp="1"/>
          </p:cNvSpPr>
          <p:nvPr>
            <p:ph type="body" sz="quarter" idx="16"/>
          </p:nvPr>
        </p:nvSpPr>
        <p:spPr>
          <a:xfrm>
            <a:off x="2141705" y="2003425"/>
            <a:ext cx="9177604" cy="3981450"/>
          </a:xfrm>
        </p:spPr>
        <p:txBody>
          <a:bodyPr>
            <a:normAutofit/>
          </a:bodyPr>
          <a:lstStyle>
            <a:lvl1pPr marL="0" indent="0">
              <a:buNone/>
              <a:defRPr sz="2000"/>
            </a:lvl1pPr>
            <a:lvl2pPr marL="0" indent="0">
              <a:buNone/>
              <a:defRPr sz="1800"/>
            </a:lvl2pPr>
            <a:lvl3pPr marL="0" indent="0">
              <a:buNone/>
              <a:defRPr sz="1600"/>
            </a:lvl3pPr>
            <a:lvl4pPr marL="0" indent="0">
              <a:buNone/>
              <a:defRPr sz="1400"/>
            </a:lvl4pPr>
            <a:lvl5pPr marL="0" indent="0">
              <a:buNone/>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6">
            <a:extLst>
              <a:ext uri="{FF2B5EF4-FFF2-40B4-BE49-F238E27FC236}">
                <a16:creationId xmlns:a16="http://schemas.microsoft.com/office/drawing/2014/main" id="{F2523DE3-4ADA-40B1-AEB7-6C498AC27A71}"/>
              </a:ext>
            </a:extLst>
          </p:cNvPr>
          <p:cNvSpPr>
            <a:spLocks noGrp="1"/>
          </p:cNvSpPr>
          <p:nvPr>
            <p:ph type="body" sz="quarter" idx="14" hasCustomPrompt="1"/>
          </p:nvPr>
        </p:nvSpPr>
        <p:spPr>
          <a:xfrm>
            <a:off x="2146301" y="1286024"/>
            <a:ext cx="9177604" cy="485775"/>
          </a:xfrm>
        </p:spPr>
        <p:txBody>
          <a:bodyPr>
            <a:normAutofit/>
          </a:bodyPr>
          <a:lstStyle>
            <a:lvl1pPr>
              <a:buFontTx/>
              <a:buNone/>
              <a:defRPr sz="2400"/>
            </a:lvl1pPr>
          </a:lstStyle>
          <a:p>
            <a:pPr lvl="0"/>
            <a:r>
              <a:rPr lang="fr-FR"/>
              <a:t>Sous titre</a:t>
            </a:r>
          </a:p>
        </p:txBody>
      </p:sp>
      <p:sp>
        <p:nvSpPr>
          <p:cNvPr id="13" name="Espace réservé du texte 3">
            <a:extLst>
              <a:ext uri="{FF2B5EF4-FFF2-40B4-BE49-F238E27FC236}">
                <a16:creationId xmlns:a16="http://schemas.microsoft.com/office/drawing/2014/main" id="{F03CBBE6-3F86-423A-8B5C-0EA0F31F9C49}"/>
              </a:ext>
            </a:extLst>
          </p:cNvPr>
          <p:cNvSpPr>
            <a:spLocks noGrp="1"/>
          </p:cNvSpPr>
          <p:nvPr>
            <p:ph type="body" sz="quarter" idx="13" hasCustomPrompt="1"/>
          </p:nvPr>
        </p:nvSpPr>
        <p:spPr>
          <a:xfrm>
            <a:off x="2146300" y="727402"/>
            <a:ext cx="9177604" cy="485775"/>
          </a:xfrm>
        </p:spPr>
        <p:txBody>
          <a:bodyPr>
            <a:normAutofit/>
          </a:bodyPr>
          <a:lstStyle>
            <a:lvl1pPr>
              <a:buNone/>
              <a:defRPr lang="fr-FR" sz="2800" kern="1200" dirty="0">
                <a:solidFill>
                  <a:srgbClr val="C01877"/>
                </a:solidFill>
                <a:latin typeface="Neris" panose="00000500000000000000" pitchFamily="50" charset="0"/>
                <a:ea typeface="Roboto Condensed" panose="02000000000000000000" pitchFamily="2" charset="0"/>
                <a:cs typeface="+mn-cs"/>
              </a:defRPr>
            </a:lvl1pPr>
          </a:lstStyle>
          <a:p>
            <a:pPr lvl="0"/>
            <a:r>
              <a:rPr lang="fr-FR"/>
              <a:t>Titre </a:t>
            </a:r>
          </a:p>
        </p:txBody>
      </p:sp>
      <p:pic>
        <p:nvPicPr>
          <p:cNvPr id="2" name="Image 1" descr="Une image contenant ciel, extérieur, bâtiment, jour&#10;&#10;Description générée automatiquement">
            <a:extLst>
              <a:ext uri="{FF2B5EF4-FFF2-40B4-BE49-F238E27FC236}">
                <a16:creationId xmlns:a16="http://schemas.microsoft.com/office/drawing/2014/main" id="{1A1B6A18-181A-45BA-B0A4-792783E137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57149" y="0"/>
            <a:ext cx="1943100" cy="6273800"/>
          </a:xfrm>
          <a:prstGeom prst="rect">
            <a:avLst/>
          </a:prstGeom>
        </p:spPr>
      </p:pic>
      <p:sp>
        <p:nvSpPr>
          <p:cNvPr id="14" name="Espace réservé de la date 3">
            <a:extLst>
              <a:ext uri="{FF2B5EF4-FFF2-40B4-BE49-F238E27FC236}">
                <a16:creationId xmlns:a16="http://schemas.microsoft.com/office/drawing/2014/main" id="{E441D1C6-60EC-433A-8940-8957FEF8C0B2}"/>
              </a:ext>
            </a:extLst>
          </p:cNvPr>
          <p:cNvSpPr>
            <a:spLocks noGrp="1"/>
          </p:cNvSpPr>
          <p:nvPr>
            <p:ph type="dt" sz="half" idx="2"/>
          </p:nvPr>
        </p:nvSpPr>
        <p:spPr>
          <a:xfrm>
            <a:off x="216000" y="6453336"/>
            <a:ext cx="1476752" cy="220694"/>
          </a:xfrm>
          <a:prstGeom prst="rect">
            <a:avLst/>
          </a:prstGeom>
        </p:spPr>
        <p:txBody>
          <a:bodyPr/>
          <a:lstStyle>
            <a:lvl1pPr>
              <a:defRPr lang="fr-FR" sz="700" kern="1200" smtClean="0">
                <a:solidFill>
                  <a:schemeClr val="tx1">
                    <a:tint val="75000"/>
                  </a:schemeClr>
                </a:solidFill>
                <a:latin typeface="Arial" panose="020B0604020202020204" pitchFamily="34" charset="0"/>
                <a:ea typeface="Roboto Condensed Light" panose="02000000000000000000" pitchFamily="2" charset="0"/>
                <a:cs typeface="Arial" panose="020B0604020202020204" pitchFamily="34" charset="0"/>
              </a:defRPr>
            </a:lvl1pPr>
          </a:lstStyle>
          <a:p>
            <a:fld id="{DF560A1E-BF85-4102-849C-419B2AAFB0CC}" type="datetime4">
              <a:rPr lang="fr-FR" smtClean="0">
                <a:latin typeface="Arial" panose="020B0604020202020204" pitchFamily="34" charset="0"/>
                <a:cs typeface="Arial" panose="020B0604020202020204" pitchFamily="34" charset="0"/>
              </a:rPr>
              <a:t>27 septembre 2023</a:t>
            </a:fld>
            <a:endParaRPr lang="fr-FR">
              <a:latin typeface="Arial" panose="020B0604020202020204" pitchFamily="34" charset="0"/>
              <a:cs typeface="Arial" panose="020B0604020202020204" pitchFamily="34" charset="0"/>
            </a:endParaRPr>
          </a:p>
        </p:txBody>
      </p:sp>
      <p:sp>
        <p:nvSpPr>
          <p:cNvPr id="17" name="Espace réservé du numéro de diapositive 5">
            <a:extLst>
              <a:ext uri="{FF2B5EF4-FFF2-40B4-BE49-F238E27FC236}">
                <a16:creationId xmlns:a16="http://schemas.microsoft.com/office/drawing/2014/main" id="{687029F1-5E1B-4243-8471-5E6A581D2F1F}"/>
              </a:ext>
            </a:extLst>
          </p:cNvPr>
          <p:cNvSpPr>
            <a:spLocks noGrp="1"/>
          </p:cNvSpPr>
          <p:nvPr>
            <p:ph type="sldNum" sz="quarter" idx="4"/>
          </p:nvPr>
        </p:nvSpPr>
        <p:spPr>
          <a:xfrm>
            <a:off x="10488488" y="6371589"/>
            <a:ext cx="763100" cy="365125"/>
          </a:xfrm>
          <a:prstGeom prst="rect">
            <a:avLst/>
          </a:prstGeom>
        </p:spPr>
        <p:txBody>
          <a:bodyPr vert="horz" lIns="91440" tIns="45720" rIns="91440" bIns="45720" rtlCol="0" anchor="ctr"/>
          <a:lstStyle>
            <a:lvl1pPr algn="l">
              <a:defRPr lang="fr-FR" sz="700" kern="1200" smtClean="0">
                <a:solidFill>
                  <a:schemeClr val="tx1">
                    <a:tint val="75000"/>
                  </a:schemeClr>
                </a:solidFill>
                <a:latin typeface="Arial" panose="020B0604020202020204" pitchFamily="34" charset="0"/>
                <a:ea typeface="Roboto Condensed Light" panose="02000000000000000000" pitchFamily="2" charset="0"/>
                <a:cs typeface="Arial" panose="020B0604020202020204" pitchFamily="34" charset="0"/>
              </a:defRPr>
            </a:lvl1pPr>
          </a:lstStyle>
          <a:p>
            <a:pPr algn="ctr"/>
            <a:fld id="{2EB27685-996E-4059-80DD-33702FD4F67F}" type="slidenum">
              <a:rPr lang="fr-FR" smtClean="0"/>
              <a:pPr algn="ctr"/>
              <a:t>‹N°›</a:t>
            </a:fld>
            <a:endParaRPr lang="fr-FR">
              <a:latin typeface="Arial" panose="020B0604020202020204" pitchFamily="34" charset="0"/>
              <a:cs typeface="Arial" panose="020B0604020202020204" pitchFamily="34" charset="0"/>
            </a:endParaRPr>
          </a:p>
        </p:txBody>
      </p:sp>
      <p:sp>
        <p:nvSpPr>
          <p:cNvPr id="18" name="Espace réservé du pied de page 4">
            <a:extLst>
              <a:ext uri="{FF2B5EF4-FFF2-40B4-BE49-F238E27FC236}">
                <a16:creationId xmlns:a16="http://schemas.microsoft.com/office/drawing/2014/main" id="{CA436CDB-261B-4FB7-B18F-B9AC7DD61F8D}"/>
              </a:ext>
            </a:extLst>
          </p:cNvPr>
          <p:cNvSpPr>
            <a:spLocks noGrp="1"/>
          </p:cNvSpPr>
          <p:nvPr>
            <p:ph type="ftr" sz="quarter" idx="3"/>
          </p:nvPr>
        </p:nvSpPr>
        <p:spPr>
          <a:xfrm>
            <a:off x="4038600" y="6371590"/>
            <a:ext cx="4114800" cy="365125"/>
          </a:xfrm>
          <a:prstGeom prst="rect">
            <a:avLst/>
          </a:prstGeom>
        </p:spPr>
        <p:txBody>
          <a:bodyPr vert="horz" lIns="91440" tIns="45720" rIns="91440" bIns="45720" rtlCol="0" anchor="ctr"/>
          <a:lstStyle>
            <a:lvl1pPr algn="ctr">
              <a:defRPr lang="fr-FR" sz="700" kern="1200" dirty="0">
                <a:solidFill>
                  <a:schemeClr val="tx1">
                    <a:tint val="75000"/>
                  </a:schemeClr>
                </a:solidFill>
                <a:latin typeface="Arial" panose="020B0604020202020204" pitchFamily="34" charset="0"/>
                <a:ea typeface="Roboto Condensed Light" panose="02000000000000000000" pitchFamily="2" charset="0"/>
                <a:cs typeface="Arial" panose="020B0604020202020204" pitchFamily="34" charset="0"/>
              </a:defRPr>
            </a:lvl1pPr>
          </a:lstStyle>
          <a:p>
            <a:pPr algn="ctr"/>
            <a:r>
              <a:rPr lang="fr-FR"/>
              <a:t>Un aperçu des tendances mondiales de la réassurance</a:t>
            </a:r>
            <a:endParaRPr lang="fr-FR" dirty="0"/>
          </a:p>
        </p:txBody>
      </p:sp>
    </p:spTree>
    <p:extLst>
      <p:ext uri="{BB962C8B-B14F-4D97-AF65-F5344CB8AC3E}">
        <p14:creationId xmlns:p14="http://schemas.microsoft.com/office/powerpoint/2010/main" val="237789816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orient="horz" pos="3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960A52B-4F47-4DDC-B72B-24DE06BADC48}" type="datetime4">
              <a:rPr lang="fr-FR" sz="700" smtClean="0"/>
              <a:t>27 septembre 2023</a:t>
            </a:fld>
            <a:endParaRPr lang="fr-FR" sz="700" dirty="0"/>
          </a:p>
        </p:txBody>
      </p:sp>
      <p:sp>
        <p:nvSpPr>
          <p:cNvPr id="5" name="Footer Placeholder 4"/>
          <p:cNvSpPr>
            <a:spLocks noGrp="1"/>
          </p:cNvSpPr>
          <p:nvPr>
            <p:ph type="ftr" sz="quarter" idx="11"/>
          </p:nvPr>
        </p:nvSpPr>
        <p:spPr/>
        <p:txBody>
          <a:bodyPr/>
          <a:lstStyle/>
          <a:p>
            <a:pPr algn="ctr"/>
            <a:r>
              <a:rPr lang="fr-FR"/>
              <a:t>Un aperçu des tendances mondiales de la réassurance</a:t>
            </a:r>
            <a:endParaRPr lang="fr-FR" dirty="0"/>
          </a:p>
        </p:txBody>
      </p:sp>
      <p:sp>
        <p:nvSpPr>
          <p:cNvPr id="6" name="Slide Number Placeholder 5"/>
          <p:cNvSpPr>
            <a:spLocks noGrp="1"/>
          </p:cNvSpPr>
          <p:nvPr>
            <p:ph type="sldNum" sz="quarter" idx="12"/>
          </p:nvPr>
        </p:nvSpPr>
        <p:spPr/>
        <p:txBody>
          <a:bodyPr/>
          <a:lstStyle/>
          <a:p>
            <a:pPr algn="ctr"/>
            <a:fld id="{2EB27685-996E-4059-80DD-33702FD4F67F}" type="slidenum">
              <a:rPr lang="fr-FR" smtClean="0"/>
              <a:pPr algn="ctr"/>
              <a:t>‹N°›</a:t>
            </a:fld>
            <a:r>
              <a:rPr lang="fr-FR"/>
              <a:t> / XX</a:t>
            </a:r>
            <a:endParaRPr lang="fr-FR" sz="700" dirty="0"/>
          </a:p>
        </p:txBody>
      </p:sp>
    </p:spTree>
    <p:extLst>
      <p:ext uri="{BB962C8B-B14F-4D97-AF65-F5344CB8AC3E}">
        <p14:creationId xmlns:p14="http://schemas.microsoft.com/office/powerpoint/2010/main" val="263022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2FAC52F-AB4E-4CAA-93FB-5DB10A4E1E82}" type="datetime4">
              <a:rPr lang="fr-FR" sz="700" smtClean="0"/>
              <a:t>27 septembre 2023</a:t>
            </a:fld>
            <a:endParaRPr lang="fr-FR" sz="700" dirty="0"/>
          </a:p>
        </p:txBody>
      </p:sp>
      <p:sp>
        <p:nvSpPr>
          <p:cNvPr id="5" name="Footer Placeholder 4"/>
          <p:cNvSpPr>
            <a:spLocks noGrp="1"/>
          </p:cNvSpPr>
          <p:nvPr>
            <p:ph type="ftr" sz="quarter" idx="11"/>
          </p:nvPr>
        </p:nvSpPr>
        <p:spPr/>
        <p:txBody>
          <a:bodyPr/>
          <a:lstStyle/>
          <a:p>
            <a:pPr algn="ctr"/>
            <a:r>
              <a:rPr lang="fr-FR"/>
              <a:t>Un aperçu des tendances mondiales de la réassurance</a:t>
            </a:r>
            <a:endParaRPr lang="fr-FR" dirty="0"/>
          </a:p>
        </p:txBody>
      </p:sp>
      <p:sp>
        <p:nvSpPr>
          <p:cNvPr id="6" name="Slide Number Placeholder 5"/>
          <p:cNvSpPr>
            <a:spLocks noGrp="1"/>
          </p:cNvSpPr>
          <p:nvPr>
            <p:ph type="sldNum" sz="quarter" idx="12"/>
          </p:nvPr>
        </p:nvSpPr>
        <p:spPr/>
        <p:txBody>
          <a:bodyPr/>
          <a:lstStyle/>
          <a:p>
            <a:pPr algn="ctr"/>
            <a:fld id="{2EB27685-996E-4059-80DD-33702FD4F67F}" type="slidenum">
              <a:rPr lang="fr-FR" smtClean="0"/>
              <a:pPr algn="ctr"/>
              <a:t>‹N°›</a:t>
            </a:fld>
            <a:r>
              <a:rPr lang="fr-FR"/>
              <a:t> / XX</a:t>
            </a:r>
            <a:endParaRPr lang="fr-FR" sz="700" dirty="0"/>
          </a:p>
        </p:txBody>
      </p:sp>
    </p:spTree>
    <p:extLst>
      <p:ext uri="{BB962C8B-B14F-4D97-AF65-F5344CB8AC3E}">
        <p14:creationId xmlns:p14="http://schemas.microsoft.com/office/powerpoint/2010/main" val="190418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C42C81-7A2F-4ED9-89D1-28F429D397D5}" type="datetime4">
              <a:rPr lang="fr-FR" sz="700" smtClean="0"/>
              <a:t>27 septembre 2023</a:t>
            </a:fld>
            <a:endParaRPr lang="fr-FR" sz="700" dirty="0"/>
          </a:p>
        </p:txBody>
      </p:sp>
      <p:sp>
        <p:nvSpPr>
          <p:cNvPr id="6" name="Footer Placeholder 5"/>
          <p:cNvSpPr>
            <a:spLocks noGrp="1"/>
          </p:cNvSpPr>
          <p:nvPr>
            <p:ph type="ftr" sz="quarter" idx="11"/>
          </p:nvPr>
        </p:nvSpPr>
        <p:spPr/>
        <p:txBody>
          <a:bodyPr/>
          <a:lstStyle/>
          <a:p>
            <a:pPr algn="ctr"/>
            <a:r>
              <a:rPr lang="fr-FR"/>
              <a:t>Un aperçu des tendances mondiales de la réassurance</a:t>
            </a:r>
            <a:endParaRPr lang="fr-FR" dirty="0"/>
          </a:p>
        </p:txBody>
      </p:sp>
      <p:sp>
        <p:nvSpPr>
          <p:cNvPr id="7" name="Slide Number Placeholder 6"/>
          <p:cNvSpPr>
            <a:spLocks noGrp="1"/>
          </p:cNvSpPr>
          <p:nvPr>
            <p:ph type="sldNum" sz="quarter" idx="12"/>
          </p:nvPr>
        </p:nvSpPr>
        <p:spPr/>
        <p:txBody>
          <a:bodyPr/>
          <a:lstStyle/>
          <a:p>
            <a:pPr algn="ctr"/>
            <a:fld id="{2EB27685-996E-4059-80DD-33702FD4F67F}" type="slidenum">
              <a:rPr lang="fr-FR" smtClean="0"/>
              <a:pPr algn="ctr"/>
              <a:t>‹N°›</a:t>
            </a:fld>
            <a:r>
              <a:rPr lang="fr-FR"/>
              <a:t> / XX</a:t>
            </a:r>
            <a:endParaRPr lang="fr-FR" sz="700" dirty="0"/>
          </a:p>
        </p:txBody>
      </p:sp>
    </p:spTree>
    <p:extLst>
      <p:ext uri="{BB962C8B-B14F-4D97-AF65-F5344CB8AC3E}">
        <p14:creationId xmlns:p14="http://schemas.microsoft.com/office/powerpoint/2010/main" val="371985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A640218-9D83-46F8-B487-74014D89BA0B}" type="datetime4">
              <a:rPr lang="fr-FR" sz="700" smtClean="0"/>
              <a:t>27 septembre 2023</a:t>
            </a:fld>
            <a:endParaRPr lang="fr-FR" sz="700" dirty="0"/>
          </a:p>
        </p:txBody>
      </p:sp>
      <p:sp>
        <p:nvSpPr>
          <p:cNvPr id="8" name="Footer Placeholder 7"/>
          <p:cNvSpPr>
            <a:spLocks noGrp="1"/>
          </p:cNvSpPr>
          <p:nvPr>
            <p:ph type="ftr" sz="quarter" idx="11"/>
          </p:nvPr>
        </p:nvSpPr>
        <p:spPr/>
        <p:txBody>
          <a:bodyPr/>
          <a:lstStyle/>
          <a:p>
            <a:pPr algn="ctr"/>
            <a:r>
              <a:rPr lang="fr-FR"/>
              <a:t>Un aperçu des tendances mondiales de la réassurance</a:t>
            </a:r>
            <a:endParaRPr lang="fr-FR" dirty="0"/>
          </a:p>
        </p:txBody>
      </p:sp>
      <p:sp>
        <p:nvSpPr>
          <p:cNvPr id="9" name="Slide Number Placeholder 8"/>
          <p:cNvSpPr>
            <a:spLocks noGrp="1"/>
          </p:cNvSpPr>
          <p:nvPr>
            <p:ph type="sldNum" sz="quarter" idx="12"/>
          </p:nvPr>
        </p:nvSpPr>
        <p:spPr/>
        <p:txBody>
          <a:bodyPr/>
          <a:lstStyle/>
          <a:p>
            <a:pPr algn="ctr"/>
            <a:fld id="{2EB27685-996E-4059-80DD-33702FD4F67F}" type="slidenum">
              <a:rPr lang="fr-FR" smtClean="0"/>
              <a:pPr algn="ctr"/>
              <a:t>‹N°›</a:t>
            </a:fld>
            <a:r>
              <a:rPr lang="fr-FR"/>
              <a:t> / XX</a:t>
            </a:r>
            <a:endParaRPr lang="fr-FR" sz="700" dirty="0"/>
          </a:p>
        </p:txBody>
      </p:sp>
    </p:spTree>
    <p:extLst>
      <p:ext uri="{BB962C8B-B14F-4D97-AF65-F5344CB8AC3E}">
        <p14:creationId xmlns:p14="http://schemas.microsoft.com/office/powerpoint/2010/main" val="1722499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0A73B57-88F9-4F4C-ABE2-0985AF00B9C3}" type="datetime4">
              <a:rPr lang="fr-FR" sz="700" smtClean="0"/>
              <a:t>27 septembre 2023</a:t>
            </a:fld>
            <a:endParaRPr lang="fr-FR" sz="700" dirty="0"/>
          </a:p>
        </p:txBody>
      </p:sp>
      <p:sp>
        <p:nvSpPr>
          <p:cNvPr id="4" name="Footer Placeholder 3"/>
          <p:cNvSpPr>
            <a:spLocks noGrp="1"/>
          </p:cNvSpPr>
          <p:nvPr>
            <p:ph type="ftr" sz="quarter" idx="11"/>
          </p:nvPr>
        </p:nvSpPr>
        <p:spPr/>
        <p:txBody>
          <a:bodyPr/>
          <a:lstStyle/>
          <a:p>
            <a:pPr algn="ctr"/>
            <a:r>
              <a:rPr lang="fr-FR"/>
              <a:t>Un aperçu des tendances mondiales de la réassurance</a:t>
            </a:r>
            <a:endParaRPr lang="fr-FR" dirty="0"/>
          </a:p>
        </p:txBody>
      </p:sp>
      <p:sp>
        <p:nvSpPr>
          <p:cNvPr id="5" name="Slide Number Placeholder 4"/>
          <p:cNvSpPr>
            <a:spLocks noGrp="1"/>
          </p:cNvSpPr>
          <p:nvPr>
            <p:ph type="sldNum" sz="quarter" idx="12"/>
          </p:nvPr>
        </p:nvSpPr>
        <p:spPr/>
        <p:txBody>
          <a:bodyPr/>
          <a:lstStyle/>
          <a:p>
            <a:pPr algn="ctr"/>
            <a:fld id="{2EB27685-996E-4059-80DD-33702FD4F67F}" type="slidenum">
              <a:rPr lang="fr-FR" smtClean="0"/>
              <a:pPr algn="ctr"/>
              <a:t>‹N°›</a:t>
            </a:fld>
            <a:r>
              <a:rPr lang="fr-FR"/>
              <a:t> / XX</a:t>
            </a:r>
            <a:endParaRPr lang="fr-FR" sz="700" dirty="0"/>
          </a:p>
        </p:txBody>
      </p:sp>
    </p:spTree>
    <p:extLst>
      <p:ext uri="{BB962C8B-B14F-4D97-AF65-F5344CB8AC3E}">
        <p14:creationId xmlns:p14="http://schemas.microsoft.com/office/powerpoint/2010/main" val="1700952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A9CC4-BCA3-40F1-A074-9273675588A0}" type="datetime4">
              <a:rPr lang="fr-FR" sz="700" smtClean="0"/>
              <a:t>27 septembre 2023</a:t>
            </a:fld>
            <a:endParaRPr lang="fr-FR" sz="700" dirty="0"/>
          </a:p>
        </p:txBody>
      </p:sp>
      <p:sp>
        <p:nvSpPr>
          <p:cNvPr id="3" name="Footer Placeholder 2"/>
          <p:cNvSpPr>
            <a:spLocks noGrp="1"/>
          </p:cNvSpPr>
          <p:nvPr>
            <p:ph type="ftr" sz="quarter" idx="11"/>
          </p:nvPr>
        </p:nvSpPr>
        <p:spPr/>
        <p:txBody>
          <a:bodyPr/>
          <a:lstStyle/>
          <a:p>
            <a:pPr algn="ctr"/>
            <a:r>
              <a:rPr lang="fr-FR"/>
              <a:t>Un aperçu des tendances mondiales de la réassurance</a:t>
            </a:r>
            <a:endParaRPr lang="fr-FR" dirty="0"/>
          </a:p>
        </p:txBody>
      </p:sp>
      <p:sp>
        <p:nvSpPr>
          <p:cNvPr id="4" name="Slide Number Placeholder 3"/>
          <p:cNvSpPr>
            <a:spLocks noGrp="1"/>
          </p:cNvSpPr>
          <p:nvPr>
            <p:ph type="sldNum" sz="quarter" idx="12"/>
          </p:nvPr>
        </p:nvSpPr>
        <p:spPr/>
        <p:txBody>
          <a:bodyPr/>
          <a:lstStyle/>
          <a:p>
            <a:pPr algn="ctr"/>
            <a:fld id="{2EB27685-996E-4059-80DD-33702FD4F67F}" type="slidenum">
              <a:rPr lang="fr-FR" smtClean="0"/>
              <a:pPr algn="ctr"/>
              <a:t>‹N°›</a:t>
            </a:fld>
            <a:r>
              <a:rPr lang="fr-FR"/>
              <a:t> / XX</a:t>
            </a:r>
            <a:endParaRPr lang="fr-FR" sz="700" dirty="0"/>
          </a:p>
        </p:txBody>
      </p:sp>
    </p:spTree>
    <p:extLst>
      <p:ext uri="{BB962C8B-B14F-4D97-AF65-F5344CB8AC3E}">
        <p14:creationId xmlns:p14="http://schemas.microsoft.com/office/powerpoint/2010/main" val="1967984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C7C4FA7-4421-4ECD-883A-AB3916BCE5DF}" type="datetime4">
              <a:rPr lang="fr-FR" sz="700" smtClean="0"/>
              <a:t>27 septembre 2023</a:t>
            </a:fld>
            <a:endParaRPr lang="fr-FR" sz="700" dirty="0"/>
          </a:p>
        </p:txBody>
      </p:sp>
      <p:sp>
        <p:nvSpPr>
          <p:cNvPr id="6" name="Footer Placeholder 5"/>
          <p:cNvSpPr>
            <a:spLocks noGrp="1"/>
          </p:cNvSpPr>
          <p:nvPr>
            <p:ph type="ftr" sz="quarter" idx="11"/>
          </p:nvPr>
        </p:nvSpPr>
        <p:spPr/>
        <p:txBody>
          <a:bodyPr/>
          <a:lstStyle/>
          <a:p>
            <a:pPr algn="ctr"/>
            <a:r>
              <a:rPr lang="fr-FR"/>
              <a:t>Un aperçu des tendances mondiales de la réassurance</a:t>
            </a:r>
            <a:endParaRPr lang="fr-FR" dirty="0"/>
          </a:p>
        </p:txBody>
      </p:sp>
      <p:sp>
        <p:nvSpPr>
          <p:cNvPr id="7" name="Slide Number Placeholder 6"/>
          <p:cNvSpPr>
            <a:spLocks noGrp="1"/>
          </p:cNvSpPr>
          <p:nvPr>
            <p:ph type="sldNum" sz="quarter" idx="12"/>
          </p:nvPr>
        </p:nvSpPr>
        <p:spPr/>
        <p:txBody>
          <a:bodyPr/>
          <a:lstStyle/>
          <a:p>
            <a:pPr algn="ctr"/>
            <a:fld id="{2EB27685-996E-4059-80DD-33702FD4F67F}" type="slidenum">
              <a:rPr lang="fr-FR" smtClean="0"/>
              <a:pPr algn="ctr"/>
              <a:t>‹N°›</a:t>
            </a:fld>
            <a:r>
              <a:rPr lang="fr-FR"/>
              <a:t> / XX</a:t>
            </a:r>
            <a:endParaRPr lang="fr-FR" sz="700" dirty="0"/>
          </a:p>
        </p:txBody>
      </p:sp>
    </p:spTree>
    <p:extLst>
      <p:ext uri="{BB962C8B-B14F-4D97-AF65-F5344CB8AC3E}">
        <p14:creationId xmlns:p14="http://schemas.microsoft.com/office/powerpoint/2010/main" val="3108678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1AC1763-273E-450D-821B-5DAFF0544E84}" type="datetime4">
              <a:rPr lang="fr-FR" sz="700" smtClean="0"/>
              <a:t>27 septembre 2023</a:t>
            </a:fld>
            <a:endParaRPr lang="fr-FR" sz="700" dirty="0"/>
          </a:p>
        </p:txBody>
      </p:sp>
      <p:sp>
        <p:nvSpPr>
          <p:cNvPr id="6" name="Footer Placeholder 5"/>
          <p:cNvSpPr>
            <a:spLocks noGrp="1"/>
          </p:cNvSpPr>
          <p:nvPr>
            <p:ph type="ftr" sz="quarter" idx="11"/>
          </p:nvPr>
        </p:nvSpPr>
        <p:spPr/>
        <p:txBody>
          <a:bodyPr/>
          <a:lstStyle/>
          <a:p>
            <a:pPr algn="ctr"/>
            <a:r>
              <a:rPr lang="fr-FR"/>
              <a:t>Un aperçu des tendances mondiales de la réassurance</a:t>
            </a:r>
            <a:endParaRPr lang="fr-FR" dirty="0"/>
          </a:p>
        </p:txBody>
      </p:sp>
      <p:sp>
        <p:nvSpPr>
          <p:cNvPr id="7" name="Slide Number Placeholder 6"/>
          <p:cNvSpPr>
            <a:spLocks noGrp="1"/>
          </p:cNvSpPr>
          <p:nvPr>
            <p:ph type="sldNum" sz="quarter" idx="12"/>
          </p:nvPr>
        </p:nvSpPr>
        <p:spPr/>
        <p:txBody>
          <a:bodyPr/>
          <a:lstStyle/>
          <a:p>
            <a:pPr algn="ctr"/>
            <a:fld id="{2EB27685-996E-4059-80DD-33702FD4F67F}" type="slidenum">
              <a:rPr lang="fr-FR" smtClean="0"/>
              <a:pPr algn="ctr"/>
              <a:t>‹N°›</a:t>
            </a:fld>
            <a:r>
              <a:rPr lang="fr-FR"/>
              <a:t> / XX</a:t>
            </a:r>
            <a:endParaRPr lang="fr-FR" sz="700" dirty="0"/>
          </a:p>
        </p:txBody>
      </p:sp>
    </p:spTree>
    <p:extLst>
      <p:ext uri="{BB962C8B-B14F-4D97-AF65-F5344CB8AC3E}">
        <p14:creationId xmlns:p14="http://schemas.microsoft.com/office/powerpoint/2010/main" val="3817910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CA7B7-6A1A-4873-9E94-5D24B308B2DE}" type="datetime4">
              <a:rPr lang="fr-FR" sz="700" smtClean="0"/>
              <a:t>27 septembre 2023</a:t>
            </a:fld>
            <a:endParaRPr lang="fr-FR" sz="700"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r>
              <a:rPr lang="fr-FR"/>
              <a:t>Un aperçu des tendances mondiales de la réassurance</a:t>
            </a:r>
            <a:endParaRPr lang="fr-F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2EB27685-996E-4059-80DD-33702FD4F67F}" type="slidenum">
              <a:rPr lang="fr-FR" smtClean="0"/>
              <a:pPr algn="ctr"/>
              <a:t>‹N°›</a:t>
            </a:fld>
            <a:r>
              <a:rPr lang="fr-FR"/>
              <a:t> / XX</a:t>
            </a:r>
            <a:endParaRPr lang="fr-FR" sz="700" dirty="0"/>
          </a:p>
        </p:txBody>
      </p:sp>
      <p:pic>
        <p:nvPicPr>
          <p:cNvPr id="7" name="Image 10">
            <a:extLst>
              <a:ext uri="{FF2B5EF4-FFF2-40B4-BE49-F238E27FC236}">
                <a16:creationId xmlns:a16="http://schemas.microsoft.com/office/drawing/2014/main" id="{14E379B7-6883-4B19-8F50-81BC084F64F0}"/>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156538" y="6261718"/>
            <a:ext cx="763100" cy="48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29251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58D470-4593-459D-9AD7-D0C6D93FBB64}"/>
              </a:ext>
            </a:extLst>
          </p:cNvPr>
          <p:cNvSpPr/>
          <p:nvPr/>
        </p:nvSpPr>
        <p:spPr>
          <a:xfrm>
            <a:off x="5290999" y="4950643"/>
            <a:ext cx="1348966" cy="8329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Une image contenant Graphique, Police, logo, graphisme&#10;&#10;Description générée automatiquement">
            <a:extLst>
              <a:ext uri="{FF2B5EF4-FFF2-40B4-BE49-F238E27FC236}">
                <a16:creationId xmlns:a16="http://schemas.microsoft.com/office/drawing/2014/main" id="{A12DBEE8-5408-4A5F-A68C-C984D8C31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702" y="6219731"/>
            <a:ext cx="888502" cy="476422"/>
          </a:xfrm>
          <a:prstGeom prst="rect">
            <a:avLst/>
          </a:prstGeom>
        </p:spPr>
      </p:pic>
      <p:pic>
        <p:nvPicPr>
          <p:cNvPr id="6" name="Image 5" descr="Une image contenant Police, Graphique, texte, symbole&#10;&#10;Description générée automatiquement">
            <a:extLst>
              <a:ext uri="{FF2B5EF4-FFF2-40B4-BE49-F238E27FC236}">
                <a16:creationId xmlns:a16="http://schemas.microsoft.com/office/drawing/2014/main" id="{3761BA2D-D958-44D7-AEAF-C739B6A315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8679" y="6203833"/>
            <a:ext cx="1580015" cy="503970"/>
          </a:xfrm>
          <a:prstGeom prst="rect">
            <a:avLst/>
          </a:prstGeom>
        </p:spPr>
      </p:pic>
      <p:sp>
        <p:nvSpPr>
          <p:cNvPr id="10" name="Rectangle 9">
            <a:extLst>
              <a:ext uri="{FF2B5EF4-FFF2-40B4-BE49-F238E27FC236}">
                <a16:creationId xmlns:a16="http://schemas.microsoft.com/office/drawing/2014/main" id="{FED2A42D-B57E-45BB-9C45-C75A72619154}"/>
              </a:ext>
            </a:extLst>
          </p:cNvPr>
          <p:cNvSpPr/>
          <p:nvPr/>
        </p:nvSpPr>
        <p:spPr>
          <a:xfrm>
            <a:off x="2967692" y="4451874"/>
            <a:ext cx="6256615" cy="832919"/>
          </a:xfrm>
          <a:prstGeom prst="rect">
            <a:avLst/>
          </a:prstGeom>
          <a:solidFill>
            <a:schemeClr val="bg1"/>
          </a:solidFill>
          <a:ln>
            <a:solidFill>
              <a:srgbClr val="C018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D2A46F3B-9675-43E0-A943-3038D6DF6831}"/>
              </a:ext>
            </a:extLst>
          </p:cNvPr>
          <p:cNvSpPr>
            <a:spLocks noGrp="1"/>
          </p:cNvSpPr>
          <p:nvPr>
            <p:ph type="body" sz="quarter" idx="15"/>
          </p:nvPr>
        </p:nvSpPr>
        <p:spPr>
          <a:xfrm>
            <a:off x="2967691" y="4642820"/>
            <a:ext cx="6256615" cy="454847"/>
          </a:xfrm>
        </p:spPr>
        <p:txBody>
          <a:bodyPr/>
          <a:lstStyle/>
          <a:p>
            <a:pPr>
              <a:lnSpc>
                <a:spcPct val="100000"/>
              </a:lnSpc>
            </a:pPr>
            <a:r>
              <a:rPr lang="fr-FR" sz="1800" b="1" dirty="0">
                <a:solidFill>
                  <a:srgbClr val="C01877"/>
                </a:solidFill>
                <a:latin typeface="Arial" panose="020B0604020202020204" pitchFamily="34" charset="0"/>
                <a:cs typeface="Arial" panose="020B0604020202020204" pitchFamily="34" charset="0"/>
              </a:rPr>
              <a:t>Un aperçu des tendances mondiales de la réassurance</a:t>
            </a:r>
            <a:endParaRPr lang="fr-FR" sz="1400" b="1" dirty="0">
              <a:solidFill>
                <a:srgbClr val="C01877"/>
              </a:solidFill>
              <a:latin typeface="Arial" panose="020B06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221E669A-98B2-47DC-847F-4882F2B4F496}"/>
              </a:ext>
            </a:extLst>
          </p:cNvPr>
          <p:cNvSpPr txBox="1"/>
          <p:nvPr/>
        </p:nvSpPr>
        <p:spPr>
          <a:xfrm>
            <a:off x="5290999" y="5682452"/>
            <a:ext cx="1767688" cy="369332"/>
          </a:xfrm>
          <a:prstGeom prst="rect">
            <a:avLst/>
          </a:prstGeom>
          <a:noFill/>
        </p:spPr>
        <p:txBody>
          <a:bodyPr wrap="square">
            <a:spAutoFit/>
          </a:bodyPr>
          <a:lstStyle/>
          <a:p>
            <a:r>
              <a:rPr lang="fr-FR" sz="1800" dirty="0">
                <a:latin typeface="Arial" panose="020B0604020202020204" pitchFamily="34" charset="0"/>
                <a:cs typeface="Arial" panose="020B0604020202020204" pitchFamily="34" charset="0"/>
              </a:rPr>
              <a:t>2 octobre 2023</a:t>
            </a:r>
            <a:endParaRPr lang="fr-FR" dirty="0"/>
          </a:p>
        </p:txBody>
      </p:sp>
      <p:sp>
        <p:nvSpPr>
          <p:cNvPr id="14" name="ZoneTexte 13">
            <a:extLst>
              <a:ext uri="{FF2B5EF4-FFF2-40B4-BE49-F238E27FC236}">
                <a16:creationId xmlns:a16="http://schemas.microsoft.com/office/drawing/2014/main" id="{46957D59-329D-4183-820E-62A9E422C5FD}"/>
              </a:ext>
            </a:extLst>
          </p:cNvPr>
          <p:cNvSpPr txBox="1"/>
          <p:nvPr/>
        </p:nvSpPr>
        <p:spPr>
          <a:xfrm>
            <a:off x="3845457" y="5313120"/>
            <a:ext cx="4501082" cy="369332"/>
          </a:xfrm>
          <a:prstGeom prst="rect">
            <a:avLst/>
          </a:prstGeom>
          <a:noFill/>
        </p:spPr>
        <p:txBody>
          <a:bodyPr wrap="square">
            <a:spAutoFit/>
          </a:bodyPr>
          <a:lstStyle/>
          <a:p>
            <a:pPr>
              <a:lnSpc>
                <a:spcPct val="100000"/>
              </a:lnSpc>
            </a:pPr>
            <a:r>
              <a:rPr lang="fr-FR" sz="1800" dirty="0">
                <a:latin typeface="Arial" panose="020B0604020202020204" pitchFamily="34" charset="0"/>
                <a:cs typeface="Arial" panose="020B0604020202020204" pitchFamily="34" charset="0"/>
              </a:rPr>
              <a:t>- Organisation des Assurances Africaines -</a:t>
            </a:r>
          </a:p>
        </p:txBody>
      </p:sp>
    </p:spTree>
    <p:extLst>
      <p:ext uri="{BB962C8B-B14F-4D97-AF65-F5344CB8AC3E}">
        <p14:creationId xmlns:p14="http://schemas.microsoft.com/office/powerpoint/2010/main" val="328897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F83BFB2-2434-3B1E-94F0-22D9232A9E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3"/>
          <a:stretch/>
        </p:blipFill>
        <p:spPr bwMode="auto">
          <a:xfrm>
            <a:off x="2231360" y="2192864"/>
            <a:ext cx="9177604" cy="39377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68E344D-71A4-AA3D-8B8B-FAD6DB026E92}"/>
              </a:ext>
            </a:extLst>
          </p:cNvPr>
          <p:cNvSpPr/>
          <p:nvPr/>
        </p:nvSpPr>
        <p:spPr>
          <a:xfrm>
            <a:off x="5295207" y="1857881"/>
            <a:ext cx="1014153" cy="248901"/>
          </a:xfrm>
          <a:prstGeom prst="rect">
            <a:avLst/>
          </a:prstGeom>
          <a:solidFill>
            <a:srgbClr val="5190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t>+1,5°C</a:t>
            </a:r>
          </a:p>
        </p:txBody>
      </p:sp>
      <p:sp>
        <p:nvSpPr>
          <p:cNvPr id="8" name="Rectangle 7">
            <a:extLst>
              <a:ext uri="{FF2B5EF4-FFF2-40B4-BE49-F238E27FC236}">
                <a16:creationId xmlns:a16="http://schemas.microsoft.com/office/drawing/2014/main" id="{A191359B-F0D2-4BC7-6EFC-CDB388FE7671}"/>
              </a:ext>
            </a:extLst>
          </p:cNvPr>
          <p:cNvSpPr/>
          <p:nvPr/>
        </p:nvSpPr>
        <p:spPr>
          <a:xfrm>
            <a:off x="7384472" y="1857881"/>
            <a:ext cx="1014153" cy="248901"/>
          </a:xfrm>
          <a:prstGeom prst="rect">
            <a:avLst/>
          </a:prstGeom>
          <a:solidFill>
            <a:srgbClr val="5190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t>+2°C</a:t>
            </a:r>
          </a:p>
        </p:txBody>
      </p:sp>
      <p:sp>
        <p:nvSpPr>
          <p:cNvPr id="9" name="Rectangle 8">
            <a:extLst>
              <a:ext uri="{FF2B5EF4-FFF2-40B4-BE49-F238E27FC236}">
                <a16:creationId xmlns:a16="http://schemas.microsoft.com/office/drawing/2014/main" id="{E75CBFFA-1DA8-75F7-E3C5-38452261ED9E}"/>
              </a:ext>
            </a:extLst>
          </p:cNvPr>
          <p:cNvSpPr/>
          <p:nvPr/>
        </p:nvSpPr>
        <p:spPr>
          <a:xfrm>
            <a:off x="9540239" y="1857881"/>
            <a:ext cx="1014153" cy="248901"/>
          </a:xfrm>
          <a:prstGeom prst="rect">
            <a:avLst/>
          </a:prstGeom>
          <a:solidFill>
            <a:srgbClr val="5190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t>+3°C</a:t>
            </a:r>
          </a:p>
        </p:txBody>
      </p:sp>
      <p:sp>
        <p:nvSpPr>
          <p:cNvPr id="15" name="Espace réservé du texte 2">
            <a:extLst>
              <a:ext uri="{FF2B5EF4-FFF2-40B4-BE49-F238E27FC236}">
                <a16:creationId xmlns:a16="http://schemas.microsoft.com/office/drawing/2014/main" id="{12AA0921-06ED-48D1-8960-0697EFF08A0C}"/>
              </a:ext>
            </a:extLst>
          </p:cNvPr>
          <p:cNvSpPr txBox="1">
            <a:spLocks/>
          </p:cNvSpPr>
          <p:nvPr/>
        </p:nvSpPr>
        <p:spPr>
          <a:xfrm>
            <a:off x="2203451" y="1286024"/>
            <a:ext cx="9177604" cy="485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Projections (source IPCC)</a:t>
            </a:r>
            <a:endParaRPr lang="en-US" dirty="0"/>
          </a:p>
        </p:txBody>
      </p:sp>
      <p:sp>
        <p:nvSpPr>
          <p:cNvPr id="17" name="Espace réservé de la date 16">
            <a:extLst>
              <a:ext uri="{FF2B5EF4-FFF2-40B4-BE49-F238E27FC236}">
                <a16:creationId xmlns:a16="http://schemas.microsoft.com/office/drawing/2014/main" id="{671D3FB2-BAEE-42D0-B34A-A2C00AA526A6}"/>
              </a:ext>
            </a:extLst>
          </p:cNvPr>
          <p:cNvSpPr>
            <a:spLocks noGrp="1"/>
          </p:cNvSpPr>
          <p:nvPr>
            <p:ph type="dt" sz="half" idx="2"/>
          </p:nvPr>
        </p:nvSpPr>
        <p:spPr/>
        <p:txBody>
          <a:bodyPr/>
          <a:lstStyle/>
          <a:p>
            <a:fld id="{1A726AD8-DA87-4B6D-BB7E-81813541C280}" type="datetime4">
              <a:rPr lang="fr-FR" smtClean="0">
                <a:latin typeface="Arial" panose="020B0604020202020204" pitchFamily="34" charset="0"/>
                <a:cs typeface="Arial" panose="020B0604020202020204" pitchFamily="34" charset="0"/>
              </a:rPr>
              <a:t>27 septembre 2023</a:t>
            </a:fld>
            <a:endParaRPr lang="fr-FR">
              <a:latin typeface="Arial" panose="020B0604020202020204" pitchFamily="34" charset="0"/>
              <a:cs typeface="Arial" panose="020B0604020202020204" pitchFamily="34" charset="0"/>
            </a:endParaRPr>
          </a:p>
        </p:txBody>
      </p:sp>
      <p:sp>
        <p:nvSpPr>
          <p:cNvPr id="19" name="Espace réservé du texte 2">
            <a:extLst>
              <a:ext uri="{FF2B5EF4-FFF2-40B4-BE49-F238E27FC236}">
                <a16:creationId xmlns:a16="http://schemas.microsoft.com/office/drawing/2014/main" id="{50F391E5-3BD2-4CAD-8085-0A4B4ADDEA11}"/>
              </a:ext>
            </a:extLst>
          </p:cNvPr>
          <p:cNvSpPr txBox="1">
            <a:spLocks/>
          </p:cNvSpPr>
          <p:nvPr/>
        </p:nvSpPr>
        <p:spPr>
          <a:xfrm>
            <a:off x="2091215" y="415257"/>
            <a:ext cx="9560011" cy="4857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b="1" kern="1200">
                <a:solidFill>
                  <a:srgbClr val="C01877"/>
                </a:solidFill>
                <a:latin typeface="Arial" panose="020B0604020202020204" pitchFamily="34" charset="0"/>
                <a:ea typeface="Roboto Condensed"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Clr>
                <a:srgbClr val="C01877"/>
              </a:buClr>
            </a:pPr>
            <a:r>
              <a:rPr lang="fr-FR" sz="2400" b="1" dirty="0" err="1">
                <a:latin typeface="Arial" panose="020B0604020202020204" pitchFamily="34" charset="0"/>
                <a:cs typeface="Arial" panose="020B0604020202020204" pitchFamily="34" charset="0"/>
              </a:rPr>
              <a:t>Climate</a:t>
            </a:r>
            <a:r>
              <a:rPr lang="fr-FR" sz="2400" b="1" dirty="0">
                <a:latin typeface="Arial" panose="020B0604020202020204" pitchFamily="34" charset="0"/>
                <a:cs typeface="Arial" panose="020B0604020202020204" pitchFamily="34" charset="0"/>
              </a:rPr>
              <a:t> change in </a:t>
            </a:r>
            <a:r>
              <a:rPr lang="fr-FR" sz="2400" b="1" dirty="0" err="1">
                <a:latin typeface="Arial" panose="020B0604020202020204" pitchFamily="34" charset="0"/>
                <a:cs typeface="Arial" panose="020B0604020202020204" pitchFamily="34" charset="0"/>
              </a:rPr>
              <a:t>Africa</a:t>
            </a:r>
            <a:endParaRPr lang="en-US" sz="2400" b="1" dirty="0">
              <a:latin typeface="Arial" panose="020B0604020202020204" pitchFamily="34" charset="0"/>
              <a:cs typeface="Arial" panose="020B0604020202020204" pitchFamily="34" charset="0"/>
            </a:endParaRPr>
          </a:p>
        </p:txBody>
      </p:sp>
      <p:sp>
        <p:nvSpPr>
          <p:cNvPr id="18" name="Espace réservé du pied de page 17">
            <a:extLst>
              <a:ext uri="{FF2B5EF4-FFF2-40B4-BE49-F238E27FC236}">
                <a16:creationId xmlns:a16="http://schemas.microsoft.com/office/drawing/2014/main" id="{14DF7007-C941-4DED-88D8-C623D50D4E09}"/>
              </a:ext>
            </a:extLst>
          </p:cNvPr>
          <p:cNvSpPr>
            <a:spLocks noGrp="1"/>
          </p:cNvSpPr>
          <p:nvPr>
            <p:ph type="ftr" sz="quarter" idx="3"/>
          </p:nvPr>
        </p:nvSpPr>
        <p:spPr/>
        <p:txBody>
          <a:bodyPr/>
          <a:lstStyle/>
          <a:p>
            <a:pPr algn="ctr"/>
            <a:r>
              <a:rPr lang="fr-FR"/>
              <a:t>Un aperçu des tendances mondiales de la réassurance</a:t>
            </a:r>
            <a:endParaRPr lang="fr-FR" dirty="0"/>
          </a:p>
        </p:txBody>
      </p:sp>
      <p:sp>
        <p:nvSpPr>
          <p:cNvPr id="20" name="Espace réservé du numéro de diapositive 19">
            <a:extLst>
              <a:ext uri="{FF2B5EF4-FFF2-40B4-BE49-F238E27FC236}">
                <a16:creationId xmlns:a16="http://schemas.microsoft.com/office/drawing/2014/main" id="{DF4B0484-6ECD-4B2E-B094-A4E4CF4C3BAF}"/>
              </a:ext>
            </a:extLst>
          </p:cNvPr>
          <p:cNvSpPr>
            <a:spLocks noGrp="1"/>
          </p:cNvSpPr>
          <p:nvPr>
            <p:ph type="sldNum" sz="quarter" idx="4"/>
          </p:nvPr>
        </p:nvSpPr>
        <p:spPr/>
        <p:txBody>
          <a:bodyPr/>
          <a:lstStyle/>
          <a:p>
            <a:pPr algn="ctr"/>
            <a:fld id="{2EB27685-996E-4059-80DD-33702FD4F67F}" type="slidenum">
              <a:rPr lang="fr-FR" smtClean="0"/>
              <a:pPr algn="ctr"/>
              <a:t>10</a:t>
            </a:fld>
            <a:endParaRPr 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7743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F83BFB2-2434-3B1E-94F0-22D9232A9E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 b="-520"/>
          <a:stretch/>
        </p:blipFill>
        <p:spPr bwMode="auto">
          <a:xfrm>
            <a:off x="2212310" y="2192864"/>
            <a:ext cx="9177604" cy="39377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BC5F5C7-E51C-0B72-2AFC-6B2FBE8E1011}"/>
              </a:ext>
            </a:extLst>
          </p:cNvPr>
          <p:cNvSpPr/>
          <p:nvPr/>
        </p:nvSpPr>
        <p:spPr>
          <a:xfrm>
            <a:off x="5295207" y="1857881"/>
            <a:ext cx="1014153" cy="248901"/>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t>+1,5°C</a:t>
            </a:r>
          </a:p>
        </p:txBody>
      </p:sp>
      <p:sp>
        <p:nvSpPr>
          <p:cNvPr id="6" name="Rectangle 5">
            <a:extLst>
              <a:ext uri="{FF2B5EF4-FFF2-40B4-BE49-F238E27FC236}">
                <a16:creationId xmlns:a16="http://schemas.microsoft.com/office/drawing/2014/main" id="{54918C62-C9D5-2CC6-F656-3A4562EF1C8B}"/>
              </a:ext>
            </a:extLst>
          </p:cNvPr>
          <p:cNvSpPr/>
          <p:nvPr/>
        </p:nvSpPr>
        <p:spPr>
          <a:xfrm>
            <a:off x="7384472" y="1857881"/>
            <a:ext cx="1014153" cy="248901"/>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t>+2°C</a:t>
            </a:r>
          </a:p>
        </p:txBody>
      </p:sp>
      <p:sp>
        <p:nvSpPr>
          <p:cNvPr id="7" name="Rectangle 6">
            <a:extLst>
              <a:ext uri="{FF2B5EF4-FFF2-40B4-BE49-F238E27FC236}">
                <a16:creationId xmlns:a16="http://schemas.microsoft.com/office/drawing/2014/main" id="{7113F5A1-2058-FE7B-2C73-8F5D0B40CB43}"/>
              </a:ext>
            </a:extLst>
          </p:cNvPr>
          <p:cNvSpPr/>
          <p:nvPr/>
        </p:nvSpPr>
        <p:spPr>
          <a:xfrm>
            <a:off x="9540239" y="1857881"/>
            <a:ext cx="1014153" cy="248901"/>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t>+3°C</a:t>
            </a:r>
          </a:p>
        </p:txBody>
      </p:sp>
      <p:sp>
        <p:nvSpPr>
          <p:cNvPr id="14" name="Espace réservé du texte 2">
            <a:extLst>
              <a:ext uri="{FF2B5EF4-FFF2-40B4-BE49-F238E27FC236}">
                <a16:creationId xmlns:a16="http://schemas.microsoft.com/office/drawing/2014/main" id="{44F6ED41-BFAE-4780-8ED4-14DFD8CD71D0}"/>
              </a:ext>
            </a:extLst>
          </p:cNvPr>
          <p:cNvSpPr txBox="1">
            <a:spLocks/>
          </p:cNvSpPr>
          <p:nvPr/>
        </p:nvSpPr>
        <p:spPr>
          <a:xfrm>
            <a:off x="2203451" y="1286024"/>
            <a:ext cx="9177604" cy="485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Projections (source IPCC)</a:t>
            </a:r>
            <a:endParaRPr lang="en-US" dirty="0"/>
          </a:p>
        </p:txBody>
      </p:sp>
      <p:sp>
        <p:nvSpPr>
          <p:cNvPr id="16" name="Espace réservé de la date 15">
            <a:extLst>
              <a:ext uri="{FF2B5EF4-FFF2-40B4-BE49-F238E27FC236}">
                <a16:creationId xmlns:a16="http://schemas.microsoft.com/office/drawing/2014/main" id="{0F874A2C-2E03-41BE-8254-1637C8F54476}"/>
              </a:ext>
            </a:extLst>
          </p:cNvPr>
          <p:cNvSpPr>
            <a:spLocks noGrp="1"/>
          </p:cNvSpPr>
          <p:nvPr>
            <p:ph type="dt" sz="half" idx="2"/>
          </p:nvPr>
        </p:nvSpPr>
        <p:spPr/>
        <p:txBody>
          <a:bodyPr/>
          <a:lstStyle/>
          <a:p>
            <a:fld id="{811B06CB-7D39-4BFF-8AA6-2C679188EF26}" type="datetime4">
              <a:rPr lang="fr-FR" smtClean="0">
                <a:latin typeface="Arial" panose="020B0604020202020204" pitchFamily="34" charset="0"/>
                <a:cs typeface="Arial" panose="020B0604020202020204" pitchFamily="34" charset="0"/>
              </a:rPr>
              <a:t>27 septembre 2023</a:t>
            </a:fld>
            <a:endParaRPr lang="fr-FR">
              <a:latin typeface="Arial" panose="020B0604020202020204" pitchFamily="34" charset="0"/>
              <a:cs typeface="Arial" panose="020B0604020202020204" pitchFamily="34" charset="0"/>
            </a:endParaRPr>
          </a:p>
        </p:txBody>
      </p:sp>
      <p:sp>
        <p:nvSpPr>
          <p:cNvPr id="18" name="Espace réservé du texte 2">
            <a:extLst>
              <a:ext uri="{FF2B5EF4-FFF2-40B4-BE49-F238E27FC236}">
                <a16:creationId xmlns:a16="http://schemas.microsoft.com/office/drawing/2014/main" id="{94B55157-357B-4722-877B-3093E6575A33}"/>
              </a:ext>
            </a:extLst>
          </p:cNvPr>
          <p:cNvSpPr txBox="1">
            <a:spLocks/>
          </p:cNvSpPr>
          <p:nvPr/>
        </p:nvSpPr>
        <p:spPr>
          <a:xfrm>
            <a:off x="2091215" y="415257"/>
            <a:ext cx="9560011" cy="4857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b="1" kern="1200">
                <a:solidFill>
                  <a:srgbClr val="C01877"/>
                </a:solidFill>
                <a:latin typeface="Arial" panose="020B0604020202020204" pitchFamily="34" charset="0"/>
                <a:ea typeface="Roboto Condensed"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Clr>
                <a:srgbClr val="C01877"/>
              </a:buClr>
            </a:pPr>
            <a:r>
              <a:rPr lang="fr-FR" sz="2400" b="1" dirty="0" err="1">
                <a:latin typeface="Arial" panose="020B0604020202020204" pitchFamily="34" charset="0"/>
                <a:cs typeface="Arial" panose="020B0604020202020204" pitchFamily="34" charset="0"/>
              </a:rPr>
              <a:t>Climate</a:t>
            </a:r>
            <a:r>
              <a:rPr lang="fr-FR" sz="2400" b="1" dirty="0">
                <a:latin typeface="Arial" panose="020B0604020202020204" pitchFamily="34" charset="0"/>
                <a:cs typeface="Arial" panose="020B0604020202020204" pitchFamily="34" charset="0"/>
              </a:rPr>
              <a:t> change in </a:t>
            </a:r>
            <a:r>
              <a:rPr lang="fr-FR" sz="2400" b="1" dirty="0" err="1">
                <a:latin typeface="Arial" panose="020B0604020202020204" pitchFamily="34" charset="0"/>
                <a:cs typeface="Arial" panose="020B0604020202020204" pitchFamily="34" charset="0"/>
              </a:rPr>
              <a:t>Africa</a:t>
            </a:r>
            <a:endParaRPr lang="en-US" sz="2400" b="1" dirty="0">
              <a:latin typeface="Arial" panose="020B0604020202020204" pitchFamily="34" charset="0"/>
              <a:cs typeface="Arial" panose="020B0604020202020204" pitchFamily="34" charset="0"/>
            </a:endParaRPr>
          </a:p>
        </p:txBody>
      </p:sp>
      <p:sp>
        <p:nvSpPr>
          <p:cNvPr id="17" name="Espace réservé du pied de page 16">
            <a:extLst>
              <a:ext uri="{FF2B5EF4-FFF2-40B4-BE49-F238E27FC236}">
                <a16:creationId xmlns:a16="http://schemas.microsoft.com/office/drawing/2014/main" id="{5893D4E7-6ADD-41FF-9B6D-0D41AB440CFE}"/>
              </a:ext>
            </a:extLst>
          </p:cNvPr>
          <p:cNvSpPr>
            <a:spLocks noGrp="1"/>
          </p:cNvSpPr>
          <p:nvPr>
            <p:ph type="ftr" sz="quarter" idx="3"/>
          </p:nvPr>
        </p:nvSpPr>
        <p:spPr/>
        <p:txBody>
          <a:bodyPr/>
          <a:lstStyle/>
          <a:p>
            <a:pPr algn="ctr"/>
            <a:r>
              <a:rPr lang="fr-FR"/>
              <a:t>Un aperçu des tendances mondiales de la réassurance</a:t>
            </a:r>
            <a:endParaRPr lang="fr-FR" dirty="0"/>
          </a:p>
        </p:txBody>
      </p:sp>
      <p:sp>
        <p:nvSpPr>
          <p:cNvPr id="19" name="Espace réservé du numéro de diapositive 18">
            <a:extLst>
              <a:ext uri="{FF2B5EF4-FFF2-40B4-BE49-F238E27FC236}">
                <a16:creationId xmlns:a16="http://schemas.microsoft.com/office/drawing/2014/main" id="{05D90A5B-EE40-4E1A-BE04-269F1191682F}"/>
              </a:ext>
            </a:extLst>
          </p:cNvPr>
          <p:cNvSpPr>
            <a:spLocks noGrp="1"/>
          </p:cNvSpPr>
          <p:nvPr>
            <p:ph type="sldNum" sz="quarter" idx="4"/>
          </p:nvPr>
        </p:nvSpPr>
        <p:spPr/>
        <p:txBody>
          <a:bodyPr/>
          <a:lstStyle/>
          <a:p>
            <a:pPr algn="ctr"/>
            <a:fld id="{2EB27685-996E-4059-80DD-33702FD4F67F}" type="slidenum">
              <a:rPr lang="fr-FR" smtClean="0"/>
              <a:pPr algn="ctr"/>
              <a:t>11</a:t>
            </a:fld>
            <a:endParaRPr 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4193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118EA03-7659-0505-3884-F6A76AB65D7D}"/>
              </a:ext>
            </a:extLst>
          </p:cNvPr>
          <p:cNvPicPr>
            <a:picLocks noChangeAspect="1"/>
          </p:cNvPicPr>
          <p:nvPr/>
        </p:nvPicPr>
        <p:blipFill>
          <a:blip r:embed="rId2">
            <a:alphaModFix amt="18000"/>
          </a:blip>
          <a:stretch>
            <a:fillRect/>
          </a:stretch>
        </p:blipFill>
        <p:spPr>
          <a:xfrm>
            <a:off x="2048134" y="302374"/>
            <a:ext cx="10629733" cy="5923915"/>
          </a:xfrm>
          <a:prstGeom prst="rect">
            <a:avLst/>
          </a:prstGeom>
          <a:effectLst>
            <a:glow rad="127000">
              <a:schemeClr val="bg2">
                <a:lumMod val="20000"/>
                <a:lumOff val="80000"/>
              </a:schemeClr>
            </a:glow>
          </a:effectLst>
        </p:spPr>
      </p:pic>
      <p:sp>
        <p:nvSpPr>
          <p:cNvPr id="8" name="ZoneTexte 7">
            <a:extLst>
              <a:ext uri="{FF2B5EF4-FFF2-40B4-BE49-F238E27FC236}">
                <a16:creationId xmlns:a16="http://schemas.microsoft.com/office/drawing/2014/main" id="{9680EB7E-6053-4F3E-A942-E3658F61516F}"/>
              </a:ext>
            </a:extLst>
          </p:cNvPr>
          <p:cNvSpPr txBox="1"/>
          <p:nvPr/>
        </p:nvSpPr>
        <p:spPr>
          <a:xfrm>
            <a:off x="2182140" y="1013915"/>
            <a:ext cx="9818746" cy="5019964"/>
          </a:xfrm>
          <a:prstGeom prst="rect">
            <a:avLst/>
          </a:prstGeom>
          <a:noFill/>
        </p:spPr>
        <p:txBody>
          <a:bodyPr wrap="square">
            <a:spAutoFit/>
          </a:bodyPr>
          <a:lstStyle/>
          <a:p>
            <a:pPr marL="285750" indent="-285750" algn="l">
              <a:lnSpc>
                <a:spcPct val="150000"/>
              </a:lnSpc>
              <a:spcBef>
                <a:spcPts val="1200"/>
              </a:spcBef>
              <a:buClr>
                <a:srgbClr val="C01877"/>
              </a:buClr>
              <a:buFont typeface="Arial" panose="020B0604020202020204" pitchFamily="34" charset="0"/>
              <a:buChar char="•"/>
            </a:pPr>
            <a:r>
              <a:rPr lang="fr-FR" i="0" dirty="0" err="1">
                <a:effectLst/>
                <a:cs typeface="Arial" panose="020B0604020202020204" pitchFamily="34" charset="0"/>
              </a:rPr>
              <a:t>Russia</a:t>
            </a:r>
            <a:r>
              <a:rPr lang="fr-FR" i="0" dirty="0">
                <a:effectLst/>
                <a:cs typeface="Arial" panose="020B0604020202020204" pitchFamily="34" charset="0"/>
              </a:rPr>
              <a:t>-Ukraine (</a:t>
            </a:r>
            <a:r>
              <a:rPr lang="fr-FR" i="0" dirty="0" err="1">
                <a:effectLst/>
                <a:cs typeface="Arial" panose="020B0604020202020204" pitchFamily="34" charset="0"/>
              </a:rPr>
              <a:t>food</a:t>
            </a:r>
            <a:r>
              <a:rPr lang="fr-FR" i="0" dirty="0">
                <a:effectLst/>
                <a:cs typeface="Arial" panose="020B0604020202020204" pitchFamily="34" charset="0"/>
              </a:rPr>
              <a:t>, fertilisant &amp; </a:t>
            </a:r>
            <a:r>
              <a:rPr lang="fr-FR" dirty="0">
                <a:cs typeface="Arial" panose="020B0604020202020204" pitchFamily="34" charset="0"/>
              </a:rPr>
              <a:t>é</a:t>
            </a:r>
            <a:r>
              <a:rPr lang="fr-FR" i="0" dirty="0">
                <a:effectLst/>
                <a:cs typeface="Arial" panose="020B0604020202020204" pitchFamily="34" charset="0"/>
              </a:rPr>
              <a:t>nergie), Taïwan, compétition US-China mais pas que…</a:t>
            </a:r>
          </a:p>
          <a:p>
            <a:pPr marL="285750" indent="-285750">
              <a:lnSpc>
                <a:spcPct val="150000"/>
              </a:lnSpc>
              <a:spcBef>
                <a:spcPts val="1200"/>
              </a:spcBef>
              <a:buClr>
                <a:srgbClr val="C01877"/>
              </a:buClr>
              <a:buFont typeface="Arial" panose="020B0604020202020204" pitchFamily="34" charset="0"/>
              <a:buChar char="•"/>
            </a:pPr>
            <a:r>
              <a:rPr lang="fr-FR" dirty="0">
                <a:cs typeface="Arial" panose="020B0604020202020204" pitchFamily="34" charset="0"/>
              </a:rPr>
              <a:t>Inflation</a:t>
            </a:r>
            <a:r>
              <a:rPr lang="fr-FR" sz="2000" b="1" baseline="30000" dirty="0">
                <a:cs typeface="Arial" panose="020B0604020202020204" pitchFamily="34" charset="0"/>
              </a:rPr>
              <a:t>↑</a:t>
            </a:r>
            <a:r>
              <a:rPr lang="fr-FR" dirty="0">
                <a:cs typeface="Arial" panose="020B0604020202020204" pitchFamily="34" charset="0"/>
              </a:rPr>
              <a:t>+</a:t>
            </a:r>
            <a:r>
              <a:rPr lang="fr-FR" dirty="0" err="1">
                <a:cs typeface="Arial" panose="020B0604020202020204" pitchFamily="34" charset="0"/>
              </a:rPr>
              <a:t>debt</a:t>
            </a:r>
            <a:r>
              <a:rPr lang="fr-FR" sz="2000" b="1" baseline="30000" dirty="0">
                <a:cs typeface="Arial" panose="020B0604020202020204" pitchFamily="34" charset="0"/>
              </a:rPr>
              <a:t>↑</a:t>
            </a:r>
            <a:r>
              <a:rPr lang="fr-FR" dirty="0">
                <a:cs typeface="Arial" panose="020B0604020202020204" pitchFamily="34" charset="0"/>
              </a:rPr>
              <a:t>: instabilité et insécurité en Afrique</a:t>
            </a:r>
          </a:p>
          <a:p>
            <a:pPr marL="285750" indent="-285750">
              <a:lnSpc>
                <a:spcPct val="150000"/>
              </a:lnSpc>
              <a:spcBef>
                <a:spcPts val="1200"/>
              </a:spcBef>
              <a:buClr>
                <a:srgbClr val="C01877"/>
              </a:buClr>
              <a:buFont typeface="Arial" panose="020B0604020202020204" pitchFamily="34" charset="0"/>
              <a:buChar char="•"/>
            </a:pPr>
            <a:r>
              <a:rPr lang="fr-FR" dirty="0">
                <a:cs typeface="Arial" panose="020B0604020202020204" pitchFamily="34" charset="0"/>
              </a:rPr>
              <a:t>Augmentation du coût de la vie</a:t>
            </a:r>
          </a:p>
          <a:p>
            <a:pPr marL="285750" indent="-285750">
              <a:lnSpc>
                <a:spcPct val="150000"/>
              </a:lnSpc>
              <a:spcBef>
                <a:spcPts val="1200"/>
              </a:spcBef>
              <a:buClr>
                <a:srgbClr val="C01877"/>
              </a:buClr>
              <a:buFont typeface="Arial" panose="020B0604020202020204" pitchFamily="34" charset="0"/>
              <a:buChar char="•"/>
            </a:pPr>
            <a:r>
              <a:rPr lang="fr-FR" dirty="0">
                <a:cs typeface="Arial" panose="020B0604020202020204" pitchFamily="34" charset="0"/>
              </a:rPr>
              <a:t>Ruptures des chaînes d’approvisionnement</a:t>
            </a:r>
          </a:p>
          <a:p>
            <a:pPr marL="285750" indent="-285750">
              <a:lnSpc>
                <a:spcPct val="150000"/>
              </a:lnSpc>
              <a:spcBef>
                <a:spcPts val="1200"/>
              </a:spcBef>
              <a:buClr>
                <a:srgbClr val="C01877"/>
              </a:buClr>
              <a:buFont typeface="Arial" panose="020B0604020202020204" pitchFamily="34" charset="0"/>
              <a:buChar char="•"/>
            </a:pPr>
            <a:r>
              <a:rPr lang="fr-FR" dirty="0">
                <a:cs typeface="Arial" panose="020B0604020202020204" pitchFamily="34" charset="0"/>
              </a:rPr>
              <a:t>Crises alimentaires</a:t>
            </a:r>
          </a:p>
          <a:p>
            <a:pPr marL="285750" indent="-285750">
              <a:lnSpc>
                <a:spcPct val="150000"/>
              </a:lnSpc>
              <a:spcBef>
                <a:spcPts val="1200"/>
              </a:spcBef>
              <a:buClr>
                <a:srgbClr val="C01877"/>
              </a:buClr>
              <a:buFont typeface="Arial" panose="020B0604020202020204" pitchFamily="34" charset="0"/>
              <a:buChar char="•"/>
            </a:pPr>
            <a:r>
              <a:rPr lang="fr-FR" dirty="0">
                <a:cs typeface="Arial" panose="020B0604020202020204" pitchFamily="34" charset="0"/>
              </a:rPr>
              <a:t>Chômage</a:t>
            </a:r>
          </a:p>
          <a:p>
            <a:pPr marL="285750" indent="-285750">
              <a:lnSpc>
                <a:spcPct val="150000"/>
              </a:lnSpc>
              <a:spcBef>
                <a:spcPts val="1200"/>
              </a:spcBef>
              <a:buClr>
                <a:srgbClr val="C01877"/>
              </a:buClr>
              <a:buFont typeface="Arial" panose="020B0604020202020204" pitchFamily="34" charset="0"/>
              <a:buChar char="•"/>
            </a:pPr>
            <a:r>
              <a:rPr lang="fr-FR" dirty="0">
                <a:cs typeface="Arial" panose="020B0604020202020204" pitchFamily="34" charset="0"/>
              </a:rPr>
              <a:t>Grèves</a:t>
            </a:r>
            <a:r>
              <a:rPr lang="fr-FR" sz="1800" b="1" baseline="30000" dirty="0">
                <a:cs typeface="Arial" panose="020B0604020202020204" pitchFamily="34" charset="0"/>
              </a:rPr>
              <a:t> ↑</a:t>
            </a:r>
            <a:r>
              <a:rPr lang="fr-FR" dirty="0">
                <a:cs typeface="Arial" panose="020B0604020202020204" pitchFamily="34" charset="0"/>
              </a:rPr>
              <a:t> + protestations</a:t>
            </a:r>
            <a:r>
              <a:rPr lang="fr-FR" sz="1800" b="1" baseline="30000" dirty="0">
                <a:cs typeface="Arial" panose="020B0604020202020204" pitchFamily="34" charset="0"/>
              </a:rPr>
              <a:t> ↑</a:t>
            </a:r>
            <a:r>
              <a:rPr lang="fr-FR" dirty="0">
                <a:cs typeface="Arial" panose="020B0604020202020204" pitchFamily="34" charset="0"/>
              </a:rPr>
              <a:t> pour </a:t>
            </a:r>
            <a:r>
              <a:rPr lang="fr-FR" sz="1800" b="1" baseline="30000" dirty="0">
                <a:cs typeface="Arial" panose="020B0604020202020204" pitchFamily="34" charset="0"/>
              </a:rPr>
              <a:t>↑ </a:t>
            </a:r>
            <a:r>
              <a:rPr lang="fr-FR" dirty="0">
                <a:cs typeface="Arial" panose="020B0604020202020204" pitchFamily="34" charset="0"/>
              </a:rPr>
              <a:t>salaires et nourriture</a:t>
            </a:r>
          </a:p>
          <a:p>
            <a:pPr marL="285750" indent="-285750">
              <a:lnSpc>
                <a:spcPct val="150000"/>
              </a:lnSpc>
              <a:spcBef>
                <a:spcPts val="1200"/>
              </a:spcBef>
              <a:buClr>
                <a:srgbClr val="C01877"/>
              </a:buClr>
              <a:buFont typeface="Arial" panose="020B0604020202020204" pitchFamily="34" charset="0"/>
              <a:buChar char="•"/>
            </a:pPr>
            <a:r>
              <a:rPr lang="fr-FR" dirty="0">
                <a:cs typeface="Arial" panose="020B0604020202020204" pitchFamily="34" charset="0"/>
              </a:rPr>
              <a:t>Conflits localisés dans régions riches en ressources, K&amp;R</a:t>
            </a:r>
          </a:p>
          <a:p>
            <a:pPr marL="285750" indent="-285750">
              <a:lnSpc>
                <a:spcPct val="150000"/>
              </a:lnSpc>
              <a:spcBef>
                <a:spcPts val="1200"/>
              </a:spcBef>
              <a:buClr>
                <a:srgbClr val="C01877"/>
              </a:buClr>
              <a:buFont typeface="Arial" panose="020B0604020202020204" pitchFamily="34" charset="0"/>
              <a:buChar char="•"/>
            </a:pPr>
            <a:r>
              <a:rPr lang="fr-FR" dirty="0">
                <a:cs typeface="Arial" panose="020B0604020202020204" pitchFamily="34" charset="0"/>
              </a:rPr>
              <a:t>Changement de gouvernance et management militaire</a:t>
            </a:r>
          </a:p>
        </p:txBody>
      </p:sp>
      <p:sp>
        <p:nvSpPr>
          <p:cNvPr id="7" name="Espace réservé du texte 3">
            <a:extLst>
              <a:ext uri="{FF2B5EF4-FFF2-40B4-BE49-F238E27FC236}">
                <a16:creationId xmlns:a16="http://schemas.microsoft.com/office/drawing/2014/main" id="{0081090A-9A03-4D1E-85CC-FB9AC691C9CB}"/>
              </a:ext>
            </a:extLst>
          </p:cNvPr>
          <p:cNvSpPr txBox="1">
            <a:spLocks/>
          </p:cNvSpPr>
          <p:nvPr/>
        </p:nvSpPr>
        <p:spPr>
          <a:xfrm>
            <a:off x="2146300" y="1234465"/>
            <a:ext cx="9177604" cy="485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lang="fr-FR" sz="2800" kern="1200" dirty="0">
                <a:solidFill>
                  <a:srgbClr val="C01877"/>
                </a:solidFill>
                <a:latin typeface="Neris" panose="00000500000000000000" pitchFamily="50"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Clr>
                <a:srgbClr val="C01877"/>
              </a:buClr>
            </a:pPr>
            <a:endParaRPr lang="fr-FR" sz="2400" b="1" dirty="0">
              <a:latin typeface="Arial" panose="020B0604020202020204" pitchFamily="34" charset="0"/>
              <a:cs typeface="Arial" panose="020B0604020202020204" pitchFamily="34" charset="0"/>
            </a:endParaRPr>
          </a:p>
        </p:txBody>
      </p:sp>
      <p:sp>
        <p:nvSpPr>
          <p:cNvPr id="11" name="Espace réservé de la date 10">
            <a:extLst>
              <a:ext uri="{FF2B5EF4-FFF2-40B4-BE49-F238E27FC236}">
                <a16:creationId xmlns:a16="http://schemas.microsoft.com/office/drawing/2014/main" id="{9ECD47BE-405D-48C9-93A5-732EBEE7AB25}"/>
              </a:ext>
            </a:extLst>
          </p:cNvPr>
          <p:cNvSpPr>
            <a:spLocks noGrp="1"/>
          </p:cNvSpPr>
          <p:nvPr>
            <p:ph type="dt" sz="half" idx="2"/>
          </p:nvPr>
        </p:nvSpPr>
        <p:spPr/>
        <p:txBody>
          <a:bodyPr/>
          <a:lstStyle/>
          <a:p>
            <a:fld id="{887B9B9D-AE75-4C58-80F3-4C5386A68BDC}" type="datetime4">
              <a:rPr lang="fr-FR" smtClean="0">
                <a:latin typeface="Arial" panose="020B0604020202020204" pitchFamily="34" charset="0"/>
                <a:cs typeface="Arial" panose="020B0604020202020204" pitchFamily="34" charset="0"/>
              </a:rPr>
              <a:t>27 septembre 2023</a:t>
            </a:fld>
            <a:endParaRPr lang="fr-FR" dirty="0">
              <a:latin typeface="Arial" panose="020B0604020202020204" pitchFamily="34" charset="0"/>
              <a:cs typeface="Arial" panose="020B0604020202020204" pitchFamily="34" charset="0"/>
            </a:endParaRPr>
          </a:p>
        </p:txBody>
      </p:sp>
      <p:sp>
        <p:nvSpPr>
          <p:cNvPr id="13" name="Espace réservé du texte 2">
            <a:extLst>
              <a:ext uri="{FF2B5EF4-FFF2-40B4-BE49-F238E27FC236}">
                <a16:creationId xmlns:a16="http://schemas.microsoft.com/office/drawing/2014/main" id="{345AD8B9-D7FB-4C9A-89D2-B0CB4907B345}"/>
              </a:ext>
            </a:extLst>
          </p:cNvPr>
          <p:cNvSpPr txBox="1">
            <a:spLocks/>
          </p:cNvSpPr>
          <p:nvPr/>
        </p:nvSpPr>
        <p:spPr>
          <a:xfrm>
            <a:off x="2091215" y="415257"/>
            <a:ext cx="9560011" cy="4857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b="1" kern="1200">
                <a:solidFill>
                  <a:srgbClr val="C01877"/>
                </a:solidFill>
                <a:latin typeface="Arial" panose="020B0604020202020204" pitchFamily="34" charset="0"/>
                <a:ea typeface="Roboto Condensed"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Clr>
                <a:srgbClr val="C01877"/>
              </a:buClr>
            </a:pPr>
            <a:r>
              <a:rPr lang="fr-FR" sz="2400" b="1" dirty="0">
                <a:latin typeface="Arial" panose="020B0604020202020204" pitchFamily="34" charset="0"/>
                <a:cs typeface="Arial" panose="020B0604020202020204" pitchFamily="34" charset="0"/>
              </a:rPr>
              <a:t>Grande instabilité des situations géopolitiques</a:t>
            </a:r>
          </a:p>
        </p:txBody>
      </p:sp>
      <p:sp>
        <p:nvSpPr>
          <p:cNvPr id="14" name="Espace réservé du pied de page 13">
            <a:extLst>
              <a:ext uri="{FF2B5EF4-FFF2-40B4-BE49-F238E27FC236}">
                <a16:creationId xmlns:a16="http://schemas.microsoft.com/office/drawing/2014/main" id="{25DE6308-AD23-463C-804F-BB0E5DB9D226}"/>
              </a:ext>
            </a:extLst>
          </p:cNvPr>
          <p:cNvSpPr>
            <a:spLocks noGrp="1"/>
          </p:cNvSpPr>
          <p:nvPr>
            <p:ph type="ftr" sz="quarter" idx="3"/>
          </p:nvPr>
        </p:nvSpPr>
        <p:spPr/>
        <p:txBody>
          <a:bodyPr/>
          <a:lstStyle/>
          <a:p>
            <a:pPr algn="ctr"/>
            <a:r>
              <a:rPr lang="fr-FR"/>
              <a:t>Un aperçu des tendances mondiales de la réassurance</a:t>
            </a:r>
            <a:endParaRPr lang="fr-FR" dirty="0"/>
          </a:p>
        </p:txBody>
      </p:sp>
      <p:sp>
        <p:nvSpPr>
          <p:cNvPr id="15" name="Espace réservé du numéro de diapositive 14">
            <a:extLst>
              <a:ext uri="{FF2B5EF4-FFF2-40B4-BE49-F238E27FC236}">
                <a16:creationId xmlns:a16="http://schemas.microsoft.com/office/drawing/2014/main" id="{CC652353-93D6-4F1B-9E88-B728785A584D}"/>
              </a:ext>
            </a:extLst>
          </p:cNvPr>
          <p:cNvSpPr>
            <a:spLocks noGrp="1"/>
          </p:cNvSpPr>
          <p:nvPr>
            <p:ph type="sldNum" sz="quarter" idx="4"/>
          </p:nvPr>
        </p:nvSpPr>
        <p:spPr/>
        <p:txBody>
          <a:bodyPr/>
          <a:lstStyle/>
          <a:p>
            <a:pPr algn="ctr"/>
            <a:fld id="{2EB27685-996E-4059-80DD-33702FD4F67F}" type="slidenum">
              <a:rPr lang="fr-FR" smtClean="0"/>
              <a:pPr algn="ctr"/>
              <a:t>12</a:t>
            </a:fld>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8308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80EB7E-6053-4F3E-A942-E3658F61516F}"/>
              </a:ext>
            </a:extLst>
          </p:cNvPr>
          <p:cNvSpPr txBox="1"/>
          <p:nvPr/>
        </p:nvSpPr>
        <p:spPr>
          <a:xfrm>
            <a:off x="2091214" y="1274564"/>
            <a:ext cx="9560011" cy="4308872"/>
          </a:xfrm>
          <a:prstGeom prst="rect">
            <a:avLst/>
          </a:prstGeom>
          <a:noFill/>
        </p:spPr>
        <p:txBody>
          <a:bodyPr wrap="square">
            <a:spAutoFit/>
          </a:bodyPr>
          <a:lstStyle/>
          <a:p>
            <a:pPr marL="342900" indent="-342900" algn="l">
              <a:spcBef>
                <a:spcPts val="1200"/>
              </a:spcBef>
              <a:buClr>
                <a:srgbClr val="C01877"/>
              </a:buClr>
              <a:buFont typeface="Arial" panose="020B0604020202020204" pitchFamily="34" charset="0"/>
              <a:buChar char="•"/>
            </a:pPr>
            <a:r>
              <a:rPr lang="fr-FR" dirty="0">
                <a:cs typeface="Arial" panose="020B0604020202020204" pitchFamily="34" charset="0"/>
              </a:rPr>
              <a:t>Renouvellement 2023: L’incertitude de l’ouragan Ian a figé les marchés, les ILS en particulier. « </a:t>
            </a:r>
            <a:r>
              <a:rPr lang="fr-FR" dirty="0" err="1">
                <a:cs typeface="Arial" panose="020B0604020202020204" pitchFamily="34" charset="0"/>
              </a:rPr>
              <a:t>Trapped</a:t>
            </a:r>
            <a:r>
              <a:rPr lang="fr-FR" dirty="0">
                <a:cs typeface="Arial" panose="020B0604020202020204" pitchFamily="34" charset="0"/>
              </a:rPr>
              <a:t> » capital des ILS.</a:t>
            </a:r>
          </a:p>
          <a:p>
            <a:pPr marL="342900" indent="-342900">
              <a:spcBef>
                <a:spcPts val="1200"/>
              </a:spcBef>
              <a:buClr>
                <a:srgbClr val="C01877"/>
              </a:buClr>
              <a:buFont typeface="Arial" panose="020B0604020202020204" pitchFamily="34" charset="0"/>
              <a:buChar char="•"/>
            </a:pPr>
            <a:r>
              <a:rPr lang="fr-FR" sz="1800" dirty="0">
                <a:effectLst/>
                <a:ea typeface="Times New Roman" panose="02020603050405020304" pitchFamily="18" charset="0"/>
                <a:cs typeface="Arial" panose="020B0604020202020204" pitchFamily="34" charset="0"/>
              </a:rPr>
              <a:t>les marchés de capitaux sont sensibles à la politique de réduction des masses monétaires des banques centrales, FED et BCE en particulier. Les réassureurs sont, eux aussi, sensibles à cette raréfaction.</a:t>
            </a:r>
            <a:endParaRPr lang="fr-FR" sz="1800" dirty="0">
              <a:effectLst/>
              <a:ea typeface="Calibri" panose="020F0502020204030204" pitchFamily="34" charset="0"/>
              <a:cs typeface="Arial" panose="020B0604020202020204" pitchFamily="34" charset="0"/>
            </a:endParaRPr>
          </a:p>
          <a:p>
            <a:pPr marL="342900" indent="-342900">
              <a:spcBef>
                <a:spcPts val="1200"/>
              </a:spcBef>
              <a:buClr>
                <a:srgbClr val="C01877"/>
              </a:buClr>
              <a:buFont typeface="Arial" panose="020B0604020202020204" pitchFamily="34" charset="0"/>
              <a:buChar char="•"/>
            </a:pPr>
            <a:r>
              <a:rPr lang="fr-FR" dirty="0">
                <a:cs typeface="Arial" panose="020B0604020202020204" pitchFamily="34" charset="0"/>
              </a:rPr>
              <a:t>Le taux sans risque élevé n’incite pas les investisseurs à revenir, malgré la hausse importante des franchises et des primes (notamment US) </a:t>
            </a:r>
          </a:p>
          <a:p>
            <a:pPr marL="342900" indent="-342900">
              <a:spcBef>
                <a:spcPts val="1200"/>
              </a:spcBef>
              <a:buClr>
                <a:srgbClr val="C01877"/>
              </a:buClr>
              <a:buFont typeface="Arial" panose="020B0604020202020204" pitchFamily="34" charset="0"/>
              <a:buChar char="•"/>
            </a:pPr>
            <a:r>
              <a:rPr lang="fr-FR" dirty="0">
                <a:cs typeface="Arial" panose="020B0604020202020204" pitchFamily="34" charset="0"/>
              </a:rPr>
              <a:t>2024: toujours pas d’afflux massif de capitaux: quelques augmentations de capital (Everest, CCR Re). Les fonds ILS préfèrent s’assurer des conditions plus </a:t>
            </a:r>
            <a:r>
              <a:rPr lang="fr-FR" dirty="0" err="1">
                <a:cs typeface="Arial" panose="020B0604020202020204" pitchFamily="34" charset="0"/>
              </a:rPr>
              <a:t>élévées</a:t>
            </a:r>
            <a:r>
              <a:rPr lang="fr-FR" dirty="0">
                <a:cs typeface="Arial" panose="020B0604020202020204" pitchFamily="34" charset="0"/>
              </a:rPr>
              <a:t> (prix, structure et termes) plutôt que de lever du capital</a:t>
            </a:r>
          </a:p>
          <a:p>
            <a:pPr marL="342900" indent="-342900">
              <a:spcBef>
                <a:spcPts val="1200"/>
              </a:spcBef>
              <a:buClr>
                <a:srgbClr val="C01877"/>
              </a:buClr>
              <a:buFont typeface="Arial" panose="020B0604020202020204" pitchFamily="34" charset="0"/>
              <a:buChar char="•"/>
            </a:pPr>
            <a:r>
              <a:rPr lang="fr-FR" sz="1800" dirty="0">
                <a:effectLst/>
                <a:ea typeface="Calibri" panose="020F0502020204030204" pitchFamily="34" charset="0"/>
                <a:cs typeface="Arial" panose="020B0604020202020204" pitchFamily="34" charset="0"/>
              </a:rPr>
              <a:t>Cette prudence, peut néanmoins s’évaporer à l’approche du renouvellement si des investisseurs majeurs décident de revenir/entrer sur le marché des ILS pour capter l’amélioration des conditions</a:t>
            </a:r>
            <a:endParaRPr lang="fr-FR" dirty="0">
              <a:cs typeface="Arial" panose="020B0604020202020204" pitchFamily="34" charset="0"/>
            </a:endParaRPr>
          </a:p>
        </p:txBody>
      </p:sp>
      <p:sp>
        <p:nvSpPr>
          <p:cNvPr id="9" name="Espace réservé du texte 3">
            <a:extLst>
              <a:ext uri="{FF2B5EF4-FFF2-40B4-BE49-F238E27FC236}">
                <a16:creationId xmlns:a16="http://schemas.microsoft.com/office/drawing/2014/main" id="{3A87B205-711A-4063-B9F8-E832082E2B01}"/>
              </a:ext>
            </a:extLst>
          </p:cNvPr>
          <p:cNvSpPr txBox="1">
            <a:spLocks/>
          </p:cNvSpPr>
          <p:nvPr/>
        </p:nvSpPr>
        <p:spPr>
          <a:xfrm>
            <a:off x="2146300" y="631711"/>
            <a:ext cx="9177604" cy="485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lang="fr-FR" sz="2800" kern="1200" dirty="0">
                <a:solidFill>
                  <a:srgbClr val="C01877"/>
                </a:solidFill>
                <a:latin typeface="Neris" panose="00000500000000000000" pitchFamily="50"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Clr>
                <a:srgbClr val="C01877"/>
              </a:buClr>
            </a:pPr>
            <a:endParaRPr lang="fr-FR" sz="2400" b="1" dirty="0">
              <a:latin typeface="Arial" panose="020B0604020202020204" pitchFamily="34" charset="0"/>
              <a:cs typeface="Arial" panose="020B0604020202020204" pitchFamily="34" charset="0"/>
            </a:endParaRPr>
          </a:p>
        </p:txBody>
      </p:sp>
      <p:sp>
        <p:nvSpPr>
          <p:cNvPr id="11" name="Espace réservé de la date 10">
            <a:extLst>
              <a:ext uri="{FF2B5EF4-FFF2-40B4-BE49-F238E27FC236}">
                <a16:creationId xmlns:a16="http://schemas.microsoft.com/office/drawing/2014/main" id="{1822D3AC-8ED6-40E3-9586-B32D0D2B4455}"/>
              </a:ext>
            </a:extLst>
          </p:cNvPr>
          <p:cNvSpPr>
            <a:spLocks noGrp="1"/>
          </p:cNvSpPr>
          <p:nvPr>
            <p:ph type="dt" sz="half" idx="2"/>
          </p:nvPr>
        </p:nvSpPr>
        <p:spPr/>
        <p:txBody>
          <a:bodyPr/>
          <a:lstStyle/>
          <a:p>
            <a:fld id="{319A5A79-055A-4E7D-95E9-0DCA22332FCE}" type="datetime4">
              <a:rPr lang="fr-FR" smtClean="0">
                <a:latin typeface="Arial" panose="020B0604020202020204" pitchFamily="34" charset="0"/>
                <a:cs typeface="Arial" panose="020B0604020202020204" pitchFamily="34" charset="0"/>
              </a:rPr>
              <a:t>27 septembre 2023</a:t>
            </a:fld>
            <a:endParaRPr lang="fr-FR" dirty="0">
              <a:latin typeface="Arial" panose="020B0604020202020204" pitchFamily="34" charset="0"/>
              <a:cs typeface="Arial" panose="020B0604020202020204" pitchFamily="34" charset="0"/>
            </a:endParaRPr>
          </a:p>
        </p:txBody>
      </p:sp>
      <p:sp>
        <p:nvSpPr>
          <p:cNvPr id="12" name="Espace réservé du texte 2">
            <a:extLst>
              <a:ext uri="{FF2B5EF4-FFF2-40B4-BE49-F238E27FC236}">
                <a16:creationId xmlns:a16="http://schemas.microsoft.com/office/drawing/2014/main" id="{12231D8F-36FD-49CA-91A0-B5E17F8A6A01}"/>
              </a:ext>
            </a:extLst>
          </p:cNvPr>
          <p:cNvSpPr txBox="1">
            <a:spLocks/>
          </p:cNvSpPr>
          <p:nvPr/>
        </p:nvSpPr>
        <p:spPr>
          <a:xfrm>
            <a:off x="2091215" y="415257"/>
            <a:ext cx="9560011" cy="4857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b="1" kern="1200">
                <a:solidFill>
                  <a:srgbClr val="C01877"/>
                </a:solidFill>
                <a:latin typeface="Arial" panose="020B0604020202020204" pitchFamily="34" charset="0"/>
                <a:ea typeface="Roboto Condensed"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Clr>
                <a:srgbClr val="C01877"/>
              </a:buClr>
            </a:pPr>
            <a:r>
              <a:rPr lang="fr-FR" sz="2400" b="1" dirty="0">
                <a:latin typeface="Arial" panose="020B0604020202020204" pitchFamily="34" charset="0"/>
                <a:cs typeface="Arial" panose="020B0604020202020204" pitchFamily="34" charset="0"/>
              </a:rPr>
              <a:t>Prudence des marchés de capitaux vis-à-vis de la réassurance</a:t>
            </a:r>
          </a:p>
        </p:txBody>
      </p:sp>
      <p:sp>
        <p:nvSpPr>
          <p:cNvPr id="13" name="Espace réservé du pied de page 12">
            <a:extLst>
              <a:ext uri="{FF2B5EF4-FFF2-40B4-BE49-F238E27FC236}">
                <a16:creationId xmlns:a16="http://schemas.microsoft.com/office/drawing/2014/main" id="{D7E7E356-96F4-4E02-BA82-0FB7B345CA6F}"/>
              </a:ext>
            </a:extLst>
          </p:cNvPr>
          <p:cNvSpPr>
            <a:spLocks noGrp="1"/>
          </p:cNvSpPr>
          <p:nvPr>
            <p:ph type="ftr" sz="quarter" idx="3"/>
          </p:nvPr>
        </p:nvSpPr>
        <p:spPr/>
        <p:txBody>
          <a:bodyPr/>
          <a:lstStyle/>
          <a:p>
            <a:pPr algn="ctr"/>
            <a:r>
              <a:rPr lang="fr-FR"/>
              <a:t>Un aperçu des tendances mondiales de la réassurance</a:t>
            </a:r>
            <a:endParaRPr lang="fr-FR" dirty="0"/>
          </a:p>
        </p:txBody>
      </p:sp>
      <p:sp>
        <p:nvSpPr>
          <p:cNvPr id="14" name="Espace réservé du numéro de diapositive 13">
            <a:extLst>
              <a:ext uri="{FF2B5EF4-FFF2-40B4-BE49-F238E27FC236}">
                <a16:creationId xmlns:a16="http://schemas.microsoft.com/office/drawing/2014/main" id="{9B7E1FC4-0760-48EE-AA12-D587C3927BA4}"/>
              </a:ext>
            </a:extLst>
          </p:cNvPr>
          <p:cNvSpPr>
            <a:spLocks noGrp="1"/>
          </p:cNvSpPr>
          <p:nvPr>
            <p:ph type="sldNum" sz="quarter" idx="4"/>
          </p:nvPr>
        </p:nvSpPr>
        <p:spPr/>
        <p:txBody>
          <a:bodyPr/>
          <a:lstStyle/>
          <a:p>
            <a:pPr algn="ctr"/>
            <a:fld id="{2EB27685-996E-4059-80DD-33702FD4F67F}" type="slidenum">
              <a:rPr lang="fr-FR" smtClean="0"/>
              <a:pPr algn="ctr"/>
              <a:t>13</a:t>
            </a:fld>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754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80EB7E-6053-4F3E-A942-E3658F61516F}"/>
              </a:ext>
            </a:extLst>
          </p:cNvPr>
          <p:cNvSpPr txBox="1"/>
          <p:nvPr/>
        </p:nvSpPr>
        <p:spPr>
          <a:xfrm>
            <a:off x="2208213" y="1507959"/>
            <a:ext cx="9210674" cy="4062651"/>
          </a:xfrm>
          <a:prstGeom prst="rect">
            <a:avLst/>
          </a:prstGeom>
          <a:noFill/>
        </p:spPr>
        <p:txBody>
          <a:bodyPr wrap="square">
            <a:spAutoFit/>
          </a:bodyPr>
          <a:lstStyle/>
          <a:p>
            <a:pPr algn="just">
              <a:spcBef>
                <a:spcPts val="1200"/>
              </a:spcBef>
              <a:buClr>
                <a:srgbClr val="C01877"/>
              </a:buClr>
            </a:pPr>
            <a:r>
              <a:rPr lang="fr-FR" sz="1400" b="1" dirty="0">
                <a:solidFill>
                  <a:srgbClr val="C01877"/>
                </a:solidFill>
              </a:rPr>
              <a:t>CCR Re est un réassureur international </a:t>
            </a:r>
            <a:r>
              <a:rPr lang="fr-FR" sz="1400" dirty="0"/>
              <a:t>à taille humaine, établi à Paris, actif dans plus de 80 pays. Caisse Centrale de Réassurance en a cédé le contrôle mi 2023, à l’occasion d’une augmentation de capital de 200 M€, à un consortium formé par deux mutuelles françaises, SMABTP et MACSF. Ensemble, elles détiennent 75 % des droits de vote aux côtés de CCR qui conserve 25 % du capital. Cette transaction fournit à CCR Re les moyens de poursuivre et conforter sa croissance, et de répondre à l’augmentation des besoins de capacités de souscription au service de ses clients. </a:t>
            </a:r>
          </a:p>
          <a:p>
            <a:pPr algn="just">
              <a:spcBef>
                <a:spcPts val="1200"/>
              </a:spcBef>
              <a:buClr>
                <a:srgbClr val="C01877"/>
              </a:buClr>
            </a:pPr>
            <a:r>
              <a:rPr lang="fr-FR" sz="1400" b="1" dirty="0">
                <a:solidFill>
                  <a:srgbClr val="C01877"/>
                </a:solidFill>
              </a:rPr>
              <a:t>Le développement soutenu du portefeuille, l’amélioration continue de la rentabilité et le renforcement de la solidité financière consacrent la pertinence de notre politique de souscription et d’investissements menée depuis 2016. Celle-ci restera inchangée pour le quinquennat à venir. De même, notre projet d’entreprise se poursuit avec la même équipe de direction et les mêmes experts. CCR Re reste ainsi fidèle à elle-même et à ses clients. </a:t>
            </a:r>
          </a:p>
          <a:p>
            <a:pPr algn="just">
              <a:spcBef>
                <a:spcPts val="1200"/>
              </a:spcBef>
              <a:buClr>
                <a:srgbClr val="C01877"/>
              </a:buClr>
            </a:pPr>
            <a:r>
              <a:rPr lang="fr-FR" sz="1400" dirty="0"/>
              <a:t>Dans le même temps, la </a:t>
            </a:r>
            <a:r>
              <a:rPr lang="fr-FR" sz="1400" b="1" dirty="0">
                <a:solidFill>
                  <a:srgbClr val="C01877"/>
                </a:solidFill>
              </a:rPr>
              <a:t>transformation de CCR Re </a:t>
            </a:r>
            <a:r>
              <a:rPr lang="fr-FR" sz="1400" dirty="0"/>
              <a:t>se poursuit. Tous les processus sont repensés de manière innovante, en intégrant les usages de l'intelligence artificielle dans l'analyse de souscription, dans les traitements actuariels, de la comptabilité technique et des autres fonctions supports. Nos experts peuvent ainsi se concentrer sur les tâches à valeur ajoutée et la gestion de la relation client. Les équipes sont rajeunies, féminisées et multiculturelles. La souscription est étendue à de nouveaux marchés, notamment en Amérique latine, en Afrique subsaharienne et dans la région de l'océan Indien. Parallèlement, de nouveaux services à haute valeur ajoutée complètent nos offres de couverture. Enfin, des outils de gestion de risque innovants sont </a:t>
            </a:r>
            <a:r>
              <a:rPr lang="fr-FR" sz="1400" dirty="0">
                <a:latin typeface="Arial" panose="020B0604020202020204" pitchFamily="34" charset="0"/>
                <a:cs typeface="Arial" panose="020B0604020202020204" pitchFamily="34" charset="0"/>
              </a:rPr>
              <a:t>mis</a:t>
            </a:r>
            <a:r>
              <a:rPr lang="fr-FR" sz="1400" dirty="0"/>
              <a:t> en place avec notamment le premier sidecar de droit français, qui se développe désormais avec quatre investisseurs</a:t>
            </a:r>
            <a:endParaRPr lang="fr-FR" sz="1400" b="0" i="0" dirty="0">
              <a:effectLst/>
              <a:latin typeface="Arial" panose="020B0604020202020204" pitchFamily="34" charset="0"/>
              <a:cs typeface="Arial" panose="020B0604020202020204" pitchFamily="34" charset="0"/>
            </a:endParaRPr>
          </a:p>
        </p:txBody>
      </p:sp>
      <p:sp>
        <p:nvSpPr>
          <p:cNvPr id="6" name="Espace réservé de la date 5">
            <a:extLst>
              <a:ext uri="{FF2B5EF4-FFF2-40B4-BE49-F238E27FC236}">
                <a16:creationId xmlns:a16="http://schemas.microsoft.com/office/drawing/2014/main" id="{920A2CEE-0679-4295-989C-CFC0B1153A5C}"/>
              </a:ext>
            </a:extLst>
          </p:cNvPr>
          <p:cNvSpPr>
            <a:spLocks noGrp="1"/>
          </p:cNvSpPr>
          <p:nvPr>
            <p:ph type="dt" sz="half" idx="2"/>
          </p:nvPr>
        </p:nvSpPr>
        <p:spPr/>
        <p:txBody>
          <a:bodyPr/>
          <a:lstStyle/>
          <a:p>
            <a:fld id="{1D7CD716-C7A3-490D-BA2F-BDDD3EE21B42}" type="datetime4">
              <a:rPr lang="fr-FR" smtClean="0">
                <a:latin typeface="Arial" panose="020B0604020202020204" pitchFamily="34" charset="0"/>
                <a:cs typeface="Arial" panose="020B0604020202020204" pitchFamily="34" charset="0"/>
              </a:rPr>
              <a:t>27 septembre 2023</a:t>
            </a:fld>
            <a:endParaRPr lang="fr-FR" dirty="0">
              <a:latin typeface="Arial" panose="020B0604020202020204" pitchFamily="34" charset="0"/>
              <a:cs typeface="Arial" panose="020B0604020202020204" pitchFamily="34" charset="0"/>
            </a:endParaRPr>
          </a:p>
        </p:txBody>
      </p:sp>
      <p:sp>
        <p:nvSpPr>
          <p:cNvPr id="9" name="Espace réservé du texte 2">
            <a:extLst>
              <a:ext uri="{FF2B5EF4-FFF2-40B4-BE49-F238E27FC236}">
                <a16:creationId xmlns:a16="http://schemas.microsoft.com/office/drawing/2014/main" id="{6A8C9065-87CA-4534-A1D3-B89403153B2E}"/>
              </a:ext>
            </a:extLst>
          </p:cNvPr>
          <p:cNvSpPr txBox="1">
            <a:spLocks/>
          </p:cNvSpPr>
          <p:nvPr/>
        </p:nvSpPr>
        <p:spPr>
          <a:xfrm>
            <a:off x="2091215" y="415257"/>
            <a:ext cx="9560011" cy="4857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b="1" kern="1200">
                <a:solidFill>
                  <a:srgbClr val="C01877"/>
                </a:solidFill>
                <a:latin typeface="Arial" panose="020B0604020202020204" pitchFamily="34" charset="0"/>
                <a:ea typeface="Roboto Condensed"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a:latin typeface="Arial" panose="020B0604020202020204" pitchFamily="34" charset="0"/>
                <a:cs typeface="Arial" panose="020B0604020202020204" pitchFamily="34" charset="0"/>
              </a:rPr>
              <a:t>Profil</a:t>
            </a:r>
          </a:p>
        </p:txBody>
      </p:sp>
      <p:sp>
        <p:nvSpPr>
          <p:cNvPr id="7" name="Espace réservé du pied de page 6">
            <a:extLst>
              <a:ext uri="{FF2B5EF4-FFF2-40B4-BE49-F238E27FC236}">
                <a16:creationId xmlns:a16="http://schemas.microsoft.com/office/drawing/2014/main" id="{2276A0B2-87C2-47D7-8E7E-C1D164E2F81D}"/>
              </a:ext>
            </a:extLst>
          </p:cNvPr>
          <p:cNvSpPr>
            <a:spLocks noGrp="1"/>
          </p:cNvSpPr>
          <p:nvPr>
            <p:ph type="ftr" sz="quarter" idx="3"/>
          </p:nvPr>
        </p:nvSpPr>
        <p:spPr/>
        <p:txBody>
          <a:bodyPr/>
          <a:lstStyle/>
          <a:p>
            <a:pPr algn="ctr"/>
            <a:r>
              <a:rPr lang="fr-FR"/>
              <a:t>Un aperçu des tendances mondiales de la réassurance</a:t>
            </a:r>
            <a:endParaRPr lang="fr-FR" dirty="0"/>
          </a:p>
        </p:txBody>
      </p:sp>
      <p:sp>
        <p:nvSpPr>
          <p:cNvPr id="10" name="Espace réservé du numéro de diapositive 9">
            <a:extLst>
              <a:ext uri="{FF2B5EF4-FFF2-40B4-BE49-F238E27FC236}">
                <a16:creationId xmlns:a16="http://schemas.microsoft.com/office/drawing/2014/main" id="{F38B4780-A40E-4E15-82A4-754132F40DA1}"/>
              </a:ext>
            </a:extLst>
          </p:cNvPr>
          <p:cNvSpPr>
            <a:spLocks noGrp="1"/>
          </p:cNvSpPr>
          <p:nvPr>
            <p:ph type="sldNum" sz="quarter" idx="4"/>
          </p:nvPr>
        </p:nvSpPr>
        <p:spPr/>
        <p:txBody>
          <a:bodyPr/>
          <a:lstStyle/>
          <a:p>
            <a:pPr algn="ctr"/>
            <a:fld id="{2EB27685-996E-4059-80DD-33702FD4F67F}" type="slidenum">
              <a:rPr lang="fr-FR" smtClean="0"/>
              <a:pPr algn="ctr"/>
              <a:t>14</a:t>
            </a:fld>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950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80EB7E-6053-4F3E-A942-E3658F61516F}"/>
              </a:ext>
            </a:extLst>
          </p:cNvPr>
          <p:cNvSpPr txBox="1"/>
          <p:nvPr/>
        </p:nvSpPr>
        <p:spPr>
          <a:xfrm>
            <a:off x="2208213" y="1507959"/>
            <a:ext cx="9210674" cy="3785652"/>
          </a:xfrm>
          <a:prstGeom prst="rect">
            <a:avLst/>
          </a:prstGeom>
          <a:noFill/>
        </p:spPr>
        <p:txBody>
          <a:bodyPr wrap="square">
            <a:spAutoFit/>
          </a:bodyPr>
          <a:lstStyle/>
          <a:p>
            <a:pPr algn="just">
              <a:spcBef>
                <a:spcPts val="1200"/>
              </a:spcBef>
              <a:buClr>
                <a:srgbClr val="C01877"/>
              </a:buClr>
            </a:pPr>
            <a:r>
              <a:rPr lang="fr-FR" sz="1400" dirty="0"/>
              <a:t>Dans les différents pays où elle intervient CCR Re déploie ses savoir-faire dans les branches traditionnelles dommages aux biens et responsabilité civile, vie et santé, ainsi que dans certaines branches de spécialités (crédit, marine, aviation, spatial, agro). L’identité, l’organisation et le modèle économique de CCR Re témoignent de son agilité au service de ses clients. </a:t>
            </a:r>
            <a:r>
              <a:rPr lang="fr-FR" sz="1400" b="1" dirty="0">
                <a:solidFill>
                  <a:srgbClr val="C01877"/>
                </a:solidFill>
              </a:rPr>
              <a:t>CCR Re bénéficie depuis juillet 2023 d’une notation S&amp;P A avec perspective stable et d’une notation AM Best A avec perspective stable. </a:t>
            </a:r>
          </a:p>
          <a:p>
            <a:pPr algn="just">
              <a:spcBef>
                <a:spcPts val="1200"/>
              </a:spcBef>
              <a:buClr>
                <a:srgbClr val="C01877"/>
              </a:buClr>
            </a:pPr>
            <a:r>
              <a:rPr lang="fr-FR" sz="1400" dirty="0"/>
              <a:t>De par sa culture, CCR Re privilégie une gestion financière robuste et conservatrice, associée à une politique de souscription des risques stable et disciplinée qui répond aux besoins de ses clients sur le long terme. La diversité de son portefeuille de souscription et d’investissements, sa politique de provisionnement prudente, la protection de son bilan et de ses résultats contre les risques de pointe, sa gouvernance renouvelée et renforcée, son organisation et son système de contrôle interne confortent la solidité de CCR Re année après année. </a:t>
            </a:r>
          </a:p>
          <a:p>
            <a:pPr algn="just">
              <a:spcBef>
                <a:spcPts val="1200"/>
              </a:spcBef>
              <a:buClr>
                <a:srgbClr val="C01877"/>
              </a:buClr>
            </a:pPr>
            <a:r>
              <a:rPr lang="fr-FR" sz="1400" b="1" dirty="0">
                <a:solidFill>
                  <a:srgbClr val="C01877"/>
                </a:solidFill>
              </a:rPr>
              <a:t>CCR Re offre à ses clients un service de qualité, compétitif, sur-mesure et innovant</a:t>
            </a:r>
            <a:r>
              <a:rPr lang="fr-FR" sz="1400" dirty="0"/>
              <a:t> en lien avec ses objectifs de solvabilité et de rentabilité. La proximité et la stabilité des relations, l’écoute attentive et la compréhension fine des besoins, la rapidité et la fermeté des réponses apportées, l’esprit de partenariat sur le long terme constituent la signature de CCR Re. </a:t>
            </a:r>
          </a:p>
          <a:p>
            <a:pPr algn="just">
              <a:spcBef>
                <a:spcPts val="1200"/>
              </a:spcBef>
              <a:buClr>
                <a:srgbClr val="C01877"/>
              </a:buClr>
            </a:pPr>
            <a:r>
              <a:rPr lang="fr-FR" sz="1400" dirty="0"/>
              <a:t>Dans un marché en phase de durcissement, </a:t>
            </a:r>
            <a:r>
              <a:rPr lang="fr-FR" sz="1400" b="1" dirty="0">
                <a:solidFill>
                  <a:srgbClr val="C01877"/>
                </a:solidFill>
              </a:rPr>
              <a:t>vous pouvez compter sur l’engagement, l’expérience et l’expertise des professionnels de CCR Re</a:t>
            </a:r>
            <a:r>
              <a:rPr lang="fr-FR" sz="1400" dirty="0"/>
              <a:t> dans la durée. Ils sont à votre écoute et peuvent échanger avec vous dans plus de 15 langues.</a:t>
            </a:r>
            <a:endParaRPr lang="fr-FR" sz="1400" b="0" i="0" dirty="0">
              <a:effectLst/>
              <a:latin typeface="Arial" panose="020B0604020202020204" pitchFamily="34" charset="0"/>
              <a:cs typeface="Arial" panose="020B0604020202020204" pitchFamily="34" charset="0"/>
            </a:endParaRPr>
          </a:p>
        </p:txBody>
      </p:sp>
      <p:sp>
        <p:nvSpPr>
          <p:cNvPr id="6" name="Espace réservé de la date 5">
            <a:extLst>
              <a:ext uri="{FF2B5EF4-FFF2-40B4-BE49-F238E27FC236}">
                <a16:creationId xmlns:a16="http://schemas.microsoft.com/office/drawing/2014/main" id="{6D1A786C-E179-45AC-9600-0D18F66381E2}"/>
              </a:ext>
            </a:extLst>
          </p:cNvPr>
          <p:cNvSpPr>
            <a:spLocks noGrp="1"/>
          </p:cNvSpPr>
          <p:nvPr>
            <p:ph type="dt" sz="half" idx="2"/>
          </p:nvPr>
        </p:nvSpPr>
        <p:spPr/>
        <p:txBody>
          <a:bodyPr/>
          <a:lstStyle/>
          <a:p>
            <a:fld id="{20657A2C-5119-4018-8623-EB822759B5BB}" type="datetime4">
              <a:rPr lang="fr-FR" smtClean="0">
                <a:latin typeface="Arial" panose="020B0604020202020204" pitchFamily="34" charset="0"/>
                <a:cs typeface="Arial" panose="020B0604020202020204" pitchFamily="34" charset="0"/>
              </a:rPr>
              <a:t>27 septembre 2023</a:t>
            </a:fld>
            <a:endParaRPr lang="fr-FR" dirty="0">
              <a:latin typeface="Arial" panose="020B0604020202020204" pitchFamily="34" charset="0"/>
              <a:cs typeface="Arial" panose="020B0604020202020204" pitchFamily="34" charset="0"/>
            </a:endParaRPr>
          </a:p>
        </p:txBody>
      </p:sp>
      <p:sp>
        <p:nvSpPr>
          <p:cNvPr id="10" name="Espace réservé du texte 2">
            <a:extLst>
              <a:ext uri="{FF2B5EF4-FFF2-40B4-BE49-F238E27FC236}">
                <a16:creationId xmlns:a16="http://schemas.microsoft.com/office/drawing/2014/main" id="{8D9F394A-B513-4B34-9B48-0FDF2A56B215}"/>
              </a:ext>
            </a:extLst>
          </p:cNvPr>
          <p:cNvSpPr txBox="1">
            <a:spLocks/>
          </p:cNvSpPr>
          <p:nvPr/>
        </p:nvSpPr>
        <p:spPr>
          <a:xfrm>
            <a:off x="2091215" y="415257"/>
            <a:ext cx="9560011" cy="4857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b="1" kern="1200">
                <a:solidFill>
                  <a:srgbClr val="C01877"/>
                </a:solidFill>
                <a:latin typeface="Arial" panose="020B0604020202020204" pitchFamily="34" charset="0"/>
                <a:ea typeface="Roboto Condensed"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a:latin typeface="Arial" panose="020B0604020202020204" pitchFamily="34" charset="0"/>
                <a:cs typeface="Arial" panose="020B0604020202020204" pitchFamily="34" charset="0"/>
              </a:rPr>
              <a:t>Profil</a:t>
            </a:r>
          </a:p>
        </p:txBody>
      </p:sp>
      <p:sp>
        <p:nvSpPr>
          <p:cNvPr id="11" name="Espace réservé du pied de page 10">
            <a:extLst>
              <a:ext uri="{FF2B5EF4-FFF2-40B4-BE49-F238E27FC236}">
                <a16:creationId xmlns:a16="http://schemas.microsoft.com/office/drawing/2014/main" id="{5CBB9139-6219-4709-BF98-D7FAC3487865}"/>
              </a:ext>
            </a:extLst>
          </p:cNvPr>
          <p:cNvSpPr>
            <a:spLocks noGrp="1"/>
          </p:cNvSpPr>
          <p:nvPr>
            <p:ph type="ftr" sz="quarter" idx="3"/>
          </p:nvPr>
        </p:nvSpPr>
        <p:spPr/>
        <p:txBody>
          <a:bodyPr/>
          <a:lstStyle/>
          <a:p>
            <a:pPr algn="ctr"/>
            <a:r>
              <a:rPr lang="fr-FR"/>
              <a:t>Un aperçu des tendances mondiales de la réassurance</a:t>
            </a:r>
            <a:endParaRPr lang="fr-FR" dirty="0"/>
          </a:p>
        </p:txBody>
      </p:sp>
      <p:sp>
        <p:nvSpPr>
          <p:cNvPr id="12" name="Espace réservé du numéro de diapositive 11">
            <a:extLst>
              <a:ext uri="{FF2B5EF4-FFF2-40B4-BE49-F238E27FC236}">
                <a16:creationId xmlns:a16="http://schemas.microsoft.com/office/drawing/2014/main" id="{EE968CC2-0840-45D6-9FEE-D52A2A2B7CCC}"/>
              </a:ext>
            </a:extLst>
          </p:cNvPr>
          <p:cNvSpPr>
            <a:spLocks noGrp="1"/>
          </p:cNvSpPr>
          <p:nvPr>
            <p:ph type="sldNum" sz="quarter" idx="4"/>
          </p:nvPr>
        </p:nvSpPr>
        <p:spPr/>
        <p:txBody>
          <a:bodyPr/>
          <a:lstStyle/>
          <a:p>
            <a:pPr algn="ctr"/>
            <a:fld id="{2EB27685-996E-4059-80DD-33702FD4F67F}" type="slidenum">
              <a:rPr lang="fr-FR" smtClean="0"/>
              <a:pPr algn="ctr"/>
              <a:t>15</a:t>
            </a:fld>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261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C6EFE4D8-44E9-4640-8E88-B161BCB2405C}"/>
              </a:ext>
            </a:extLst>
          </p:cNvPr>
          <p:cNvSpPr>
            <a:spLocks noGrp="1"/>
          </p:cNvSpPr>
          <p:nvPr>
            <p:ph type="body" sz="quarter" idx="14"/>
          </p:nvPr>
        </p:nvSpPr>
        <p:spPr>
          <a:xfrm>
            <a:off x="2146301" y="1286024"/>
            <a:ext cx="9105288" cy="4943860"/>
          </a:xfrm>
        </p:spPr>
        <p:txBody>
          <a:bodyPr>
            <a:normAutofit/>
          </a:bodyPr>
          <a:lstStyle/>
          <a:p>
            <a:endParaRPr lang="fr-FR" sz="1800" dirty="0"/>
          </a:p>
          <a:p>
            <a:endParaRPr lang="fr-FR" sz="1800" dirty="0"/>
          </a:p>
          <a:p>
            <a:endParaRPr lang="fr-FR" sz="1800" dirty="0"/>
          </a:p>
          <a:p>
            <a:r>
              <a:rPr lang="fr-FR" sz="1800" dirty="0"/>
              <a:t>Cette présentation et tous les éléments qu’elle contient (notamment les textes, publications, images, photographies et éléments graphiques ou cartographiques) sont la propriété exclusive de CCR Re ou de tiers l’ayant expressément autorisée à les utiliser. </a:t>
            </a:r>
          </a:p>
          <a:p>
            <a:r>
              <a:rPr lang="fr-FR" sz="1800" dirty="0"/>
              <a:t>Toute reproduction, représentation ou utilisation intégrale ou partielle de la présentation, est interdite, sauf autorisation préalable et écrite de CCR Re. </a:t>
            </a:r>
          </a:p>
          <a:p>
            <a:r>
              <a:rPr lang="fr-FR" sz="1800" dirty="0"/>
              <a:t>Le contenu de la présentation est strictement informatif et n’a aucune valeur contractuelle. CCR Re décline toute responsabilité pour tous dommages directs ou indirects, quelles qu’en soient la cause ou la nature, en lien avec la présentation et subis notamment à raison de l’utilisation ou de l'éventuelle inexactitude des éléments contenus dans la présentation.</a:t>
            </a:r>
          </a:p>
          <a:p>
            <a:endParaRPr lang="fr-FR" sz="1800" dirty="0"/>
          </a:p>
        </p:txBody>
      </p:sp>
      <p:sp>
        <p:nvSpPr>
          <p:cNvPr id="5" name="Espace réservé de la date 4">
            <a:extLst>
              <a:ext uri="{FF2B5EF4-FFF2-40B4-BE49-F238E27FC236}">
                <a16:creationId xmlns:a16="http://schemas.microsoft.com/office/drawing/2014/main" id="{667DC093-AE38-400A-BE2B-2C7C20B8C60C}"/>
              </a:ext>
            </a:extLst>
          </p:cNvPr>
          <p:cNvSpPr>
            <a:spLocks noGrp="1"/>
          </p:cNvSpPr>
          <p:nvPr>
            <p:ph type="dt" sz="half" idx="2"/>
          </p:nvPr>
        </p:nvSpPr>
        <p:spPr/>
        <p:txBody>
          <a:bodyPr/>
          <a:lstStyle/>
          <a:p>
            <a:fld id="{AE5315D4-4ED9-4304-90BE-67DB570353BE}" type="datetime4">
              <a:rPr lang="fr-FR" smtClean="0">
                <a:latin typeface="Arial" panose="020B0604020202020204" pitchFamily="34" charset="0"/>
                <a:cs typeface="Arial" panose="020B0604020202020204" pitchFamily="34" charset="0"/>
              </a:rPr>
              <a:t>27 septembre 2023</a:t>
            </a:fld>
            <a:endParaRPr lang="fr-FR" dirty="0">
              <a:latin typeface="Arial" panose="020B0604020202020204" pitchFamily="34" charset="0"/>
              <a:cs typeface="Arial" panose="020B0604020202020204" pitchFamily="34" charset="0"/>
            </a:endParaRPr>
          </a:p>
        </p:txBody>
      </p:sp>
      <p:sp>
        <p:nvSpPr>
          <p:cNvPr id="9" name="Espace réservé du texte 2">
            <a:extLst>
              <a:ext uri="{FF2B5EF4-FFF2-40B4-BE49-F238E27FC236}">
                <a16:creationId xmlns:a16="http://schemas.microsoft.com/office/drawing/2014/main" id="{EFBD0B93-5104-4FEA-9E29-0CA6D4F6F8F9}"/>
              </a:ext>
            </a:extLst>
          </p:cNvPr>
          <p:cNvSpPr txBox="1">
            <a:spLocks/>
          </p:cNvSpPr>
          <p:nvPr/>
        </p:nvSpPr>
        <p:spPr>
          <a:xfrm>
            <a:off x="2091215" y="415257"/>
            <a:ext cx="9560011" cy="4857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b="1" kern="1200">
                <a:solidFill>
                  <a:srgbClr val="C01877"/>
                </a:solidFill>
                <a:latin typeface="Arial" panose="020B0604020202020204" pitchFamily="34" charset="0"/>
                <a:ea typeface="Roboto Condensed"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a:t>Avertissement</a:t>
            </a:r>
          </a:p>
        </p:txBody>
      </p:sp>
      <p:sp>
        <p:nvSpPr>
          <p:cNvPr id="10" name="Espace réservé du pied de page 9">
            <a:extLst>
              <a:ext uri="{FF2B5EF4-FFF2-40B4-BE49-F238E27FC236}">
                <a16:creationId xmlns:a16="http://schemas.microsoft.com/office/drawing/2014/main" id="{18264092-BBCB-4B6C-A147-7FD7C6A169DD}"/>
              </a:ext>
            </a:extLst>
          </p:cNvPr>
          <p:cNvSpPr>
            <a:spLocks noGrp="1"/>
          </p:cNvSpPr>
          <p:nvPr>
            <p:ph type="ftr" sz="quarter" idx="3"/>
          </p:nvPr>
        </p:nvSpPr>
        <p:spPr/>
        <p:txBody>
          <a:bodyPr/>
          <a:lstStyle/>
          <a:p>
            <a:pPr algn="ctr"/>
            <a:r>
              <a:rPr lang="fr-FR"/>
              <a:t>Un aperçu des tendances mondiales de la réassurance</a:t>
            </a:r>
            <a:endParaRPr lang="fr-FR" dirty="0"/>
          </a:p>
        </p:txBody>
      </p:sp>
      <p:sp>
        <p:nvSpPr>
          <p:cNvPr id="11" name="Espace réservé du numéro de diapositive 10">
            <a:extLst>
              <a:ext uri="{FF2B5EF4-FFF2-40B4-BE49-F238E27FC236}">
                <a16:creationId xmlns:a16="http://schemas.microsoft.com/office/drawing/2014/main" id="{C1F349C6-11A3-4033-91A8-E72048E8B3F8}"/>
              </a:ext>
            </a:extLst>
          </p:cNvPr>
          <p:cNvSpPr>
            <a:spLocks noGrp="1"/>
          </p:cNvSpPr>
          <p:nvPr>
            <p:ph type="sldNum" sz="quarter" idx="4"/>
          </p:nvPr>
        </p:nvSpPr>
        <p:spPr/>
        <p:txBody>
          <a:bodyPr/>
          <a:lstStyle/>
          <a:p>
            <a:pPr algn="ctr"/>
            <a:fld id="{2EB27685-996E-4059-80DD-33702FD4F67F}" type="slidenum">
              <a:rPr lang="fr-FR" smtClean="0"/>
              <a:pPr algn="ctr"/>
              <a:t>16</a:t>
            </a:fld>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410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80EB7E-6053-4F3E-A942-E3658F61516F}"/>
              </a:ext>
            </a:extLst>
          </p:cNvPr>
          <p:cNvSpPr txBox="1"/>
          <p:nvPr/>
        </p:nvSpPr>
        <p:spPr>
          <a:xfrm>
            <a:off x="2146300" y="1492572"/>
            <a:ext cx="8326437" cy="3872855"/>
          </a:xfrm>
          <a:prstGeom prst="rect">
            <a:avLst/>
          </a:prstGeom>
          <a:noFill/>
        </p:spPr>
        <p:txBody>
          <a:bodyPr wrap="square">
            <a:spAutoFit/>
          </a:bodyPr>
          <a:lstStyle/>
          <a:p>
            <a:pPr marL="342900" indent="-342900">
              <a:lnSpc>
                <a:spcPct val="150000"/>
              </a:lnSpc>
              <a:spcBef>
                <a:spcPts val="1200"/>
              </a:spcBef>
              <a:buClr>
                <a:srgbClr val="C01877"/>
              </a:buClr>
              <a:buFont typeface="+mj-lt"/>
              <a:buAutoNum type="arabicPeriod"/>
            </a:pPr>
            <a:r>
              <a:rPr lang="fr-FR" dirty="0">
                <a:latin typeface="Arial" panose="020B0604020202020204" pitchFamily="34" charset="0"/>
                <a:cs typeface="Arial" panose="020B0604020202020204" pitchFamily="34" charset="0"/>
              </a:rPr>
              <a:t>Les grands messages de Monte Carlo</a:t>
            </a:r>
          </a:p>
          <a:p>
            <a:pPr marL="342900" indent="-342900">
              <a:lnSpc>
                <a:spcPct val="150000"/>
              </a:lnSpc>
              <a:spcBef>
                <a:spcPts val="1200"/>
              </a:spcBef>
              <a:buClr>
                <a:srgbClr val="C01877"/>
              </a:buClr>
              <a:buFont typeface="+mj-lt"/>
              <a:buAutoNum type="arabicPeriod"/>
            </a:pPr>
            <a:r>
              <a:rPr lang="fr-FR" dirty="0">
                <a:latin typeface="Arial" panose="020B0604020202020204" pitchFamily="34" charset="0"/>
                <a:cs typeface="Arial" panose="020B0604020202020204" pitchFamily="34" charset="0"/>
              </a:rPr>
              <a:t>Soutenabilité d’une segmentation trop forte de la réassurance</a:t>
            </a:r>
          </a:p>
          <a:p>
            <a:pPr marL="342900" indent="-342900">
              <a:lnSpc>
                <a:spcPct val="150000"/>
              </a:lnSpc>
              <a:spcBef>
                <a:spcPts val="1200"/>
              </a:spcBef>
              <a:buClr>
                <a:srgbClr val="C01877"/>
              </a:buClr>
              <a:buFont typeface="+mj-lt"/>
              <a:buAutoNum type="arabicPeriod"/>
            </a:pPr>
            <a:r>
              <a:rPr lang="fr-FR" dirty="0">
                <a:latin typeface="Arial" panose="020B0604020202020204" pitchFamily="34" charset="0"/>
                <a:cs typeface="Arial" panose="020B0604020202020204" pitchFamily="34" charset="0"/>
              </a:rPr>
              <a:t>L’importance de la modélisation et de la donnée – </a:t>
            </a:r>
            <a:r>
              <a:rPr lang="fr-FR" dirty="0" err="1">
                <a:latin typeface="Arial" panose="020B0604020202020204" pitchFamily="34" charset="0"/>
                <a:cs typeface="Arial" panose="020B0604020202020204" pitchFamily="34" charset="0"/>
              </a:rPr>
              <a:t>Mind</a:t>
            </a:r>
            <a:r>
              <a:rPr lang="fr-FR" dirty="0">
                <a:latin typeface="Arial" panose="020B0604020202020204" pitchFamily="34" charset="0"/>
                <a:cs typeface="Arial" panose="020B0604020202020204" pitchFamily="34" charset="0"/>
              </a:rPr>
              <a:t> the gap</a:t>
            </a:r>
          </a:p>
          <a:p>
            <a:pPr marL="342900" indent="-342900">
              <a:lnSpc>
                <a:spcPct val="150000"/>
              </a:lnSpc>
              <a:spcBef>
                <a:spcPts val="1200"/>
              </a:spcBef>
              <a:buClr>
                <a:srgbClr val="C01877"/>
              </a:buClr>
              <a:buFont typeface="+mj-lt"/>
              <a:buAutoNum type="arabicPeriod"/>
            </a:pPr>
            <a:r>
              <a:rPr lang="fr-FR" dirty="0">
                <a:latin typeface="Arial" panose="020B0604020202020204" pitchFamily="34" charset="0"/>
                <a:cs typeface="Arial" panose="020B0604020202020204" pitchFamily="34" charset="0"/>
              </a:rPr>
              <a:t>Le changement climatique nous concerne tous</a:t>
            </a:r>
          </a:p>
          <a:p>
            <a:pPr marL="342900" indent="-342900">
              <a:lnSpc>
                <a:spcPct val="150000"/>
              </a:lnSpc>
              <a:spcBef>
                <a:spcPts val="1200"/>
              </a:spcBef>
              <a:buClr>
                <a:srgbClr val="C01877"/>
              </a:buClr>
              <a:buFont typeface="+mj-lt"/>
              <a:buAutoNum type="arabicPeriod"/>
            </a:pPr>
            <a:r>
              <a:rPr lang="fr-FR" dirty="0">
                <a:latin typeface="Arial" panose="020B0604020202020204" pitchFamily="34" charset="0"/>
                <a:cs typeface="Arial" panose="020B0604020202020204" pitchFamily="34" charset="0"/>
              </a:rPr>
              <a:t>Grande instabilité des situations géopolitiques</a:t>
            </a:r>
          </a:p>
          <a:p>
            <a:pPr marL="342900" indent="-342900">
              <a:lnSpc>
                <a:spcPct val="150000"/>
              </a:lnSpc>
              <a:spcBef>
                <a:spcPts val="1200"/>
              </a:spcBef>
              <a:buClr>
                <a:srgbClr val="C01877"/>
              </a:buClr>
              <a:buFont typeface="+mj-lt"/>
              <a:buAutoNum type="arabicPeriod"/>
            </a:pPr>
            <a:r>
              <a:rPr lang="fr-FR" dirty="0">
                <a:latin typeface="Arial" panose="020B0604020202020204" pitchFamily="34" charset="0"/>
                <a:cs typeface="Arial" panose="020B0604020202020204" pitchFamily="34" charset="0"/>
              </a:rPr>
              <a:t>Prudence des marchés de capitaux vis-à-vis de la réassurance</a:t>
            </a:r>
          </a:p>
          <a:p>
            <a:pPr marL="342900" indent="-342900">
              <a:lnSpc>
                <a:spcPct val="150000"/>
              </a:lnSpc>
              <a:spcBef>
                <a:spcPts val="1200"/>
              </a:spcBef>
              <a:buClr>
                <a:srgbClr val="C01877"/>
              </a:buClr>
              <a:buFont typeface="+mj-lt"/>
              <a:buAutoNum type="arabicPeriod"/>
            </a:pPr>
            <a:r>
              <a:rPr lang="fr-FR" dirty="0">
                <a:latin typeface="Arial" panose="020B0604020202020204" pitchFamily="34" charset="0"/>
                <a:cs typeface="Arial" panose="020B0604020202020204" pitchFamily="34" charset="0"/>
              </a:rPr>
              <a:t>Impacts pour le marché africain</a:t>
            </a:r>
          </a:p>
        </p:txBody>
      </p:sp>
      <p:sp>
        <p:nvSpPr>
          <p:cNvPr id="7" name="Espace réservé de la date 6">
            <a:extLst>
              <a:ext uri="{FF2B5EF4-FFF2-40B4-BE49-F238E27FC236}">
                <a16:creationId xmlns:a16="http://schemas.microsoft.com/office/drawing/2014/main" id="{180215FE-B4B3-4767-9DAF-1656FE4A59A9}"/>
              </a:ext>
            </a:extLst>
          </p:cNvPr>
          <p:cNvSpPr>
            <a:spLocks noGrp="1"/>
          </p:cNvSpPr>
          <p:nvPr>
            <p:ph type="dt" sz="half" idx="2"/>
          </p:nvPr>
        </p:nvSpPr>
        <p:spPr/>
        <p:txBody>
          <a:bodyPr/>
          <a:lstStyle/>
          <a:p>
            <a:fld id="{05692C3F-FB96-40A2-9D88-160009293D77}" type="datetime4">
              <a:rPr lang="fr-FR" smtClean="0">
                <a:latin typeface="Arial" panose="020B0604020202020204" pitchFamily="34" charset="0"/>
                <a:cs typeface="Arial" panose="020B0604020202020204" pitchFamily="34" charset="0"/>
              </a:rPr>
              <a:t>27 septembre 2023</a:t>
            </a:fld>
            <a:endParaRPr lang="fr-FR" dirty="0">
              <a:latin typeface="Arial" panose="020B0604020202020204" pitchFamily="34" charset="0"/>
              <a:cs typeface="Arial" panose="020B0604020202020204" pitchFamily="34" charset="0"/>
            </a:endParaRPr>
          </a:p>
        </p:txBody>
      </p:sp>
      <p:sp>
        <p:nvSpPr>
          <p:cNvPr id="11" name="Espace réservé du texte 2">
            <a:extLst>
              <a:ext uri="{FF2B5EF4-FFF2-40B4-BE49-F238E27FC236}">
                <a16:creationId xmlns:a16="http://schemas.microsoft.com/office/drawing/2014/main" id="{935D1C39-307F-4591-B39A-C58EEDA10F95}"/>
              </a:ext>
            </a:extLst>
          </p:cNvPr>
          <p:cNvSpPr txBox="1">
            <a:spLocks/>
          </p:cNvSpPr>
          <p:nvPr/>
        </p:nvSpPr>
        <p:spPr>
          <a:xfrm>
            <a:off x="2091215" y="415257"/>
            <a:ext cx="9560011" cy="4857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b="1" kern="1200">
                <a:solidFill>
                  <a:srgbClr val="C01877"/>
                </a:solidFill>
                <a:latin typeface="Arial" panose="020B0604020202020204" pitchFamily="34" charset="0"/>
                <a:ea typeface="Roboto Condensed"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a:latin typeface="Arial" panose="020B0604020202020204" pitchFamily="34" charset="0"/>
                <a:cs typeface="Arial" panose="020B0604020202020204" pitchFamily="34" charset="0"/>
              </a:rPr>
              <a:t>Sommaire</a:t>
            </a:r>
          </a:p>
        </p:txBody>
      </p:sp>
      <p:sp>
        <p:nvSpPr>
          <p:cNvPr id="12" name="Espace réservé du pied de page 11">
            <a:extLst>
              <a:ext uri="{FF2B5EF4-FFF2-40B4-BE49-F238E27FC236}">
                <a16:creationId xmlns:a16="http://schemas.microsoft.com/office/drawing/2014/main" id="{697BB767-00AD-47DD-B259-D8C1CFE6D92C}"/>
              </a:ext>
            </a:extLst>
          </p:cNvPr>
          <p:cNvSpPr>
            <a:spLocks noGrp="1"/>
          </p:cNvSpPr>
          <p:nvPr>
            <p:ph type="ftr" sz="quarter" idx="3"/>
          </p:nvPr>
        </p:nvSpPr>
        <p:spPr/>
        <p:txBody>
          <a:bodyPr/>
          <a:lstStyle/>
          <a:p>
            <a:pPr algn="ctr"/>
            <a:r>
              <a:rPr lang="fr-FR"/>
              <a:t>Un aperçu des tendances mondiales de la réassurance</a:t>
            </a:r>
            <a:endParaRPr lang="fr-FR" dirty="0"/>
          </a:p>
        </p:txBody>
      </p:sp>
      <p:sp>
        <p:nvSpPr>
          <p:cNvPr id="13" name="Espace réservé du numéro de diapositive 12">
            <a:extLst>
              <a:ext uri="{FF2B5EF4-FFF2-40B4-BE49-F238E27FC236}">
                <a16:creationId xmlns:a16="http://schemas.microsoft.com/office/drawing/2014/main" id="{42E0FF31-53CB-4B81-ACD1-932C7A5FD744}"/>
              </a:ext>
            </a:extLst>
          </p:cNvPr>
          <p:cNvSpPr>
            <a:spLocks noGrp="1"/>
          </p:cNvSpPr>
          <p:nvPr>
            <p:ph type="sldNum" sz="quarter" idx="4"/>
          </p:nvPr>
        </p:nvSpPr>
        <p:spPr/>
        <p:txBody>
          <a:bodyPr/>
          <a:lstStyle/>
          <a:p>
            <a:pPr algn="ctr"/>
            <a:fld id="{2EB27685-996E-4059-80DD-33702FD4F67F}" type="slidenum">
              <a:rPr lang="fr-FR" smtClean="0"/>
              <a:pPr algn="ctr"/>
              <a:t>2</a:t>
            </a:fld>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47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80EB7E-6053-4F3E-A942-E3658F61516F}"/>
              </a:ext>
            </a:extLst>
          </p:cNvPr>
          <p:cNvSpPr txBox="1"/>
          <p:nvPr/>
        </p:nvSpPr>
        <p:spPr>
          <a:xfrm>
            <a:off x="2132445" y="1298898"/>
            <a:ext cx="8326437" cy="5011628"/>
          </a:xfrm>
          <a:prstGeom prst="rect">
            <a:avLst/>
          </a:prstGeom>
          <a:noFill/>
        </p:spPr>
        <p:txBody>
          <a:bodyPr wrap="square">
            <a:spAutoFit/>
          </a:bodyPr>
          <a:lstStyle/>
          <a:p>
            <a:pPr marL="342900" indent="-342900">
              <a:lnSpc>
                <a:spcPct val="150000"/>
              </a:lnSpc>
              <a:spcBef>
                <a:spcPts val="1200"/>
              </a:spcBef>
              <a:buClr>
                <a:srgbClr val="C01877"/>
              </a:buClr>
              <a:buFont typeface="Arial" panose="020B0604020202020204" pitchFamily="34" charset="0"/>
              <a:buChar char="•"/>
            </a:pP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Secondary</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perils</a:t>
            </a:r>
            <a:r>
              <a:rPr lang="fr-FR" dirty="0">
                <a:latin typeface="Arial" panose="020B0604020202020204" pitchFamily="34" charset="0"/>
                <a:cs typeface="Arial" panose="020B0604020202020204" pitchFamily="34" charset="0"/>
              </a:rPr>
              <a:t> », pas si secondaires</a:t>
            </a:r>
          </a:p>
          <a:p>
            <a:pPr marL="342900" indent="-342900" algn="l">
              <a:lnSpc>
                <a:spcPct val="150000"/>
              </a:lnSpc>
              <a:spcBef>
                <a:spcPts val="1200"/>
              </a:spcBef>
              <a:buClr>
                <a:srgbClr val="C01877"/>
              </a:buClr>
              <a:buFont typeface="Arial" panose="020B0604020202020204" pitchFamily="34" charset="0"/>
              <a:buChar char="•"/>
            </a:pPr>
            <a:r>
              <a:rPr lang="fr-FR" dirty="0">
                <a:latin typeface="Arial" panose="020B0604020202020204" pitchFamily="34" charset="0"/>
                <a:cs typeface="Arial" panose="020B0604020202020204" pitchFamily="34" charset="0"/>
              </a:rPr>
              <a:t>Poursuite du « H</a:t>
            </a:r>
            <a:r>
              <a:rPr lang="fr-FR" b="0" i="0" dirty="0">
                <a:effectLst/>
                <a:latin typeface="Arial" panose="020B0604020202020204" pitchFamily="34" charset="0"/>
                <a:cs typeface="Arial" panose="020B0604020202020204" pitchFamily="34" charset="0"/>
              </a:rPr>
              <a:t>ard </a:t>
            </a:r>
            <a:r>
              <a:rPr lang="fr-FR" b="0" i="0" dirty="0" err="1">
                <a:effectLst/>
                <a:latin typeface="Arial" panose="020B0604020202020204" pitchFamily="34" charset="0"/>
                <a:cs typeface="Arial" panose="020B0604020202020204" pitchFamily="34" charset="0"/>
              </a:rPr>
              <a:t>market</a:t>
            </a:r>
            <a:r>
              <a:rPr lang="fr-FR" b="0" i="0" dirty="0">
                <a:effectLst/>
                <a:latin typeface="Arial" panose="020B0604020202020204" pitchFamily="34" charset="0"/>
                <a:cs typeface="Arial" panose="020B0604020202020204" pitchFamily="34" charset="0"/>
              </a:rPr>
              <a:t> » </a:t>
            </a:r>
          </a:p>
          <a:p>
            <a:pPr marL="342900" indent="-342900">
              <a:lnSpc>
                <a:spcPct val="150000"/>
              </a:lnSpc>
              <a:spcBef>
                <a:spcPts val="1200"/>
              </a:spcBef>
              <a:buClr>
                <a:srgbClr val="C01877"/>
              </a:buClr>
              <a:buFont typeface="Arial" panose="020B0604020202020204" pitchFamily="34" charset="0"/>
              <a:buChar char="•"/>
            </a:pPr>
            <a:r>
              <a:rPr lang="fr-FR" dirty="0">
                <a:latin typeface="Arial" panose="020B0604020202020204" pitchFamily="34" charset="0"/>
                <a:cs typeface="Arial" panose="020B0604020202020204" pitchFamily="34" charset="0"/>
              </a:rPr>
              <a:t>Développement de forme alternative</a:t>
            </a:r>
          </a:p>
          <a:p>
            <a:pPr marL="342900" indent="-342900">
              <a:lnSpc>
                <a:spcPct val="150000"/>
              </a:lnSpc>
              <a:spcBef>
                <a:spcPts val="1200"/>
              </a:spcBef>
              <a:buClr>
                <a:srgbClr val="C01877"/>
              </a:buClr>
              <a:buFont typeface="Arial" panose="020B0604020202020204" pitchFamily="34" charset="0"/>
              <a:buChar char="•"/>
            </a:pPr>
            <a:r>
              <a:rPr lang="fr-FR" dirty="0">
                <a:latin typeface="Arial" panose="020B0604020202020204" pitchFamily="34" charset="0"/>
                <a:cs typeface="Arial" panose="020B0604020202020204" pitchFamily="34" charset="0"/>
              </a:rPr>
              <a:t>Flight to </a:t>
            </a:r>
            <a:r>
              <a:rPr lang="fr-FR" dirty="0" err="1">
                <a:latin typeface="Arial" panose="020B0604020202020204" pitchFamily="34" charset="0"/>
                <a:cs typeface="Arial" panose="020B0604020202020204" pitchFamily="34" charset="0"/>
              </a:rPr>
              <a:t>quality</a:t>
            </a:r>
            <a:r>
              <a:rPr lang="fr-FR" dirty="0">
                <a:latin typeface="Arial" panose="020B0604020202020204" pitchFamily="34" charset="0"/>
                <a:cs typeface="Arial" panose="020B0604020202020204" pitchFamily="34" charset="0"/>
              </a:rPr>
              <a:t> </a:t>
            </a:r>
          </a:p>
          <a:p>
            <a:pPr marL="342900" indent="-342900">
              <a:lnSpc>
                <a:spcPct val="150000"/>
              </a:lnSpc>
              <a:spcBef>
                <a:spcPts val="1200"/>
              </a:spcBef>
              <a:buClr>
                <a:srgbClr val="C01877"/>
              </a:buClr>
              <a:buFont typeface="Arial" panose="020B0604020202020204" pitchFamily="34" charset="0"/>
              <a:buChar char="•"/>
            </a:pPr>
            <a:r>
              <a:rPr lang="fr-FR" dirty="0">
                <a:latin typeface="Arial" panose="020B0604020202020204" pitchFamily="34" charset="0"/>
                <a:cs typeface="Arial" panose="020B0604020202020204" pitchFamily="34" charset="0"/>
              </a:rPr>
              <a:t>Meilleurs prix et meilleurs termes et conditions (T&amp;C)</a:t>
            </a:r>
          </a:p>
          <a:p>
            <a:pPr marL="342900" indent="-342900">
              <a:lnSpc>
                <a:spcPct val="150000"/>
              </a:lnSpc>
              <a:spcBef>
                <a:spcPts val="1200"/>
              </a:spcBef>
              <a:buClr>
                <a:srgbClr val="C01877"/>
              </a:buClr>
              <a:buFont typeface="Arial" panose="020B0604020202020204" pitchFamily="34" charset="0"/>
              <a:buChar char="•"/>
            </a:pPr>
            <a:r>
              <a:rPr lang="fr-FR" dirty="0">
                <a:latin typeface="Arial" panose="020B0604020202020204" pitchFamily="34" charset="0"/>
                <a:cs typeface="Arial" panose="020B0604020202020204" pitchFamily="34" charset="0"/>
              </a:rPr>
              <a:t>Plus grande volatilité, plus grande demande de réassurance</a:t>
            </a:r>
          </a:p>
          <a:p>
            <a:pPr marL="342900" indent="-342900">
              <a:lnSpc>
                <a:spcPct val="150000"/>
              </a:lnSpc>
              <a:spcBef>
                <a:spcPts val="1200"/>
              </a:spcBef>
              <a:buClr>
                <a:srgbClr val="C01877"/>
              </a:buClr>
              <a:buFont typeface="Arial" panose="020B0604020202020204" pitchFamily="34" charset="0"/>
              <a:buChar char="•"/>
            </a:pPr>
            <a:r>
              <a:rPr lang="fr-FR" dirty="0">
                <a:latin typeface="Arial" panose="020B0604020202020204" pitchFamily="34" charset="0"/>
                <a:cs typeface="Arial" panose="020B0604020202020204" pitchFamily="34" charset="0"/>
              </a:rPr>
              <a:t>La poursuite &amp; impact de l’inflation</a:t>
            </a:r>
          </a:p>
          <a:p>
            <a:pPr marL="342900" indent="-342900">
              <a:lnSpc>
                <a:spcPct val="150000"/>
              </a:lnSpc>
              <a:spcBef>
                <a:spcPts val="1200"/>
              </a:spcBef>
              <a:buClr>
                <a:srgbClr val="C01877"/>
              </a:buClr>
              <a:buFont typeface="Arial" panose="020B0604020202020204" pitchFamily="34" charset="0"/>
              <a:buChar char="•"/>
            </a:pPr>
            <a:r>
              <a:rPr lang="fr-FR" dirty="0">
                <a:latin typeface="Arial" panose="020B0604020202020204" pitchFamily="34" charset="0"/>
                <a:cs typeface="Arial" panose="020B0604020202020204" pitchFamily="34" charset="0"/>
              </a:rPr>
              <a:t>Augmentation des taux d’intérêt et du coût du capital</a:t>
            </a:r>
          </a:p>
          <a:p>
            <a:pPr marL="342900" indent="-342900">
              <a:lnSpc>
                <a:spcPct val="150000"/>
              </a:lnSpc>
              <a:spcBef>
                <a:spcPts val="1200"/>
              </a:spcBef>
              <a:buClr>
                <a:srgbClr val="C01877"/>
              </a:buClr>
              <a:buFont typeface="Arial" panose="020B0604020202020204" pitchFamily="34" charset="0"/>
              <a:buChar char="•"/>
            </a:pPr>
            <a:r>
              <a:rPr lang="fr-FR" dirty="0">
                <a:latin typeface="Arial" panose="020B0604020202020204" pitchFamily="34" charset="0"/>
                <a:cs typeface="Arial" panose="020B0604020202020204" pitchFamily="34" charset="0"/>
              </a:rPr>
              <a:t>Réduire le gap</a:t>
            </a:r>
          </a:p>
        </p:txBody>
      </p:sp>
      <p:sp>
        <p:nvSpPr>
          <p:cNvPr id="12" name="Espace réservé de la date 11">
            <a:extLst>
              <a:ext uri="{FF2B5EF4-FFF2-40B4-BE49-F238E27FC236}">
                <a16:creationId xmlns:a16="http://schemas.microsoft.com/office/drawing/2014/main" id="{E76CCDB6-40E4-49B8-BA25-98613EA98BBB}"/>
              </a:ext>
            </a:extLst>
          </p:cNvPr>
          <p:cNvSpPr>
            <a:spLocks noGrp="1"/>
          </p:cNvSpPr>
          <p:nvPr>
            <p:ph type="dt" sz="half" idx="2"/>
          </p:nvPr>
        </p:nvSpPr>
        <p:spPr/>
        <p:txBody>
          <a:bodyPr/>
          <a:lstStyle/>
          <a:p>
            <a:fld id="{43646EF4-6747-4DF1-81FE-06F514EBC8F6}" type="datetime4">
              <a:rPr lang="fr-FR" smtClean="0">
                <a:latin typeface="Arial" panose="020B0604020202020204" pitchFamily="34" charset="0"/>
                <a:cs typeface="Arial" panose="020B0604020202020204" pitchFamily="34" charset="0"/>
              </a:rPr>
              <a:t>27 septembre 2023</a:t>
            </a:fld>
            <a:endParaRPr lang="fr-FR" dirty="0">
              <a:latin typeface="Arial" panose="020B0604020202020204" pitchFamily="34" charset="0"/>
              <a:cs typeface="Arial" panose="020B0604020202020204" pitchFamily="34" charset="0"/>
            </a:endParaRPr>
          </a:p>
        </p:txBody>
      </p:sp>
      <p:sp>
        <p:nvSpPr>
          <p:cNvPr id="13" name="Espace réservé du texte 4">
            <a:extLst>
              <a:ext uri="{FF2B5EF4-FFF2-40B4-BE49-F238E27FC236}">
                <a16:creationId xmlns:a16="http://schemas.microsoft.com/office/drawing/2014/main" id="{D4CE0AAD-EB7F-417D-ABA9-03158F76F5D3}"/>
              </a:ext>
            </a:extLst>
          </p:cNvPr>
          <p:cNvSpPr txBox="1">
            <a:spLocks/>
          </p:cNvSpPr>
          <p:nvPr/>
        </p:nvSpPr>
        <p:spPr>
          <a:xfrm>
            <a:off x="2146300" y="727402"/>
            <a:ext cx="9177604" cy="485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b="1" kern="1200">
                <a:solidFill>
                  <a:srgbClr val="C01877"/>
                </a:solidFill>
                <a:latin typeface="Arial" panose="020B0604020202020204" pitchFamily="34" charset="0"/>
                <a:ea typeface="Roboto Condensed"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400" b="1" dirty="0">
              <a:latin typeface="Arial" panose="020B0604020202020204" pitchFamily="34" charset="0"/>
              <a:cs typeface="Arial" panose="020B0604020202020204" pitchFamily="34" charset="0"/>
            </a:endParaRPr>
          </a:p>
        </p:txBody>
      </p:sp>
      <p:sp>
        <p:nvSpPr>
          <p:cNvPr id="14" name="Espace réservé du texte 2">
            <a:extLst>
              <a:ext uri="{FF2B5EF4-FFF2-40B4-BE49-F238E27FC236}">
                <a16:creationId xmlns:a16="http://schemas.microsoft.com/office/drawing/2014/main" id="{3196B84D-867E-4A64-9EBB-0881295A61F7}"/>
              </a:ext>
            </a:extLst>
          </p:cNvPr>
          <p:cNvSpPr>
            <a:spLocks noGrp="1"/>
          </p:cNvSpPr>
          <p:nvPr>
            <p:ph type="body" sz="quarter" idx="13"/>
          </p:nvPr>
        </p:nvSpPr>
        <p:spPr>
          <a:xfrm>
            <a:off x="2091215" y="415257"/>
            <a:ext cx="9560011" cy="485775"/>
          </a:xfrm>
        </p:spPr>
        <p:txBody>
          <a:bodyPr vert="horz" lIns="91440" tIns="45720" rIns="91440" bIns="45720" rtlCol="0" anchor="t">
            <a:normAutofit/>
          </a:bodyPr>
          <a:lstStyle/>
          <a:p>
            <a:r>
              <a:rPr lang="fr-FR" sz="2400" dirty="0">
                <a:latin typeface="Arial" panose="020B0604020202020204" pitchFamily="34" charset="0"/>
                <a:cs typeface="Arial" panose="020B0604020202020204" pitchFamily="34" charset="0"/>
              </a:rPr>
              <a:t>Les grands messages de Monte Carlo</a:t>
            </a:r>
            <a:endParaRPr lang="fr-FR" sz="2400" b="1" dirty="0">
              <a:latin typeface="Arial" panose="020B0604020202020204" pitchFamily="34" charset="0"/>
              <a:cs typeface="Arial" panose="020B0604020202020204" pitchFamily="34" charset="0"/>
            </a:endParaRPr>
          </a:p>
        </p:txBody>
      </p:sp>
      <p:sp>
        <p:nvSpPr>
          <p:cNvPr id="15" name="Espace réservé du pied de page 14">
            <a:extLst>
              <a:ext uri="{FF2B5EF4-FFF2-40B4-BE49-F238E27FC236}">
                <a16:creationId xmlns:a16="http://schemas.microsoft.com/office/drawing/2014/main" id="{B88F5BDF-A702-4646-BE0B-6F6DEABD1EB1}"/>
              </a:ext>
            </a:extLst>
          </p:cNvPr>
          <p:cNvSpPr>
            <a:spLocks noGrp="1"/>
          </p:cNvSpPr>
          <p:nvPr>
            <p:ph type="ftr" sz="quarter" idx="3"/>
          </p:nvPr>
        </p:nvSpPr>
        <p:spPr/>
        <p:txBody>
          <a:bodyPr/>
          <a:lstStyle/>
          <a:p>
            <a:pPr algn="ctr"/>
            <a:r>
              <a:rPr lang="fr-FR"/>
              <a:t>Un aperçu des tendances mondiales de la réassurance</a:t>
            </a:r>
            <a:endParaRPr lang="fr-FR" dirty="0"/>
          </a:p>
        </p:txBody>
      </p:sp>
      <p:sp>
        <p:nvSpPr>
          <p:cNvPr id="16" name="Espace réservé du numéro de diapositive 15">
            <a:extLst>
              <a:ext uri="{FF2B5EF4-FFF2-40B4-BE49-F238E27FC236}">
                <a16:creationId xmlns:a16="http://schemas.microsoft.com/office/drawing/2014/main" id="{D26EBC7E-EFC5-47C1-A00C-BBE7DDA7851B}"/>
              </a:ext>
            </a:extLst>
          </p:cNvPr>
          <p:cNvSpPr>
            <a:spLocks noGrp="1"/>
          </p:cNvSpPr>
          <p:nvPr>
            <p:ph type="sldNum" sz="quarter" idx="4"/>
          </p:nvPr>
        </p:nvSpPr>
        <p:spPr/>
        <p:txBody>
          <a:bodyPr/>
          <a:lstStyle/>
          <a:p>
            <a:pPr algn="ctr"/>
            <a:fld id="{2EB27685-996E-4059-80DD-33702FD4F67F}" type="slidenum">
              <a:rPr lang="fr-FR" smtClean="0"/>
              <a:pPr algn="ctr"/>
              <a:t>3</a:t>
            </a:fld>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9220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80EB7E-6053-4F3E-A942-E3658F61516F}"/>
              </a:ext>
            </a:extLst>
          </p:cNvPr>
          <p:cNvSpPr txBox="1"/>
          <p:nvPr/>
        </p:nvSpPr>
        <p:spPr>
          <a:xfrm>
            <a:off x="2080934" y="1313568"/>
            <a:ext cx="4576439" cy="1231106"/>
          </a:xfrm>
          <a:prstGeom prst="rect">
            <a:avLst/>
          </a:prstGeom>
          <a:noFill/>
        </p:spPr>
        <p:txBody>
          <a:bodyPr wrap="square">
            <a:spAutoFit/>
          </a:bodyPr>
          <a:lstStyle/>
          <a:p>
            <a:pPr marL="342900" indent="-342900" algn="l">
              <a:spcBef>
                <a:spcPts val="1200"/>
              </a:spcBef>
              <a:buClr>
                <a:srgbClr val="C01877"/>
              </a:buClr>
              <a:buFont typeface="+mj-lt"/>
              <a:buAutoNum type="arabicPeriod"/>
            </a:pPr>
            <a:r>
              <a:rPr lang="fr-FR" b="0" i="0" dirty="0">
                <a:effectLst/>
                <a:latin typeface="Arial" panose="020B0604020202020204" pitchFamily="34" charset="0"/>
                <a:cs typeface="Arial" panose="020B0604020202020204" pitchFamily="34" charset="0"/>
              </a:rPr>
              <a:t>Protectionnisme</a:t>
            </a:r>
          </a:p>
          <a:p>
            <a:pPr marL="342900" indent="-342900">
              <a:spcBef>
                <a:spcPts val="1200"/>
              </a:spcBef>
              <a:buClr>
                <a:srgbClr val="C01877"/>
              </a:buClr>
              <a:buFont typeface="+mj-lt"/>
              <a:buAutoNum type="arabicPeriod"/>
            </a:pPr>
            <a:r>
              <a:rPr lang="fr-FR" dirty="0">
                <a:latin typeface="Arial" panose="020B0604020202020204" pitchFamily="34" charset="0"/>
                <a:cs typeface="Arial" panose="020B0604020202020204" pitchFamily="34" charset="0"/>
              </a:rPr>
              <a:t>Règlementation &amp; ratios de solvabilité</a:t>
            </a:r>
          </a:p>
          <a:p>
            <a:pPr marL="342900" indent="-342900">
              <a:spcBef>
                <a:spcPts val="1200"/>
              </a:spcBef>
              <a:buClr>
                <a:srgbClr val="C01877"/>
              </a:buClr>
              <a:buFont typeface="+mj-lt"/>
              <a:buAutoNum type="arabicPeriod"/>
            </a:pPr>
            <a:r>
              <a:rPr lang="fr-FR" dirty="0">
                <a:latin typeface="Arial" panose="020B0604020202020204" pitchFamily="34" charset="0"/>
                <a:cs typeface="Arial" panose="020B0604020202020204" pitchFamily="34" charset="0"/>
              </a:rPr>
              <a:t>Bénéfices de diversification</a:t>
            </a:r>
          </a:p>
        </p:txBody>
      </p:sp>
      <p:graphicFrame>
        <p:nvGraphicFramePr>
          <p:cNvPr id="6" name="Tableau 5">
            <a:extLst>
              <a:ext uri="{FF2B5EF4-FFF2-40B4-BE49-F238E27FC236}">
                <a16:creationId xmlns:a16="http://schemas.microsoft.com/office/drawing/2014/main" id="{F70CC273-3407-15F3-A90B-A90E9A20DE9E}"/>
              </a:ext>
            </a:extLst>
          </p:cNvPr>
          <p:cNvGraphicFramePr>
            <a:graphicFrameLocks noGrp="1"/>
          </p:cNvGraphicFramePr>
          <p:nvPr>
            <p:extLst>
              <p:ext uri="{D42A27DB-BD31-4B8C-83A1-F6EECF244321}">
                <p14:modId xmlns:p14="http://schemas.microsoft.com/office/powerpoint/2010/main" val="4253914686"/>
              </p:ext>
            </p:extLst>
          </p:nvPr>
        </p:nvGraphicFramePr>
        <p:xfrm>
          <a:off x="7015576" y="1337310"/>
          <a:ext cx="3951336" cy="2271128"/>
        </p:xfrm>
        <a:graphic>
          <a:graphicData uri="http://schemas.openxmlformats.org/drawingml/2006/table">
            <a:tbl>
              <a:tblPr firstRow="1" bandRow="1">
                <a:tableStyleId>{073A0DAA-6AF3-43AB-8588-CEC1D06C72B9}</a:tableStyleId>
              </a:tblPr>
              <a:tblGrid>
                <a:gridCol w="1115701">
                  <a:extLst>
                    <a:ext uri="{9D8B030D-6E8A-4147-A177-3AD203B41FA5}">
                      <a16:colId xmlns:a16="http://schemas.microsoft.com/office/drawing/2014/main" val="20000"/>
                    </a:ext>
                  </a:extLst>
                </a:gridCol>
                <a:gridCol w="2835635">
                  <a:extLst>
                    <a:ext uri="{9D8B030D-6E8A-4147-A177-3AD203B41FA5}">
                      <a16:colId xmlns:a16="http://schemas.microsoft.com/office/drawing/2014/main" val="20001"/>
                    </a:ext>
                  </a:extLst>
                </a:gridCol>
              </a:tblGrid>
              <a:tr h="278130">
                <a:tc gridSpan="2">
                  <a:txBody>
                    <a:bodyPr/>
                    <a:lstStyle/>
                    <a:p>
                      <a:pPr algn="ctr">
                        <a:defRPr/>
                      </a:pPr>
                      <a:r>
                        <a:rPr lang="fr-FR" sz="1050" b="1" dirty="0" err="1"/>
                        <a:t>Recent</a:t>
                      </a:r>
                      <a:r>
                        <a:rPr lang="fr-FR" sz="1050" b="1" dirty="0"/>
                        <a:t> </a:t>
                      </a:r>
                      <a:r>
                        <a:rPr lang="fr-FR" sz="1050" b="1" dirty="0" err="1"/>
                        <a:t>protectionist</a:t>
                      </a:r>
                      <a:r>
                        <a:rPr lang="fr-FR" sz="1050" b="1" dirty="0"/>
                        <a:t> </a:t>
                      </a:r>
                      <a:r>
                        <a:rPr lang="fr-FR" sz="1050" b="1" dirty="0" err="1"/>
                        <a:t>measures</a:t>
                      </a:r>
                      <a:r>
                        <a:rPr lang="fr-FR" sz="1050" b="1" dirty="0"/>
                        <a:t> </a:t>
                      </a:r>
                    </a:p>
                  </a:txBody>
                  <a:tcPr marL="68580" marR="68580" marT="34290" marB="34290">
                    <a:solidFill>
                      <a:srgbClr val="C01877"/>
                    </a:solidFill>
                  </a:tcPr>
                </a:tc>
                <a:tc hMerge="1">
                  <a:txBody>
                    <a:bodyPr/>
                    <a:lstStyle/>
                    <a:p>
                      <a:pPr algn="ctr">
                        <a:defRPr/>
                      </a:pPr>
                      <a:endParaRPr lang="fr-FR" sz="1050" dirty="0"/>
                    </a:p>
                  </a:txBody>
                  <a:tcPr marL="68580" marR="68580" marT="34290" marB="3429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4714">
                <a:tc>
                  <a:txBody>
                    <a:bodyPr/>
                    <a:lstStyle/>
                    <a:p>
                      <a:pPr marL="0" indent="0" algn="l" rtl="0" fontAlgn="ctr">
                        <a:buFont typeface="Arial" panose="020B0604020202020204" pitchFamily="34" charset="0"/>
                        <a:buNone/>
                      </a:pPr>
                      <a:r>
                        <a:rPr lang="fr-FR" sz="900" b="1" u="none" strike="noStrike" dirty="0" err="1">
                          <a:solidFill>
                            <a:schemeClr val="tx1"/>
                          </a:solidFill>
                          <a:effectLst/>
                        </a:rPr>
                        <a:t>India</a:t>
                      </a:r>
                      <a:endParaRPr lang="fr-FR" sz="900" b="1" i="0" u="none" strike="noStrike" dirty="0">
                        <a:solidFill>
                          <a:schemeClr val="tx1"/>
                        </a:solidFill>
                        <a:effectLst/>
                        <a:latin typeface="Trebuchet MS" panose="020B0603020202020204" pitchFamily="34" charset="0"/>
                      </a:endParaRPr>
                    </a:p>
                  </a:txBody>
                  <a:tcPr anchor="ctr"/>
                </a:tc>
                <a:tc>
                  <a:txBody>
                    <a:bodyPr/>
                    <a:lstStyle/>
                    <a:p>
                      <a:pPr marL="0" indent="0" algn="ctr" rtl="0" fontAlgn="ctr">
                        <a:buFont typeface="Arial" panose="020B0604020202020204" pitchFamily="34" charset="0"/>
                        <a:buNone/>
                      </a:pPr>
                      <a:r>
                        <a:rPr lang="fr-FR" sz="900" b="0" u="none" strike="noStrike" dirty="0" err="1">
                          <a:solidFill>
                            <a:schemeClr val="tx1"/>
                          </a:solidFill>
                          <a:effectLst/>
                        </a:rPr>
                        <a:t>Better</a:t>
                      </a:r>
                      <a:r>
                        <a:rPr lang="fr-FR" sz="900" b="0" u="none" strike="noStrike" dirty="0">
                          <a:solidFill>
                            <a:schemeClr val="tx1"/>
                          </a:solidFill>
                          <a:effectLst/>
                        </a:rPr>
                        <a:t> conditions</a:t>
                      </a:r>
                      <a:r>
                        <a:rPr lang="fr-FR" sz="900" b="0" u="none" strike="noStrike" baseline="0" dirty="0">
                          <a:solidFill>
                            <a:schemeClr val="tx1"/>
                          </a:solidFill>
                          <a:effectLst/>
                        </a:rPr>
                        <a:t> </a:t>
                      </a:r>
                      <a:r>
                        <a:rPr lang="fr-FR" sz="900" b="0" u="none" strike="noStrike" dirty="0">
                          <a:solidFill>
                            <a:schemeClr val="tx1"/>
                          </a:solidFill>
                          <a:effectLst/>
                        </a:rPr>
                        <a:t>for local </a:t>
                      </a:r>
                      <a:r>
                        <a:rPr lang="fr-FR" sz="900" b="0" u="none" strike="noStrike" dirty="0" err="1">
                          <a:solidFill>
                            <a:schemeClr val="tx1"/>
                          </a:solidFill>
                          <a:effectLst/>
                        </a:rPr>
                        <a:t>actors</a:t>
                      </a:r>
                      <a:r>
                        <a:rPr lang="fr-FR" sz="900" b="0" u="none" strike="noStrike" baseline="0" dirty="0">
                          <a:solidFill>
                            <a:schemeClr val="tx1"/>
                          </a:solidFill>
                          <a:effectLst/>
                        </a:rPr>
                        <a:t> </a:t>
                      </a:r>
                      <a:endParaRPr lang="fr-FR" sz="900" b="0" i="0" u="none" strike="noStrike" dirty="0">
                        <a:solidFill>
                          <a:schemeClr val="tx1"/>
                        </a:solidFill>
                        <a:effectLst/>
                        <a:latin typeface="Trebuchet MS" panose="020B0603020202020204" pitchFamily="34" charset="0"/>
                      </a:endParaRPr>
                    </a:p>
                  </a:txBody>
                  <a:tcPr marL="9525" marR="9525" marT="9525" marB="0" anchor="ctr"/>
                </a:tc>
                <a:extLst>
                  <a:ext uri="{0D108BD9-81ED-4DB2-BD59-A6C34878D82A}">
                    <a16:rowId xmlns:a16="http://schemas.microsoft.com/office/drawing/2014/main" val="10001"/>
                  </a:ext>
                </a:extLst>
              </a:tr>
              <a:tr h="284714">
                <a:tc>
                  <a:txBody>
                    <a:bodyPr/>
                    <a:lstStyle/>
                    <a:p>
                      <a:pPr marL="0" indent="0" algn="l" rtl="0" fontAlgn="ctr">
                        <a:buFont typeface="Arial" panose="020B0604020202020204" pitchFamily="34" charset="0"/>
                        <a:buNone/>
                      </a:pPr>
                      <a:r>
                        <a:rPr lang="fr-FR" sz="900" b="1" u="none" strike="noStrike" baseline="0" dirty="0">
                          <a:solidFill>
                            <a:schemeClr val="tx1"/>
                          </a:solidFill>
                          <a:effectLst/>
                        </a:rPr>
                        <a:t>CIMA</a:t>
                      </a:r>
                      <a:endParaRPr lang="fr-FR" sz="900" b="1" i="0" u="none" strike="noStrike" dirty="0">
                        <a:solidFill>
                          <a:schemeClr val="tx1"/>
                        </a:solidFill>
                        <a:effectLst/>
                        <a:latin typeface="Trebuchet MS" panose="020B0603020202020204" pitchFamily="34" charset="0"/>
                      </a:endParaRPr>
                    </a:p>
                  </a:txBody>
                  <a:tcPr anchor="ctr"/>
                </a:tc>
                <a:tc>
                  <a:txBody>
                    <a:bodyPr/>
                    <a:lstStyle/>
                    <a:p>
                      <a:pPr marL="0" marR="0" indent="0" algn="ctr" defTabSz="685800" rtl="0" eaLnBrk="1" fontAlgn="ctr" latinLnBrk="0" hangingPunct="1">
                        <a:lnSpc>
                          <a:spcPct val="100000"/>
                        </a:lnSpc>
                        <a:spcBef>
                          <a:spcPts val="0"/>
                        </a:spcBef>
                        <a:spcAft>
                          <a:spcPts val="0"/>
                        </a:spcAft>
                        <a:buClrTx/>
                        <a:buSzTx/>
                        <a:buFont typeface="Arial" panose="020B0604020202020204" pitchFamily="34" charset="0"/>
                        <a:buNone/>
                        <a:tabLst/>
                        <a:defRPr/>
                      </a:pPr>
                      <a:r>
                        <a:rPr lang="fr-FR" sz="900" b="0" u="none" strike="noStrike" dirty="0" err="1">
                          <a:solidFill>
                            <a:schemeClr val="tx1"/>
                          </a:solidFill>
                          <a:effectLst/>
                        </a:rPr>
                        <a:t>Mandatory</a:t>
                      </a:r>
                      <a:r>
                        <a:rPr lang="fr-FR" sz="900" b="0" u="none" strike="noStrike" baseline="0" dirty="0">
                          <a:solidFill>
                            <a:schemeClr val="tx1"/>
                          </a:solidFill>
                          <a:effectLst/>
                        </a:rPr>
                        <a:t> cession to a local </a:t>
                      </a:r>
                      <a:r>
                        <a:rPr lang="fr-FR" sz="900" b="0" u="none" strike="noStrike" baseline="0" dirty="0" err="1">
                          <a:solidFill>
                            <a:schemeClr val="tx1"/>
                          </a:solidFill>
                          <a:effectLst/>
                        </a:rPr>
                        <a:t>reinsurer</a:t>
                      </a:r>
                      <a:endParaRPr lang="fr-FR" sz="900" b="0" i="0" u="none" strike="noStrike" dirty="0">
                        <a:solidFill>
                          <a:schemeClr val="tx1"/>
                        </a:solidFill>
                        <a:effectLst/>
                        <a:latin typeface="Trebuchet MS" panose="020B0603020202020204" pitchFamily="34" charset="0"/>
                      </a:endParaRPr>
                    </a:p>
                  </a:txBody>
                  <a:tcPr marL="9525" marR="9525" marT="9525" marB="0" anchor="ctr"/>
                </a:tc>
                <a:extLst>
                  <a:ext uri="{0D108BD9-81ED-4DB2-BD59-A6C34878D82A}">
                    <a16:rowId xmlns:a16="http://schemas.microsoft.com/office/drawing/2014/main" val="10002"/>
                  </a:ext>
                </a:extLst>
              </a:tr>
              <a:tr h="284714">
                <a:tc>
                  <a:txBody>
                    <a:bodyPr/>
                    <a:lstStyle/>
                    <a:p>
                      <a:pPr marL="0" indent="0" algn="l" rtl="0" fontAlgn="ctr">
                        <a:buFont typeface="Arial" panose="020B0604020202020204" pitchFamily="34" charset="0"/>
                        <a:buNone/>
                      </a:pPr>
                      <a:r>
                        <a:rPr lang="fr-FR" sz="900" b="1" u="none" strike="noStrike" dirty="0">
                          <a:solidFill>
                            <a:schemeClr val="tx1"/>
                          </a:solidFill>
                          <a:effectLst/>
                        </a:rPr>
                        <a:t>Germany, </a:t>
                      </a:r>
                      <a:r>
                        <a:rPr lang="fr-FR" sz="900" b="1" u="none" strike="noStrike" dirty="0" err="1">
                          <a:solidFill>
                            <a:schemeClr val="tx1"/>
                          </a:solidFill>
                          <a:effectLst/>
                        </a:rPr>
                        <a:t>Belgium</a:t>
                      </a:r>
                      <a:endParaRPr lang="fr-FR" sz="900" b="1" i="0" u="none" strike="noStrike" dirty="0">
                        <a:solidFill>
                          <a:schemeClr val="tx1"/>
                        </a:solidFill>
                        <a:effectLst/>
                        <a:latin typeface="Trebuchet MS" panose="020B0603020202020204" pitchFamily="34" charset="0"/>
                      </a:endParaRPr>
                    </a:p>
                  </a:txBody>
                  <a:tcPr anchor="ctr"/>
                </a:tc>
                <a:tc>
                  <a:txBody>
                    <a:bodyPr/>
                    <a:lstStyle/>
                    <a:p>
                      <a:pPr marL="0" marR="0" indent="0" algn="ctr" defTabSz="685800" rtl="0" eaLnBrk="1" fontAlgn="ctr" latinLnBrk="0" hangingPunct="1">
                        <a:lnSpc>
                          <a:spcPct val="100000"/>
                        </a:lnSpc>
                        <a:spcBef>
                          <a:spcPts val="0"/>
                        </a:spcBef>
                        <a:spcAft>
                          <a:spcPts val="0"/>
                        </a:spcAft>
                        <a:buClrTx/>
                        <a:buSzTx/>
                        <a:buFont typeface="Arial" panose="020B0604020202020204" pitchFamily="34" charset="0"/>
                        <a:buNone/>
                        <a:tabLst/>
                        <a:defRPr/>
                      </a:pPr>
                      <a:r>
                        <a:rPr lang="fr-FR" sz="900" b="0" u="none" strike="noStrike" dirty="0">
                          <a:solidFill>
                            <a:schemeClr val="tx1"/>
                          </a:solidFill>
                          <a:effectLst/>
                        </a:rPr>
                        <a:t>No </a:t>
                      </a:r>
                      <a:r>
                        <a:rPr lang="fr-FR" sz="900" b="0" u="none" strike="noStrike" dirty="0" err="1">
                          <a:solidFill>
                            <a:schemeClr val="tx1"/>
                          </a:solidFill>
                          <a:effectLst/>
                        </a:rPr>
                        <a:t>access</a:t>
                      </a:r>
                      <a:r>
                        <a:rPr lang="fr-FR" sz="900" b="0" u="none" strike="noStrike" baseline="0" dirty="0">
                          <a:solidFill>
                            <a:schemeClr val="tx1"/>
                          </a:solidFill>
                          <a:effectLst/>
                        </a:rPr>
                        <a:t> for non S2 </a:t>
                      </a:r>
                      <a:r>
                        <a:rPr lang="fr-FR" sz="900" b="0" u="none" strike="noStrike" baseline="0" dirty="0" err="1">
                          <a:solidFill>
                            <a:schemeClr val="tx1"/>
                          </a:solidFill>
                          <a:effectLst/>
                        </a:rPr>
                        <a:t>compliant</a:t>
                      </a:r>
                      <a:r>
                        <a:rPr lang="fr-FR" sz="900" b="0" u="none" strike="noStrike" baseline="0" dirty="0">
                          <a:solidFill>
                            <a:schemeClr val="tx1"/>
                          </a:solidFill>
                          <a:effectLst/>
                        </a:rPr>
                        <a:t> </a:t>
                      </a:r>
                      <a:r>
                        <a:rPr lang="fr-FR" sz="900" b="0" u="none" strike="noStrike" baseline="0" dirty="0" err="1">
                          <a:solidFill>
                            <a:schemeClr val="tx1"/>
                          </a:solidFill>
                          <a:effectLst/>
                        </a:rPr>
                        <a:t>players</a:t>
                      </a:r>
                      <a:endParaRPr lang="fr-FR" sz="900" b="0" i="0" u="none" strike="noStrike" dirty="0">
                        <a:solidFill>
                          <a:schemeClr val="tx1"/>
                        </a:solidFill>
                        <a:effectLst/>
                        <a:latin typeface="Trebuchet MS" panose="020B0603020202020204" pitchFamily="34" charset="0"/>
                      </a:endParaRPr>
                    </a:p>
                  </a:txBody>
                  <a:tcPr marL="9525" marR="9525" marT="9525" marB="0" anchor="ctr"/>
                </a:tc>
                <a:extLst>
                  <a:ext uri="{0D108BD9-81ED-4DB2-BD59-A6C34878D82A}">
                    <a16:rowId xmlns:a16="http://schemas.microsoft.com/office/drawing/2014/main" val="10003"/>
                  </a:ext>
                </a:extLst>
              </a:tr>
              <a:tr h="284714">
                <a:tc>
                  <a:txBody>
                    <a:bodyPr/>
                    <a:lstStyle/>
                    <a:p>
                      <a:pPr marL="0" indent="0" algn="l" rtl="0" fontAlgn="ctr">
                        <a:buFont typeface="Arial" panose="020B0604020202020204" pitchFamily="34" charset="0"/>
                        <a:buNone/>
                      </a:pPr>
                      <a:r>
                        <a:rPr lang="fr-FR" sz="900" b="1" u="none" strike="noStrike" dirty="0">
                          <a:solidFill>
                            <a:schemeClr val="tx1"/>
                          </a:solidFill>
                          <a:effectLst/>
                        </a:rPr>
                        <a:t>China</a:t>
                      </a:r>
                      <a:endParaRPr lang="fr-FR" sz="900" b="1" i="0" u="none" strike="noStrike" dirty="0">
                        <a:solidFill>
                          <a:schemeClr val="tx1"/>
                        </a:solidFill>
                        <a:effectLst/>
                        <a:latin typeface="Trebuchet MS" panose="020B0603020202020204" pitchFamily="34" charset="0"/>
                      </a:endParaRPr>
                    </a:p>
                  </a:txBody>
                  <a:tcPr anchor="ctr"/>
                </a:tc>
                <a:tc>
                  <a:txBody>
                    <a:bodyPr/>
                    <a:lstStyle/>
                    <a:p>
                      <a:pPr marL="0" indent="0" algn="ctr" rtl="0" fontAlgn="ctr">
                        <a:buFont typeface="Arial" panose="020B0604020202020204" pitchFamily="34" charset="0"/>
                        <a:buNone/>
                      </a:pPr>
                      <a:r>
                        <a:rPr lang="fr-FR" sz="900" b="0" u="none" strike="noStrike" dirty="0">
                          <a:solidFill>
                            <a:schemeClr val="tx1"/>
                          </a:solidFill>
                          <a:effectLst/>
                        </a:rPr>
                        <a:t>No </a:t>
                      </a:r>
                      <a:r>
                        <a:rPr lang="fr-FR" sz="900" b="0" u="none" strike="noStrike" dirty="0" err="1">
                          <a:solidFill>
                            <a:schemeClr val="tx1"/>
                          </a:solidFill>
                          <a:effectLst/>
                        </a:rPr>
                        <a:t>consideration</a:t>
                      </a:r>
                      <a:r>
                        <a:rPr lang="fr-FR" sz="900" b="0" u="none" strike="noStrike" dirty="0">
                          <a:solidFill>
                            <a:schemeClr val="tx1"/>
                          </a:solidFill>
                          <a:effectLst/>
                        </a:rPr>
                        <a:t> for</a:t>
                      </a:r>
                      <a:r>
                        <a:rPr lang="fr-FR" sz="900" b="0" u="none" strike="noStrike" baseline="0" dirty="0">
                          <a:solidFill>
                            <a:schemeClr val="tx1"/>
                          </a:solidFill>
                          <a:effectLst/>
                        </a:rPr>
                        <a:t> </a:t>
                      </a:r>
                      <a:r>
                        <a:rPr lang="fr-FR" sz="900" b="0" u="none" strike="noStrike" baseline="0" dirty="0" err="1">
                          <a:solidFill>
                            <a:schemeClr val="tx1"/>
                          </a:solidFill>
                          <a:effectLst/>
                        </a:rPr>
                        <a:t>equivalent</a:t>
                      </a:r>
                      <a:r>
                        <a:rPr lang="fr-FR" sz="900" b="0" u="none" strike="noStrike" baseline="0" dirty="0">
                          <a:solidFill>
                            <a:schemeClr val="tx1"/>
                          </a:solidFill>
                          <a:effectLst/>
                        </a:rPr>
                        <a:t> </a:t>
                      </a:r>
                      <a:r>
                        <a:rPr lang="fr-FR" sz="900" b="0" u="none" strike="noStrike" baseline="0" dirty="0" err="1">
                          <a:solidFill>
                            <a:schemeClr val="tx1"/>
                          </a:solidFill>
                          <a:effectLst/>
                        </a:rPr>
                        <a:t>reinsurers</a:t>
                      </a:r>
                      <a:endParaRPr lang="fr-FR" sz="900" b="0" i="0" u="none" strike="noStrike" dirty="0">
                        <a:solidFill>
                          <a:schemeClr val="tx1"/>
                        </a:solidFill>
                        <a:effectLst/>
                        <a:latin typeface="Trebuchet MS" panose="020B0603020202020204" pitchFamily="34" charset="0"/>
                      </a:endParaRPr>
                    </a:p>
                  </a:txBody>
                  <a:tcPr marL="9525" marR="9525" marT="9525" marB="0" anchor="ctr"/>
                </a:tc>
                <a:extLst>
                  <a:ext uri="{0D108BD9-81ED-4DB2-BD59-A6C34878D82A}">
                    <a16:rowId xmlns:a16="http://schemas.microsoft.com/office/drawing/2014/main" val="10004"/>
                  </a:ext>
                </a:extLst>
              </a:tr>
              <a:tr h="284714">
                <a:tc>
                  <a:txBody>
                    <a:bodyPr/>
                    <a:lstStyle/>
                    <a:p>
                      <a:pPr marL="0" indent="0" algn="l" rtl="0" fontAlgn="ctr">
                        <a:buFont typeface="Arial" panose="020B0604020202020204" pitchFamily="34" charset="0"/>
                        <a:buNone/>
                      </a:pPr>
                      <a:r>
                        <a:rPr lang="fr-FR" sz="900" b="1" u="none" strike="noStrike" dirty="0" err="1">
                          <a:solidFill>
                            <a:schemeClr val="tx1"/>
                          </a:solidFill>
                          <a:effectLst/>
                        </a:rPr>
                        <a:t>Indonesia</a:t>
                      </a:r>
                      <a:endParaRPr lang="fr-FR" sz="900" b="1" i="0" u="none" strike="noStrike" dirty="0">
                        <a:solidFill>
                          <a:schemeClr val="tx1"/>
                        </a:solidFill>
                        <a:effectLst/>
                        <a:latin typeface="Trebuchet MS" panose="020B0603020202020204" pitchFamily="34" charset="0"/>
                      </a:endParaRPr>
                    </a:p>
                  </a:txBody>
                  <a:tcPr anchor="ctr"/>
                </a:tc>
                <a:tc>
                  <a:txBody>
                    <a:bodyPr/>
                    <a:lstStyle/>
                    <a:p>
                      <a:pPr marL="0" indent="0" algn="ctr" rtl="0" fontAlgn="ctr">
                        <a:buFont typeface="Arial" panose="020B0604020202020204" pitchFamily="34" charset="0"/>
                        <a:buNone/>
                      </a:pPr>
                      <a:r>
                        <a:rPr lang="fr-FR" sz="900" b="0" u="none" strike="noStrike" dirty="0">
                          <a:solidFill>
                            <a:schemeClr val="tx1"/>
                          </a:solidFill>
                          <a:effectLst/>
                        </a:rPr>
                        <a:t>100% local cession</a:t>
                      </a:r>
                      <a:endParaRPr lang="fr-FR" sz="900" b="0" i="0" u="none" strike="noStrike" dirty="0">
                        <a:solidFill>
                          <a:schemeClr val="tx1"/>
                        </a:solidFill>
                        <a:effectLst/>
                        <a:latin typeface="Trebuchet MS" panose="020B0603020202020204" pitchFamily="34" charset="0"/>
                      </a:endParaRPr>
                    </a:p>
                  </a:txBody>
                  <a:tcPr marL="9525" marR="9525" marT="9525" marB="0" anchor="ctr"/>
                </a:tc>
                <a:extLst>
                  <a:ext uri="{0D108BD9-81ED-4DB2-BD59-A6C34878D82A}">
                    <a16:rowId xmlns:a16="http://schemas.microsoft.com/office/drawing/2014/main" val="10005"/>
                  </a:ext>
                </a:extLst>
              </a:tr>
              <a:tr h="284714">
                <a:tc>
                  <a:txBody>
                    <a:bodyPr/>
                    <a:lstStyle/>
                    <a:p>
                      <a:pPr marL="0" indent="0" algn="l" rtl="0" fontAlgn="ctr">
                        <a:buFont typeface="Arial" panose="020B0604020202020204" pitchFamily="34" charset="0"/>
                        <a:buNone/>
                      </a:pPr>
                      <a:r>
                        <a:rPr lang="fr-FR" sz="900" b="1" u="none" strike="noStrike" dirty="0">
                          <a:solidFill>
                            <a:schemeClr val="tx1"/>
                          </a:solidFill>
                          <a:effectLst/>
                        </a:rPr>
                        <a:t>South </a:t>
                      </a:r>
                      <a:r>
                        <a:rPr lang="fr-FR" sz="900" b="1" u="none" strike="noStrike" dirty="0" err="1">
                          <a:solidFill>
                            <a:schemeClr val="tx1"/>
                          </a:solidFill>
                          <a:effectLst/>
                        </a:rPr>
                        <a:t>Africa</a:t>
                      </a:r>
                      <a:endParaRPr lang="fr-FR" sz="900" b="1" i="0" u="none" strike="noStrike" dirty="0">
                        <a:solidFill>
                          <a:schemeClr val="tx1"/>
                        </a:solidFill>
                        <a:effectLst/>
                        <a:latin typeface="Trebuchet MS" panose="020B0603020202020204" pitchFamily="34" charset="0"/>
                      </a:endParaRPr>
                    </a:p>
                  </a:txBody>
                  <a:tcPr anchor="ctr"/>
                </a:tc>
                <a:tc>
                  <a:txBody>
                    <a:bodyPr/>
                    <a:lstStyle/>
                    <a:p>
                      <a:pPr marL="0" indent="0" algn="ctr" defTabSz="685800" rtl="0" eaLnBrk="1" fontAlgn="ctr" latinLnBrk="0" hangingPunct="1">
                        <a:buFont typeface="Arial" panose="020B0604020202020204" pitchFamily="34" charset="0"/>
                        <a:buNone/>
                      </a:pPr>
                      <a:r>
                        <a:rPr lang="fr-FR" sz="900" b="0" u="none" strike="noStrike" kern="1200" dirty="0" err="1">
                          <a:solidFill>
                            <a:schemeClr val="tx1"/>
                          </a:solidFill>
                          <a:effectLst/>
                        </a:rPr>
                        <a:t>Less</a:t>
                      </a:r>
                      <a:r>
                        <a:rPr lang="fr-FR" sz="900" b="0" u="none" strike="noStrike" kern="1200" dirty="0">
                          <a:solidFill>
                            <a:schemeClr val="tx1"/>
                          </a:solidFill>
                          <a:effectLst/>
                        </a:rPr>
                        <a:t> </a:t>
                      </a:r>
                      <a:r>
                        <a:rPr lang="fr-FR" sz="900" b="0" u="none" strike="noStrike" kern="1200" dirty="0" err="1">
                          <a:solidFill>
                            <a:schemeClr val="tx1"/>
                          </a:solidFill>
                          <a:effectLst/>
                        </a:rPr>
                        <a:t>credit</a:t>
                      </a:r>
                      <a:r>
                        <a:rPr lang="fr-FR" sz="900" b="0" u="none" strike="noStrike" kern="1200" dirty="0">
                          <a:solidFill>
                            <a:schemeClr val="tx1"/>
                          </a:solidFill>
                          <a:effectLst/>
                        </a:rPr>
                        <a:t> </a:t>
                      </a:r>
                      <a:r>
                        <a:rPr lang="fr-FR" sz="900" b="0" u="none" strike="noStrike" kern="1200" dirty="0" err="1">
                          <a:solidFill>
                            <a:schemeClr val="tx1"/>
                          </a:solidFill>
                          <a:effectLst/>
                        </a:rPr>
                        <a:t>towards</a:t>
                      </a:r>
                      <a:r>
                        <a:rPr lang="fr-FR" sz="900" b="0" u="none" strike="noStrike" kern="1200" dirty="0">
                          <a:solidFill>
                            <a:schemeClr val="tx1"/>
                          </a:solidFill>
                          <a:effectLst/>
                        </a:rPr>
                        <a:t> </a:t>
                      </a:r>
                      <a:r>
                        <a:rPr lang="fr-FR" sz="900" b="0" u="none" strike="noStrike" kern="1200" dirty="0" err="1">
                          <a:solidFill>
                            <a:schemeClr val="tx1"/>
                          </a:solidFill>
                          <a:effectLst/>
                        </a:rPr>
                        <a:t>foreign</a:t>
                      </a:r>
                      <a:r>
                        <a:rPr lang="fr-FR" sz="900" b="0" u="none" strike="noStrike" kern="1200" baseline="0" dirty="0">
                          <a:solidFill>
                            <a:schemeClr val="tx1"/>
                          </a:solidFill>
                          <a:effectLst/>
                        </a:rPr>
                        <a:t> </a:t>
                      </a:r>
                      <a:r>
                        <a:rPr lang="fr-FR" sz="900" b="0" u="none" strike="noStrike" kern="1200" baseline="0" dirty="0" err="1">
                          <a:solidFill>
                            <a:schemeClr val="tx1"/>
                          </a:solidFill>
                          <a:effectLst/>
                        </a:rPr>
                        <a:t>reinsurers</a:t>
                      </a:r>
                      <a:endParaRPr lang="fr-FR" sz="900" b="0" i="0" u="none" strike="noStrike" kern="1200" dirty="0">
                        <a:solidFill>
                          <a:schemeClr val="tx1"/>
                        </a:solidFill>
                        <a:effectLst/>
                        <a:latin typeface="Trebuchet MS" panose="020B0603020202020204" pitchFamily="34" charset="0"/>
                        <a:ea typeface="+mn-ea"/>
                        <a:cs typeface="+mn-cs"/>
                      </a:endParaRPr>
                    </a:p>
                  </a:txBody>
                  <a:tcPr marL="9525" marR="9525" marT="9525" marB="0" anchor="ctr"/>
                </a:tc>
                <a:extLst>
                  <a:ext uri="{0D108BD9-81ED-4DB2-BD59-A6C34878D82A}">
                    <a16:rowId xmlns:a16="http://schemas.microsoft.com/office/drawing/2014/main" val="10006"/>
                  </a:ext>
                </a:extLst>
              </a:tr>
              <a:tr h="284714">
                <a:tc>
                  <a:txBody>
                    <a:bodyPr/>
                    <a:lstStyle/>
                    <a:p>
                      <a:pPr marL="0" indent="0" algn="l" rtl="0" fontAlgn="ctr">
                        <a:buFont typeface="Arial" panose="020B0604020202020204" pitchFamily="34" charset="0"/>
                        <a:buNone/>
                      </a:pPr>
                      <a:r>
                        <a:rPr lang="fr-FR" sz="900" b="1" u="none" strike="noStrike" dirty="0" err="1">
                          <a:solidFill>
                            <a:schemeClr val="tx1"/>
                          </a:solidFill>
                          <a:effectLst/>
                        </a:rPr>
                        <a:t>Eastern</a:t>
                      </a:r>
                      <a:r>
                        <a:rPr lang="fr-FR" sz="900" b="1" u="none" strike="noStrike" dirty="0">
                          <a:solidFill>
                            <a:schemeClr val="tx1"/>
                          </a:solidFill>
                          <a:effectLst/>
                        </a:rPr>
                        <a:t> </a:t>
                      </a:r>
                      <a:r>
                        <a:rPr lang="fr-FR" sz="900" b="1" u="none" strike="noStrike" dirty="0" err="1">
                          <a:solidFill>
                            <a:schemeClr val="tx1"/>
                          </a:solidFill>
                          <a:effectLst/>
                        </a:rPr>
                        <a:t>Africa</a:t>
                      </a:r>
                      <a:endParaRPr lang="fr-FR" sz="900" b="1" i="0" u="none" strike="noStrike" dirty="0">
                        <a:solidFill>
                          <a:schemeClr val="tx1"/>
                        </a:solidFill>
                        <a:effectLst/>
                        <a:latin typeface="Trebuchet MS" panose="020B0603020202020204" pitchFamily="34" charset="0"/>
                      </a:endParaRPr>
                    </a:p>
                  </a:txBody>
                  <a:tcPr anchor="ctr"/>
                </a:tc>
                <a:tc>
                  <a:txBody>
                    <a:bodyPr/>
                    <a:lstStyle/>
                    <a:p>
                      <a:pPr marL="0" marR="0" indent="0" algn="ctr" defTabSz="685800" rtl="0" eaLnBrk="1" fontAlgn="ctr" latinLnBrk="0" hangingPunct="1">
                        <a:lnSpc>
                          <a:spcPct val="100000"/>
                        </a:lnSpc>
                        <a:spcBef>
                          <a:spcPts val="0"/>
                        </a:spcBef>
                        <a:spcAft>
                          <a:spcPts val="0"/>
                        </a:spcAft>
                        <a:buClrTx/>
                        <a:buSzTx/>
                        <a:buFont typeface="Arial" panose="020B0604020202020204" pitchFamily="34" charset="0"/>
                        <a:buNone/>
                        <a:tabLst/>
                        <a:defRPr/>
                      </a:pPr>
                      <a:r>
                        <a:rPr lang="fr-FR" sz="900" b="0" u="none" strike="noStrike" dirty="0" err="1">
                          <a:solidFill>
                            <a:schemeClr val="tx1"/>
                          </a:solidFill>
                          <a:effectLst/>
                        </a:rPr>
                        <a:t>Preferred</a:t>
                      </a:r>
                      <a:r>
                        <a:rPr lang="fr-FR" sz="900" b="0" u="none" strike="noStrike" dirty="0">
                          <a:solidFill>
                            <a:schemeClr val="tx1"/>
                          </a:solidFill>
                          <a:effectLst/>
                        </a:rPr>
                        <a:t> placement to local </a:t>
                      </a:r>
                      <a:r>
                        <a:rPr lang="fr-FR" sz="900" b="0" u="none" strike="noStrike" dirty="0" err="1">
                          <a:solidFill>
                            <a:schemeClr val="tx1"/>
                          </a:solidFill>
                          <a:effectLst/>
                        </a:rPr>
                        <a:t>reinsurers</a:t>
                      </a:r>
                      <a:endParaRPr lang="fr-FR" sz="900" b="0" i="0" u="none" strike="noStrike" dirty="0">
                        <a:solidFill>
                          <a:schemeClr val="tx1"/>
                        </a:solidFill>
                        <a:effectLst/>
                        <a:latin typeface="Trebuchet MS" panose="020B0603020202020204" pitchFamily="34" charset="0"/>
                      </a:endParaRPr>
                    </a:p>
                  </a:txBody>
                  <a:tcPr marL="9525" marR="9525" marT="9525" marB="0" anchor="ctr"/>
                </a:tc>
                <a:extLst>
                  <a:ext uri="{0D108BD9-81ED-4DB2-BD59-A6C34878D82A}">
                    <a16:rowId xmlns:a16="http://schemas.microsoft.com/office/drawing/2014/main" val="2469041821"/>
                  </a:ext>
                </a:extLst>
              </a:tr>
            </a:tbl>
          </a:graphicData>
        </a:graphic>
      </p:graphicFrame>
      <p:sp>
        <p:nvSpPr>
          <p:cNvPr id="7" name="Rectangle 6">
            <a:extLst>
              <a:ext uri="{FF2B5EF4-FFF2-40B4-BE49-F238E27FC236}">
                <a16:creationId xmlns:a16="http://schemas.microsoft.com/office/drawing/2014/main" id="{F9BBC32E-14B8-7DC5-B9F9-48C18F7C9DCA}"/>
              </a:ext>
            </a:extLst>
          </p:cNvPr>
          <p:cNvSpPr/>
          <p:nvPr/>
        </p:nvSpPr>
        <p:spPr>
          <a:xfrm>
            <a:off x="7015576" y="4133371"/>
            <a:ext cx="3951336" cy="226856"/>
          </a:xfrm>
          <a:prstGeom prst="rect">
            <a:avLst/>
          </a:prstGeom>
          <a:solidFill>
            <a:srgbClr val="C01877"/>
          </a:solidFill>
          <a:ln>
            <a:solidFill>
              <a:srgbClr val="1A5B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050" b="1" dirty="0"/>
              <a:t>Main obstacles to </a:t>
            </a:r>
            <a:r>
              <a:rPr lang="fr-FR" sz="1050" b="1" dirty="0" err="1"/>
              <a:t>crossborder</a:t>
            </a:r>
            <a:r>
              <a:rPr lang="fr-FR" sz="1050" b="1" dirty="0"/>
              <a:t> </a:t>
            </a:r>
            <a:r>
              <a:rPr lang="fr-FR" sz="1050" b="1" dirty="0" err="1"/>
              <a:t>reinsurance</a:t>
            </a:r>
            <a:endParaRPr lang="fr-FR" sz="1050" b="1" dirty="0"/>
          </a:p>
        </p:txBody>
      </p:sp>
      <p:sp>
        <p:nvSpPr>
          <p:cNvPr id="9" name="ZoneTexte 8">
            <a:extLst>
              <a:ext uri="{FF2B5EF4-FFF2-40B4-BE49-F238E27FC236}">
                <a16:creationId xmlns:a16="http://schemas.microsoft.com/office/drawing/2014/main" id="{01182793-809C-9EE5-7D0A-57B01E9EF617}"/>
              </a:ext>
            </a:extLst>
          </p:cNvPr>
          <p:cNvSpPr txBox="1"/>
          <p:nvPr/>
        </p:nvSpPr>
        <p:spPr>
          <a:xfrm>
            <a:off x="7015576" y="4421501"/>
            <a:ext cx="3951336" cy="1862048"/>
          </a:xfrm>
          <a:prstGeom prst="rect">
            <a:avLst/>
          </a:prstGeom>
          <a:noFill/>
        </p:spPr>
        <p:txBody>
          <a:bodyPr wrap="square" rtlCol="0">
            <a:spAutoFit/>
          </a:bodyPr>
          <a:lstStyle/>
          <a:p>
            <a:pPr marL="180000" indent="-180000">
              <a:lnSpc>
                <a:spcPts val="1200"/>
              </a:lnSpc>
              <a:spcAft>
                <a:spcPts val="600"/>
              </a:spcAft>
              <a:buFont typeface="Courier New" panose="02070309020205020404" pitchFamily="49" charset="0"/>
              <a:buChar char="o"/>
            </a:pPr>
            <a:r>
              <a:rPr lang="fr-FR" sz="1050" dirty="0"/>
              <a:t>Prohibition of the </a:t>
            </a:r>
            <a:r>
              <a:rPr lang="fr-FR" sz="1050" dirty="0" err="1"/>
              <a:t>freedom</a:t>
            </a:r>
            <a:r>
              <a:rPr lang="fr-FR" sz="1050" dirty="0"/>
              <a:t> to </a:t>
            </a:r>
            <a:r>
              <a:rPr lang="fr-FR" sz="1050" dirty="0" err="1"/>
              <a:t>provide</a:t>
            </a:r>
            <a:r>
              <a:rPr lang="fr-FR" sz="1050" dirty="0"/>
              <a:t> services and </a:t>
            </a:r>
            <a:r>
              <a:rPr lang="fr-FR" sz="1050" dirty="0" err="1"/>
              <a:t>establishing</a:t>
            </a:r>
            <a:r>
              <a:rPr lang="fr-FR" sz="1050" dirty="0"/>
              <a:t> of a </a:t>
            </a:r>
            <a:r>
              <a:rPr lang="fr-FR" sz="1050" dirty="0" err="1"/>
              <a:t>subsidiary</a:t>
            </a:r>
            <a:r>
              <a:rPr lang="fr-FR" sz="1050" dirty="0"/>
              <a:t> </a:t>
            </a:r>
            <a:r>
              <a:rPr lang="fr-FR" sz="1050" dirty="0" err="1"/>
              <a:t>locally</a:t>
            </a:r>
            <a:r>
              <a:rPr lang="fr-FR" sz="1050" dirty="0"/>
              <a:t> </a:t>
            </a:r>
            <a:r>
              <a:rPr lang="fr-FR" sz="1050" dirty="0" err="1"/>
              <a:t>capitalised</a:t>
            </a:r>
            <a:r>
              <a:rPr lang="fr-FR" sz="1050" dirty="0"/>
              <a:t> and </a:t>
            </a:r>
            <a:r>
              <a:rPr lang="fr-FR" sz="1050" dirty="0" err="1"/>
              <a:t>regulated</a:t>
            </a:r>
            <a:r>
              <a:rPr lang="fr-FR" sz="1050" dirty="0"/>
              <a:t>. </a:t>
            </a:r>
          </a:p>
          <a:p>
            <a:pPr marL="180000" indent="-180000">
              <a:lnSpc>
                <a:spcPts val="1200"/>
              </a:lnSpc>
              <a:spcAft>
                <a:spcPts val="600"/>
              </a:spcAft>
              <a:buFont typeface="Courier New" panose="02070309020205020404" pitchFamily="49" charset="0"/>
              <a:buChar char="o"/>
            </a:pPr>
            <a:r>
              <a:rPr lang="fr-FR" sz="1050" dirty="0"/>
              <a:t>Minimum </a:t>
            </a:r>
            <a:r>
              <a:rPr lang="fr-FR" sz="1050" dirty="0" err="1"/>
              <a:t>mandatories</a:t>
            </a:r>
            <a:r>
              <a:rPr lang="fr-FR" sz="1050" dirty="0"/>
              <a:t> cessions to a local </a:t>
            </a:r>
            <a:r>
              <a:rPr lang="fr-FR" sz="1050" dirty="0" err="1"/>
              <a:t>reinsurer</a:t>
            </a:r>
            <a:r>
              <a:rPr lang="fr-FR" sz="1050" dirty="0"/>
              <a:t> and no cession to a </a:t>
            </a:r>
            <a:r>
              <a:rPr lang="fr-FR" sz="1050" dirty="0" err="1"/>
              <a:t>foreign</a:t>
            </a:r>
            <a:r>
              <a:rPr lang="fr-FR" sz="1050" dirty="0"/>
              <a:t> </a:t>
            </a:r>
            <a:r>
              <a:rPr lang="fr-FR" sz="1050" dirty="0" err="1"/>
              <a:t>reinsurer</a:t>
            </a:r>
            <a:endParaRPr lang="fr-FR" sz="1050" dirty="0"/>
          </a:p>
          <a:p>
            <a:pPr marL="180000" indent="-180000">
              <a:lnSpc>
                <a:spcPts val="1200"/>
              </a:lnSpc>
              <a:spcAft>
                <a:spcPts val="600"/>
              </a:spcAft>
              <a:buFont typeface="Courier New" panose="02070309020205020404" pitchFamily="49" charset="0"/>
              <a:buChar char="o"/>
            </a:pPr>
            <a:r>
              <a:rPr lang="fr-FR" sz="1050" dirty="0" err="1"/>
              <a:t>Restricted</a:t>
            </a:r>
            <a:r>
              <a:rPr lang="fr-FR" sz="1050" dirty="0"/>
              <a:t> </a:t>
            </a:r>
            <a:r>
              <a:rPr lang="fr-FR" sz="1050" dirty="0" err="1"/>
              <a:t>access</a:t>
            </a:r>
            <a:r>
              <a:rPr lang="fr-FR" sz="1050" dirty="0"/>
              <a:t> to </a:t>
            </a:r>
            <a:r>
              <a:rPr lang="fr-FR" sz="1050" dirty="0" err="1"/>
              <a:t>reinsurance</a:t>
            </a:r>
            <a:r>
              <a:rPr lang="fr-FR" sz="1050" dirty="0"/>
              <a:t> </a:t>
            </a:r>
            <a:r>
              <a:rPr lang="fr-FR" sz="1050" dirty="0" err="1"/>
              <a:t>from</a:t>
            </a:r>
            <a:r>
              <a:rPr lang="fr-FR" sz="1050" dirty="0"/>
              <a:t> </a:t>
            </a:r>
            <a:r>
              <a:rPr lang="fr-FR" sz="1050" i="1" dirty="0" err="1"/>
              <a:t>equivalent</a:t>
            </a:r>
            <a:r>
              <a:rPr lang="fr-FR" sz="1050" dirty="0"/>
              <a:t> </a:t>
            </a:r>
            <a:r>
              <a:rPr lang="fr-FR" sz="1050" dirty="0" err="1"/>
              <a:t>jurisdiction</a:t>
            </a:r>
            <a:endParaRPr lang="fr-FR" sz="1050" dirty="0"/>
          </a:p>
          <a:p>
            <a:pPr marL="180000" indent="-180000">
              <a:lnSpc>
                <a:spcPts val="1200"/>
              </a:lnSpc>
              <a:spcAft>
                <a:spcPts val="600"/>
              </a:spcAft>
              <a:buFont typeface="Courier New" panose="02070309020205020404" pitchFamily="49" charset="0"/>
              <a:buChar char="o"/>
            </a:pPr>
            <a:r>
              <a:rPr lang="fr-FR" sz="1050" dirty="0" err="1"/>
              <a:t>Mandatory</a:t>
            </a:r>
            <a:r>
              <a:rPr lang="fr-FR" sz="1050" dirty="0"/>
              <a:t> </a:t>
            </a:r>
            <a:r>
              <a:rPr lang="fr-FR" sz="1050" dirty="0" err="1"/>
              <a:t>collateralisation</a:t>
            </a:r>
            <a:r>
              <a:rPr lang="fr-FR" sz="1050" dirty="0"/>
              <a:t> of the </a:t>
            </a:r>
            <a:r>
              <a:rPr lang="fr-FR" sz="1050" dirty="0" err="1"/>
              <a:t>cedants</a:t>
            </a:r>
            <a:r>
              <a:rPr lang="fr-FR" sz="1050" dirty="0"/>
              <a:t> </a:t>
            </a:r>
            <a:r>
              <a:rPr lang="fr-FR" sz="1050" dirty="0" err="1"/>
              <a:t>liabilities</a:t>
            </a:r>
            <a:r>
              <a:rPr lang="fr-FR" sz="1050" dirty="0"/>
              <a:t> </a:t>
            </a:r>
          </a:p>
          <a:p>
            <a:pPr marL="180000" indent="-180000">
              <a:lnSpc>
                <a:spcPts val="1200"/>
              </a:lnSpc>
              <a:spcAft>
                <a:spcPts val="600"/>
              </a:spcAft>
              <a:buFont typeface="Courier New" panose="02070309020205020404" pitchFamily="49" charset="0"/>
              <a:buChar char="o"/>
            </a:pPr>
            <a:r>
              <a:rPr lang="fr-FR" sz="1050" dirty="0" err="1"/>
              <a:t>Restricted</a:t>
            </a:r>
            <a:r>
              <a:rPr lang="fr-FR" sz="1050" dirty="0"/>
              <a:t> </a:t>
            </a:r>
            <a:r>
              <a:rPr lang="en-US" sz="1050" dirty="0"/>
              <a:t>freedom of movement for capital and taking shares in national reinsurers  </a:t>
            </a:r>
          </a:p>
          <a:p>
            <a:pPr marL="180000" indent="-180000">
              <a:lnSpc>
                <a:spcPts val="1200"/>
              </a:lnSpc>
              <a:spcAft>
                <a:spcPts val="600"/>
              </a:spcAft>
              <a:buFont typeface="Courier New" panose="02070309020205020404" pitchFamily="49" charset="0"/>
              <a:buChar char="o"/>
            </a:pPr>
            <a:r>
              <a:rPr lang="fr-FR" sz="1050" dirty="0" err="1"/>
              <a:t>Specific</a:t>
            </a:r>
            <a:r>
              <a:rPr lang="fr-FR" sz="1050" dirty="0"/>
              <a:t> conditions for « </a:t>
            </a:r>
            <a:r>
              <a:rPr lang="fr-FR" sz="1050" dirty="0" err="1"/>
              <a:t>systemic</a:t>
            </a:r>
            <a:r>
              <a:rPr lang="fr-FR" sz="1050" dirty="0"/>
              <a:t> » </a:t>
            </a:r>
            <a:r>
              <a:rPr lang="fr-FR" sz="1050" dirty="0" err="1"/>
              <a:t>reinsurers</a:t>
            </a:r>
            <a:endParaRPr lang="fr-FR" sz="1050" dirty="0"/>
          </a:p>
        </p:txBody>
      </p:sp>
      <p:sp>
        <p:nvSpPr>
          <p:cNvPr id="10" name="Rectangle 9">
            <a:extLst>
              <a:ext uri="{FF2B5EF4-FFF2-40B4-BE49-F238E27FC236}">
                <a16:creationId xmlns:a16="http://schemas.microsoft.com/office/drawing/2014/main" id="{938D4023-F990-D0E3-F2A8-3337251290DA}"/>
              </a:ext>
            </a:extLst>
          </p:cNvPr>
          <p:cNvSpPr/>
          <p:nvPr/>
        </p:nvSpPr>
        <p:spPr>
          <a:xfrm>
            <a:off x="2210415" y="2750832"/>
            <a:ext cx="3951336" cy="226856"/>
          </a:xfrm>
          <a:prstGeom prst="rect">
            <a:avLst/>
          </a:prstGeom>
          <a:solidFill>
            <a:srgbClr val="C01877"/>
          </a:solidFill>
          <a:ln>
            <a:solidFill>
              <a:srgbClr val="1A5B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1050" b="1" dirty="0" err="1">
                <a:solidFill>
                  <a:schemeClr val="bg1"/>
                </a:solidFill>
              </a:rPr>
              <a:t>Openess</a:t>
            </a:r>
            <a:r>
              <a:rPr lang="fr-FR" sz="1050" b="1" dirty="0">
                <a:solidFill>
                  <a:schemeClr val="bg1"/>
                </a:solidFill>
              </a:rPr>
              <a:t> of the </a:t>
            </a:r>
            <a:r>
              <a:rPr lang="fr-FR" sz="1050" b="1" dirty="0" err="1">
                <a:solidFill>
                  <a:schemeClr val="bg1"/>
                </a:solidFill>
              </a:rPr>
              <a:t>various</a:t>
            </a:r>
            <a:r>
              <a:rPr lang="fr-FR" sz="1050" b="1" dirty="0">
                <a:solidFill>
                  <a:schemeClr val="bg1"/>
                </a:solidFill>
              </a:rPr>
              <a:t> </a:t>
            </a:r>
            <a:r>
              <a:rPr lang="fr-FR" sz="1050" b="1" dirty="0" err="1">
                <a:solidFill>
                  <a:schemeClr val="bg1"/>
                </a:solidFill>
              </a:rPr>
              <a:t>markets</a:t>
            </a:r>
            <a:r>
              <a:rPr lang="fr-FR" sz="1050" b="1" dirty="0">
                <a:solidFill>
                  <a:schemeClr val="bg1"/>
                </a:solidFill>
              </a:rPr>
              <a:t> to </a:t>
            </a:r>
            <a:r>
              <a:rPr lang="fr-FR" sz="1050" b="1" dirty="0" err="1">
                <a:solidFill>
                  <a:schemeClr val="bg1"/>
                </a:solidFill>
              </a:rPr>
              <a:t>foreign</a:t>
            </a:r>
            <a:r>
              <a:rPr lang="fr-FR" sz="1050" b="1" dirty="0">
                <a:solidFill>
                  <a:schemeClr val="bg1"/>
                </a:solidFill>
              </a:rPr>
              <a:t> </a:t>
            </a:r>
            <a:r>
              <a:rPr lang="fr-FR" sz="1050" b="1" dirty="0" err="1">
                <a:solidFill>
                  <a:schemeClr val="bg1"/>
                </a:solidFill>
              </a:rPr>
              <a:t>reinsurers</a:t>
            </a:r>
            <a:endParaRPr lang="fr-FR" sz="1050" b="1" dirty="0">
              <a:solidFill>
                <a:schemeClr val="bg1"/>
              </a:solidFill>
            </a:endParaRPr>
          </a:p>
        </p:txBody>
      </p:sp>
      <p:pic>
        <p:nvPicPr>
          <p:cNvPr id="11" name="Image 10">
            <a:extLst>
              <a:ext uri="{FF2B5EF4-FFF2-40B4-BE49-F238E27FC236}">
                <a16:creationId xmlns:a16="http://schemas.microsoft.com/office/drawing/2014/main" id="{F546EC79-E0CC-71B7-9B8F-5C0A1B00FCB9}"/>
              </a:ext>
            </a:extLst>
          </p:cNvPr>
          <p:cNvPicPr>
            <a:picLocks noChangeAspect="1"/>
          </p:cNvPicPr>
          <p:nvPr/>
        </p:nvPicPr>
        <p:blipFill>
          <a:blip r:embed="rId2"/>
          <a:stretch>
            <a:fillRect/>
          </a:stretch>
        </p:blipFill>
        <p:spPr>
          <a:xfrm>
            <a:off x="2210415" y="3089595"/>
            <a:ext cx="3951336" cy="2080704"/>
          </a:xfrm>
          <a:prstGeom prst="rect">
            <a:avLst/>
          </a:prstGeom>
        </p:spPr>
      </p:pic>
      <p:graphicFrame>
        <p:nvGraphicFramePr>
          <p:cNvPr id="12" name="Tableau 11">
            <a:extLst>
              <a:ext uri="{FF2B5EF4-FFF2-40B4-BE49-F238E27FC236}">
                <a16:creationId xmlns:a16="http://schemas.microsoft.com/office/drawing/2014/main" id="{AF9B35F0-DF1A-0DB4-3FC7-5AE2E6E1C717}"/>
              </a:ext>
            </a:extLst>
          </p:cNvPr>
          <p:cNvGraphicFramePr>
            <a:graphicFrameLocks noGrp="1"/>
          </p:cNvGraphicFramePr>
          <p:nvPr>
            <p:extLst>
              <p:ext uri="{D42A27DB-BD31-4B8C-83A1-F6EECF244321}">
                <p14:modId xmlns:p14="http://schemas.microsoft.com/office/powerpoint/2010/main" val="3184717200"/>
              </p:ext>
            </p:extLst>
          </p:nvPr>
        </p:nvGraphicFramePr>
        <p:xfrm>
          <a:off x="2219313" y="5294144"/>
          <a:ext cx="3942438" cy="278130"/>
        </p:xfrm>
        <a:graphic>
          <a:graphicData uri="http://schemas.openxmlformats.org/drawingml/2006/table">
            <a:tbl>
              <a:tblPr firstRow="1" bandRow="1">
                <a:tableStyleId>{69012ECD-51FC-41F1-AA8D-1B2483CD663E}</a:tableStyleId>
              </a:tblPr>
              <a:tblGrid>
                <a:gridCol w="3942438">
                  <a:extLst>
                    <a:ext uri="{9D8B030D-6E8A-4147-A177-3AD203B41FA5}">
                      <a16:colId xmlns:a16="http://schemas.microsoft.com/office/drawing/2014/main" val="20000"/>
                    </a:ext>
                  </a:extLst>
                </a:gridCol>
              </a:tblGrid>
              <a:tr h="278130">
                <a:tc>
                  <a:txBody>
                    <a:bodyPr/>
                    <a:lstStyle/>
                    <a:p>
                      <a:pPr algn="ctr">
                        <a:defRPr/>
                      </a:pPr>
                      <a:r>
                        <a:rPr lang="fr-FR" sz="1050" dirty="0"/>
                        <a:t>Motivations for </a:t>
                      </a:r>
                      <a:r>
                        <a:rPr lang="fr-FR" sz="1050" dirty="0" err="1"/>
                        <a:t>protectionist</a:t>
                      </a:r>
                      <a:r>
                        <a:rPr lang="fr-FR" sz="1050" dirty="0"/>
                        <a:t> </a:t>
                      </a:r>
                      <a:r>
                        <a:rPr lang="fr-FR" sz="1050" dirty="0" err="1"/>
                        <a:t>policy</a:t>
                      </a:r>
                      <a:endParaRPr lang="fr-FR" sz="1050" dirty="0"/>
                    </a:p>
                  </a:txBody>
                  <a:tcPr marL="68580" marR="68580" marT="34290" marB="3429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C01877"/>
                    </a:solidFill>
                  </a:tcPr>
                </a:tc>
                <a:extLst>
                  <a:ext uri="{0D108BD9-81ED-4DB2-BD59-A6C34878D82A}">
                    <a16:rowId xmlns:a16="http://schemas.microsoft.com/office/drawing/2014/main" val="10000"/>
                  </a:ext>
                </a:extLst>
              </a:tr>
            </a:tbl>
          </a:graphicData>
        </a:graphic>
      </p:graphicFrame>
      <p:sp>
        <p:nvSpPr>
          <p:cNvPr id="13" name="ZoneTexte 12">
            <a:extLst>
              <a:ext uri="{FF2B5EF4-FFF2-40B4-BE49-F238E27FC236}">
                <a16:creationId xmlns:a16="http://schemas.microsoft.com/office/drawing/2014/main" id="{4630F185-8CDB-6F82-B6F1-757FA9C4A636}"/>
              </a:ext>
            </a:extLst>
          </p:cNvPr>
          <p:cNvSpPr txBox="1"/>
          <p:nvPr/>
        </p:nvSpPr>
        <p:spPr>
          <a:xfrm>
            <a:off x="2228417" y="5653687"/>
            <a:ext cx="3951336" cy="784830"/>
          </a:xfrm>
          <a:prstGeom prst="rect">
            <a:avLst/>
          </a:prstGeom>
          <a:noFill/>
        </p:spPr>
        <p:txBody>
          <a:bodyPr wrap="square" rtlCol="0">
            <a:spAutoFit/>
          </a:bodyPr>
          <a:lstStyle/>
          <a:p>
            <a:pPr marL="180000" indent="-180000">
              <a:lnSpc>
                <a:spcPts val="1200"/>
              </a:lnSpc>
              <a:spcAft>
                <a:spcPts val="600"/>
              </a:spcAft>
              <a:buFont typeface="Courier New" panose="02070309020205020404" pitchFamily="49" charset="0"/>
              <a:buChar char="o"/>
            </a:pPr>
            <a:r>
              <a:rPr lang="fr-FR" sz="1050" b="1" dirty="0"/>
              <a:t>Financial </a:t>
            </a:r>
            <a:r>
              <a:rPr lang="fr-FR" sz="1050" b="1" dirty="0" err="1"/>
              <a:t>protectionism</a:t>
            </a:r>
            <a:r>
              <a:rPr lang="fr-FR" sz="1050" b="1" dirty="0"/>
              <a:t> </a:t>
            </a:r>
            <a:r>
              <a:rPr lang="fr-FR" sz="1050" dirty="0"/>
              <a:t>: </a:t>
            </a:r>
            <a:r>
              <a:rPr lang="en-US" sz="1050" dirty="0"/>
              <a:t>limit the outflow of capital </a:t>
            </a:r>
            <a:r>
              <a:rPr lang="fr-FR" sz="1050" dirty="0"/>
              <a:t>; encourage local </a:t>
            </a:r>
            <a:r>
              <a:rPr lang="fr-FR" sz="1050" dirty="0" err="1"/>
              <a:t>investments</a:t>
            </a:r>
            <a:r>
              <a:rPr lang="fr-FR" sz="1050" dirty="0"/>
              <a:t>; </a:t>
            </a:r>
            <a:r>
              <a:rPr lang="fr-FR" sz="1050" dirty="0" err="1"/>
              <a:t>centralize</a:t>
            </a:r>
            <a:r>
              <a:rPr lang="fr-FR" sz="1050" dirty="0"/>
              <a:t> cessions for a </a:t>
            </a:r>
            <a:r>
              <a:rPr lang="fr-FR" sz="1050" dirty="0" err="1"/>
              <a:t>better</a:t>
            </a:r>
            <a:r>
              <a:rPr lang="fr-FR" sz="1050" dirty="0"/>
              <a:t> </a:t>
            </a:r>
            <a:r>
              <a:rPr lang="fr-FR" sz="1050" dirty="0" err="1"/>
              <a:t>pricing</a:t>
            </a:r>
            <a:r>
              <a:rPr lang="fr-FR" sz="1050" dirty="0"/>
              <a:t> power</a:t>
            </a:r>
          </a:p>
          <a:p>
            <a:pPr marL="180000" indent="-180000">
              <a:lnSpc>
                <a:spcPts val="1200"/>
              </a:lnSpc>
              <a:spcAft>
                <a:spcPts val="600"/>
              </a:spcAft>
              <a:buFont typeface="Courier New" panose="02070309020205020404" pitchFamily="49" charset="0"/>
              <a:buChar char="o"/>
            </a:pPr>
            <a:r>
              <a:rPr lang="fr-FR" sz="1050" b="1" dirty="0"/>
              <a:t>Strategic </a:t>
            </a:r>
            <a:r>
              <a:rPr lang="fr-FR" sz="1050" b="1" dirty="0" err="1"/>
              <a:t>protectionism</a:t>
            </a:r>
            <a:r>
              <a:rPr lang="fr-FR" sz="1050" b="1" dirty="0"/>
              <a:t> </a:t>
            </a:r>
            <a:r>
              <a:rPr lang="fr-FR" sz="1050" dirty="0"/>
              <a:t>: </a:t>
            </a:r>
            <a:r>
              <a:rPr lang="fr-FR" sz="1050" dirty="0" err="1"/>
              <a:t>temporary</a:t>
            </a:r>
            <a:r>
              <a:rPr lang="fr-FR" sz="1050" dirty="0"/>
              <a:t> </a:t>
            </a:r>
            <a:r>
              <a:rPr lang="fr-FR" sz="1050" dirty="0" err="1"/>
              <a:t>saving</a:t>
            </a:r>
            <a:r>
              <a:rPr lang="fr-FR" sz="1050" dirty="0"/>
              <a:t> </a:t>
            </a:r>
            <a:r>
              <a:rPr lang="fr-FR" sz="1050" dirty="0" err="1"/>
              <a:t>measures</a:t>
            </a:r>
            <a:r>
              <a:rPr lang="fr-FR" sz="1050" dirty="0"/>
              <a:t> for local </a:t>
            </a:r>
            <a:r>
              <a:rPr lang="fr-FR" sz="1050" dirty="0" err="1"/>
              <a:t>companies</a:t>
            </a:r>
            <a:r>
              <a:rPr lang="fr-FR" sz="1050" dirty="0"/>
              <a:t> </a:t>
            </a:r>
            <a:r>
              <a:rPr lang="fr-FR" sz="1050" dirty="0" err="1"/>
              <a:t>accepted</a:t>
            </a:r>
            <a:r>
              <a:rPr lang="fr-FR" sz="1050" dirty="0"/>
              <a:t> by the WTO</a:t>
            </a:r>
          </a:p>
        </p:txBody>
      </p:sp>
      <p:sp>
        <p:nvSpPr>
          <p:cNvPr id="15" name="Espace réservé de la date 14">
            <a:extLst>
              <a:ext uri="{FF2B5EF4-FFF2-40B4-BE49-F238E27FC236}">
                <a16:creationId xmlns:a16="http://schemas.microsoft.com/office/drawing/2014/main" id="{A9CC3BE8-88BD-495E-840A-E7FC6A48E354}"/>
              </a:ext>
            </a:extLst>
          </p:cNvPr>
          <p:cNvSpPr>
            <a:spLocks noGrp="1"/>
          </p:cNvSpPr>
          <p:nvPr>
            <p:ph type="dt" sz="half" idx="2"/>
          </p:nvPr>
        </p:nvSpPr>
        <p:spPr/>
        <p:txBody>
          <a:bodyPr/>
          <a:lstStyle/>
          <a:p>
            <a:fld id="{C6F44070-C02A-4DA0-98BE-5CBC76F0C084}" type="datetime4">
              <a:rPr lang="fr-FR" smtClean="0">
                <a:latin typeface="Arial" panose="020B0604020202020204" pitchFamily="34" charset="0"/>
                <a:cs typeface="Arial" panose="020B0604020202020204" pitchFamily="34" charset="0"/>
              </a:rPr>
              <a:t>27 septembre 2023</a:t>
            </a:fld>
            <a:endParaRPr lang="fr-FR" dirty="0">
              <a:latin typeface="Arial" panose="020B0604020202020204" pitchFamily="34" charset="0"/>
              <a:cs typeface="Arial" panose="020B0604020202020204" pitchFamily="34" charset="0"/>
            </a:endParaRPr>
          </a:p>
        </p:txBody>
      </p:sp>
      <p:sp>
        <p:nvSpPr>
          <p:cNvPr id="16" name="Espace réservé du texte 4">
            <a:extLst>
              <a:ext uri="{FF2B5EF4-FFF2-40B4-BE49-F238E27FC236}">
                <a16:creationId xmlns:a16="http://schemas.microsoft.com/office/drawing/2014/main" id="{F70D5008-8622-406A-A219-D3377EF97D43}"/>
              </a:ext>
            </a:extLst>
          </p:cNvPr>
          <p:cNvSpPr txBox="1">
            <a:spLocks/>
          </p:cNvSpPr>
          <p:nvPr/>
        </p:nvSpPr>
        <p:spPr>
          <a:xfrm>
            <a:off x="3187609" y="1991926"/>
            <a:ext cx="9177604" cy="485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b="1" kern="1200">
                <a:solidFill>
                  <a:srgbClr val="C01877"/>
                </a:solidFill>
                <a:latin typeface="Arial" panose="020B0604020202020204" pitchFamily="34" charset="0"/>
                <a:ea typeface="Roboto Condensed"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Clr>
                <a:srgbClr val="C01877"/>
              </a:buClr>
            </a:pPr>
            <a:endParaRPr lang="fr-FR" sz="2400" dirty="0">
              <a:latin typeface="Arial" panose="020B0604020202020204" pitchFamily="34" charset="0"/>
              <a:cs typeface="Arial" panose="020B0604020202020204" pitchFamily="34" charset="0"/>
            </a:endParaRPr>
          </a:p>
        </p:txBody>
      </p:sp>
      <p:sp>
        <p:nvSpPr>
          <p:cNvPr id="18" name="Espace réservé du texte 2">
            <a:extLst>
              <a:ext uri="{FF2B5EF4-FFF2-40B4-BE49-F238E27FC236}">
                <a16:creationId xmlns:a16="http://schemas.microsoft.com/office/drawing/2014/main" id="{171FF98C-A954-423C-9654-7D35098CA1CE}"/>
              </a:ext>
            </a:extLst>
          </p:cNvPr>
          <p:cNvSpPr>
            <a:spLocks noGrp="1"/>
          </p:cNvSpPr>
          <p:nvPr>
            <p:ph type="body" sz="quarter" idx="13"/>
          </p:nvPr>
        </p:nvSpPr>
        <p:spPr>
          <a:xfrm>
            <a:off x="2091215" y="415257"/>
            <a:ext cx="9560011" cy="485775"/>
          </a:xfrm>
        </p:spPr>
        <p:txBody>
          <a:bodyPr vert="horz" lIns="91440" tIns="45720" rIns="91440" bIns="45720" rtlCol="0" anchor="t">
            <a:normAutofit/>
          </a:bodyPr>
          <a:lstStyle/>
          <a:p>
            <a:pPr>
              <a:spcBef>
                <a:spcPts val="1200"/>
              </a:spcBef>
              <a:buClr>
                <a:srgbClr val="C01877"/>
              </a:buClr>
            </a:pPr>
            <a:r>
              <a:rPr lang="fr-FR" sz="2400" dirty="0">
                <a:latin typeface="Arial" panose="020B0604020202020204" pitchFamily="34" charset="0"/>
                <a:cs typeface="Arial" panose="020B0604020202020204" pitchFamily="34" charset="0"/>
              </a:rPr>
              <a:t>Soutenabilité d’une segmentation trop forte de la réassurance</a:t>
            </a:r>
          </a:p>
        </p:txBody>
      </p:sp>
      <p:sp>
        <p:nvSpPr>
          <p:cNvPr id="19" name="Espace réservé du pied de page 18">
            <a:extLst>
              <a:ext uri="{FF2B5EF4-FFF2-40B4-BE49-F238E27FC236}">
                <a16:creationId xmlns:a16="http://schemas.microsoft.com/office/drawing/2014/main" id="{C1F68DD5-B476-42A6-B5F1-A2DB51EE1674}"/>
              </a:ext>
            </a:extLst>
          </p:cNvPr>
          <p:cNvSpPr>
            <a:spLocks noGrp="1"/>
          </p:cNvSpPr>
          <p:nvPr>
            <p:ph type="ftr" sz="quarter" idx="3"/>
          </p:nvPr>
        </p:nvSpPr>
        <p:spPr/>
        <p:txBody>
          <a:bodyPr/>
          <a:lstStyle/>
          <a:p>
            <a:pPr algn="ctr"/>
            <a:r>
              <a:rPr lang="fr-FR"/>
              <a:t>Un aperçu des tendances mondiales de la réassurance</a:t>
            </a:r>
            <a:endParaRPr lang="fr-FR" dirty="0"/>
          </a:p>
        </p:txBody>
      </p:sp>
      <p:sp>
        <p:nvSpPr>
          <p:cNvPr id="20" name="Espace réservé du numéro de diapositive 19">
            <a:extLst>
              <a:ext uri="{FF2B5EF4-FFF2-40B4-BE49-F238E27FC236}">
                <a16:creationId xmlns:a16="http://schemas.microsoft.com/office/drawing/2014/main" id="{049AF9B2-B962-475C-BBDF-EA081857F342}"/>
              </a:ext>
            </a:extLst>
          </p:cNvPr>
          <p:cNvSpPr>
            <a:spLocks noGrp="1"/>
          </p:cNvSpPr>
          <p:nvPr>
            <p:ph type="sldNum" sz="quarter" idx="4"/>
          </p:nvPr>
        </p:nvSpPr>
        <p:spPr/>
        <p:txBody>
          <a:bodyPr/>
          <a:lstStyle/>
          <a:p>
            <a:pPr algn="ctr"/>
            <a:fld id="{2EB27685-996E-4059-80DD-33702FD4F67F}" type="slidenum">
              <a:rPr lang="fr-FR" smtClean="0"/>
              <a:pPr algn="ctr"/>
              <a:t>4</a:t>
            </a:fld>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9699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7674283-90A8-38DD-43DC-F4FDB66F4F60}"/>
              </a:ext>
            </a:extLst>
          </p:cNvPr>
          <p:cNvSpPr>
            <a:spLocks noGrp="1"/>
          </p:cNvSpPr>
          <p:nvPr>
            <p:ph type="body" sz="quarter" idx="13"/>
          </p:nvPr>
        </p:nvSpPr>
        <p:spPr>
          <a:xfrm>
            <a:off x="2091215" y="415257"/>
            <a:ext cx="9560011" cy="485775"/>
          </a:xfrm>
        </p:spPr>
        <p:txBody>
          <a:bodyPr vert="horz" lIns="91440" tIns="45720" rIns="91440" bIns="45720" rtlCol="0" anchor="t">
            <a:normAutofit/>
          </a:bodyPr>
          <a:lstStyle/>
          <a:p>
            <a:r>
              <a:rPr lang="fr-FR" sz="2400" b="1" dirty="0"/>
              <a:t>L’importance de la modélisation et des données - </a:t>
            </a:r>
            <a:r>
              <a:rPr lang="fr-FR" sz="2400" b="1" dirty="0" err="1"/>
              <a:t>Mind</a:t>
            </a:r>
            <a:r>
              <a:rPr lang="fr-FR" sz="2400" b="1" dirty="0"/>
              <a:t> the gap!</a:t>
            </a:r>
          </a:p>
          <a:p>
            <a:endParaRPr lang="fr-FR" dirty="0"/>
          </a:p>
        </p:txBody>
      </p:sp>
      <p:sp>
        <p:nvSpPr>
          <p:cNvPr id="4" name="ZoneTexte 3">
            <a:extLst>
              <a:ext uri="{FF2B5EF4-FFF2-40B4-BE49-F238E27FC236}">
                <a16:creationId xmlns:a16="http://schemas.microsoft.com/office/drawing/2014/main" id="{D3118C71-2490-9C58-D59B-B3443C5D7BD9}"/>
              </a:ext>
            </a:extLst>
          </p:cNvPr>
          <p:cNvSpPr txBox="1"/>
          <p:nvPr/>
        </p:nvSpPr>
        <p:spPr>
          <a:xfrm>
            <a:off x="2273505" y="3747267"/>
            <a:ext cx="9723880" cy="1200329"/>
          </a:xfrm>
          <a:prstGeom prst="rect">
            <a:avLst/>
          </a:prstGeom>
          <a:noFill/>
        </p:spPr>
        <p:txBody>
          <a:bodyPr wrap="none" lIns="91440" tIns="45720" rIns="91440" bIns="45720" rtlCol="0" anchor="t">
            <a:spAutoFit/>
          </a:bodyPr>
          <a:lstStyle/>
          <a:p>
            <a:pPr marL="285750" indent="-285750">
              <a:buFont typeface="Arial"/>
              <a:buChar char="•"/>
            </a:pPr>
            <a:r>
              <a:rPr lang="fr-FR" dirty="0"/>
              <a:t>Des données </a:t>
            </a:r>
            <a:r>
              <a:rPr lang="fr-FR" b="1" dirty="0"/>
              <a:t>granulaires</a:t>
            </a:r>
            <a:r>
              <a:rPr lang="fr-FR" dirty="0"/>
              <a:t> </a:t>
            </a:r>
            <a:r>
              <a:rPr lang="fr-FR" b="1" dirty="0"/>
              <a:t>géolocalisées</a:t>
            </a:r>
            <a:r>
              <a:rPr lang="fr-FR" dirty="0"/>
              <a:t>, avec le détail des polices et sous-limites</a:t>
            </a:r>
            <a:endParaRPr lang="en-US" dirty="0"/>
          </a:p>
          <a:p>
            <a:pPr marL="285750" indent="-285750">
              <a:buFont typeface="Arial"/>
              <a:buChar char="•"/>
            </a:pPr>
            <a:r>
              <a:rPr lang="fr-FR" dirty="0">
                <a:cs typeface="Calibri" panose="020F0502020204030204"/>
              </a:rPr>
              <a:t>Des </a:t>
            </a:r>
            <a:r>
              <a:rPr lang="fr-FR" b="1" dirty="0">
                <a:cs typeface="Calibri" panose="020F0502020204030204"/>
              </a:rPr>
              <a:t>normes</a:t>
            </a:r>
            <a:r>
              <a:rPr lang="fr-FR" dirty="0">
                <a:cs typeface="Calibri" panose="020F0502020204030204"/>
              </a:rPr>
              <a:t> de format données pour utilisation multi-modèles</a:t>
            </a:r>
          </a:p>
          <a:p>
            <a:pPr marL="285750" indent="-285750">
              <a:buFont typeface="Arial"/>
              <a:buChar char="•"/>
            </a:pPr>
            <a:r>
              <a:rPr lang="fr-FR" dirty="0"/>
              <a:t>Avec une </a:t>
            </a:r>
            <a:r>
              <a:rPr lang="fr-FR" b="1" dirty="0"/>
              <a:t>grammaire</a:t>
            </a:r>
            <a:r>
              <a:rPr lang="fr-FR" dirty="0"/>
              <a:t> des modèles: </a:t>
            </a:r>
            <a:r>
              <a:rPr lang="fr-FR" dirty="0" err="1"/>
              <a:t>EventLoss</a:t>
            </a:r>
            <a:r>
              <a:rPr lang="fr-FR" dirty="0"/>
              <a:t> table, </a:t>
            </a:r>
            <a:r>
              <a:rPr lang="fr-FR" dirty="0" err="1"/>
              <a:t>YearLoss</a:t>
            </a:r>
            <a:r>
              <a:rPr lang="fr-FR" dirty="0"/>
              <a:t> table, </a:t>
            </a:r>
            <a:r>
              <a:rPr lang="fr-FR" b="1" dirty="0" err="1"/>
              <a:t>A</a:t>
            </a:r>
            <a:r>
              <a:rPr lang="fr-FR" dirty="0" err="1"/>
              <a:t>verage</a:t>
            </a:r>
            <a:r>
              <a:rPr lang="fr-FR" dirty="0"/>
              <a:t> </a:t>
            </a:r>
            <a:r>
              <a:rPr lang="fr-FR" b="1" dirty="0" err="1"/>
              <a:t>A</a:t>
            </a:r>
            <a:r>
              <a:rPr lang="fr-FR" dirty="0" err="1"/>
              <a:t>nnual</a:t>
            </a:r>
            <a:r>
              <a:rPr lang="fr-FR" dirty="0"/>
              <a:t> </a:t>
            </a:r>
            <a:r>
              <a:rPr lang="fr-FR" b="1" dirty="0" err="1"/>
              <a:t>L</a:t>
            </a:r>
            <a:r>
              <a:rPr lang="fr-FR" dirty="0" err="1"/>
              <a:t>oss</a:t>
            </a:r>
            <a:r>
              <a:rPr lang="fr-FR" dirty="0"/>
              <a:t>, </a:t>
            </a:r>
            <a:r>
              <a:rPr lang="fr-FR" b="1" dirty="0"/>
              <a:t>OEP, AEP </a:t>
            </a:r>
            <a:endParaRPr lang="fr-FR" b="1" dirty="0">
              <a:cs typeface="Calibri"/>
            </a:endParaRPr>
          </a:p>
          <a:p>
            <a:pPr marL="285750" indent="-285750">
              <a:buFont typeface="Arial"/>
              <a:buChar char="•"/>
            </a:pPr>
            <a:r>
              <a:rPr lang="fr-FR" dirty="0"/>
              <a:t>Pour les marchés traditionnels et les marchés financiers</a:t>
            </a:r>
            <a:endParaRPr lang="fr-FR" dirty="0">
              <a:cs typeface="Calibri" panose="020F0502020204030204"/>
            </a:endParaRPr>
          </a:p>
        </p:txBody>
      </p:sp>
      <p:sp>
        <p:nvSpPr>
          <p:cNvPr id="8" name="Espace réservé du texte 9">
            <a:extLst>
              <a:ext uri="{FF2B5EF4-FFF2-40B4-BE49-F238E27FC236}">
                <a16:creationId xmlns:a16="http://schemas.microsoft.com/office/drawing/2014/main" id="{BE7359F8-10FF-DAEA-72AA-E0D9B44910FF}"/>
              </a:ext>
            </a:extLst>
          </p:cNvPr>
          <p:cNvSpPr txBox="1">
            <a:spLocks/>
          </p:cNvSpPr>
          <p:nvPr/>
        </p:nvSpPr>
        <p:spPr>
          <a:xfrm>
            <a:off x="2354858" y="1042395"/>
            <a:ext cx="7736552" cy="1909254"/>
          </a:xfrm>
          <a:prstGeom prst="rect">
            <a:avLst/>
          </a:prstGeom>
        </p:spPr>
        <p:txBody>
          <a:bodyPr lIns="91440" tIns="45720" rIns="91440" bIns="45720" anchor="t">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Roboto" pitchFamily="2" charset="0"/>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Roboto" pitchFamily="2" charset="0"/>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Roboto" pitchFamily="2" charset="0"/>
                <a:cs typeface="Arial" panose="020B0604020202020204" pitchFamily="34" charset="0"/>
              </a:defRPr>
            </a:lvl3pPr>
            <a:lvl4pPr marL="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Roboto" pitchFamily="2" charset="0"/>
                <a:cs typeface="Arial" panose="020B0604020202020204" pitchFamily="34" charset="0"/>
              </a:defRPr>
            </a:lvl4pPr>
            <a:lvl5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har char="•"/>
            </a:pPr>
            <a:r>
              <a:rPr lang="fr-FR" sz="2900" dirty="0">
                <a:latin typeface="+mn-lt"/>
                <a:ea typeface="+mn-ea"/>
                <a:cs typeface="+mn-cs"/>
              </a:rPr>
              <a:t>pour la capacité de </a:t>
            </a:r>
            <a:r>
              <a:rPr lang="fr-FR" sz="2900" b="1" dirty="0">
                <a:latin typeface="+mn-lt"/>
                <a:ea typeface="+mn-ea"/>
                <a:cs typeface="+mn-cs"/>
              </a:rPr>
              <a:t>souscription </a:t>
            </a:r>
            <a:r>
              <a:rPr lang="fr-FR" sz="2900" dirty="0">
                <a:latin typeface="+mn-lt"/>
                <a:ea typeface="+mn-ea"/>
                <a:cs typeface="+mn-cs"/>
              </a:rPr>
              <a:t>et son prix, </a:t>
            </a:r>
          </a:p>
          <a:p>
            <a:pPr marL="342900" indent="-342900">
              <a:buChar char="•"/>
            </a:pPr>
            <a:r>
              <a:rPr lang="fr-FR" sz="2900" dirty="0">
                <a:latin typeface="+mn-lt"/>
                <a:ea typeface="+mn-ea"/>
                <a:cs typeface="+mn-cs"/>
              </a:rPr>
              <a:t>pour le </a:t>
            </a:r>
            <a:r>
              <a:rPr lang="fr-FR" sz="2900" b="1" dirty="0" err="1">
                <a:latin typeface="+mn-lt"/>
                <a:ea typeface="+mn-ea"/>
                <a:cs typeface="+mn-cs"/>
              </a:rPr>
              <a:t>risk</a:t>
            </a:r>
            <a:r>
              <a:rPr lang="fr-FR" sz="2900" b="1" dirty="0">
                <a:latin typeface="+mn-lt"/>
                <a:ea typeface="+mn-ea"/>
                <a:cs typeface="+mn-cs"/>
              </a:rPr>
              <a:t> management</a:t>
            </a:r>
            <a:r>
              <a:rPr lang="fr-FR" sz="2900" dirty="0">
                <a:latin typeface="+mn-lt"/>
                <a:ea typeface="+mn-ea"/>
                <a:cs typeface="+mn-cs"/>
              </a:rPr>
              <a:t>, </a:t>
            </a:r>
          </a:p>
          <a:p>
            <a:pPr marL="342900" indent="-342900">
              <a:buChar char="•"/>
            </a:pPr>
            <a:r>
              <a:rPr lang="fr-FR" sz="2900" dirty="0">
                <a:latin typeface="+mn-lt"/>
                <a:ea typeface="+mn-ea"/>
                <a:cs typeface="+mn-cs"/>
              </a:rPr>
              <a:t>pour </a:t>
            </a:r>
            <a:r>
              <a:rPr lang="fr-FR" sz="2900" b="1" dirty="0">
                <a:latin typeface="+mn-lt"/>
                <a:ea typeface="+mn-ea"/>
                <a:cs typeface="+mn-cs"/>
              </a:rPr>
              <a:t>contrôle</a:t>
            </a:r>
            <a:r>
              <a:rPr lang="fr-FR" sz="2900" dirty="0">
                <a:latin typeface="+mn-lt"/>
                <a:ea typeface="+mn-ea"/>
                <a:cs typeface="+mn-cs"/>
              </a:rPr>
              <a:t> des </a:t>
            </a:r>
            <a:r>
              <a:rPr lang="fr-FR" sz="2900" b="1" dirty="0">
                <a:latin typeface="+mn-lt"/>
                <a:ea typeface="+mn-ea"/>
                <a:cs typeface="+mn-cs"/>
              </a:rPr>
              <a:t>cumuls</a:t>
            </a:r>
            <a:r>
              <a:rPr lang="fr-FR" sz="2900" dirty="0">
                <a:latin typeface="+mn-lt"/>
                <a:ea typeface="+mn-ea"/>
                <a:cs typeface="+mn-cs"/>
              </a:rPr>
              <a:t> (arithmétique, %PML, 250-ale et parfois 500-ale) </a:t>
            </a:r>
            <a:br>
              <a:rPr lang="en-US" sz="2900" dirty="0">
                <a:latin typeface="+mn-lt"/>
                <a:ea typeface="+mn-ea"/>
                <a:cs typeface="+mn-cs"/>
              </a:rPr>
            </a:br>
            <a:r>
              <a:rPr lang="fr-FR" sz="2900" dirty="0">
                <a:latin typeface="+mn-lt"/>
                <a:ea typeface="+mn-ea"/>
                <a:cs typeface="+mn-cs"/>
              </a:rPr>
              <a:t>                                                                                       ce qui libère de la capacité...</a:t>
            </a:r>
          </a:p>
          <a:p>
            <a:pPr marL="342900" indent="-342900">
              <a:buChar char="•"/>
            </a:pPr>
            <a:r>
              <a:rPr lang="fr-FR" sz="2900" dirty="0">
                <a:latin typeface="+mn-lt"/>
                <a:ea typeface="+mn-ea"/>
                <a:cs typeface="+mn-cs"/>
              </a:rPr>
              <a:t>D'une vision </a:t>
            </a:r>
            <a:r>
              <a:rPr lang="fr-FR" sz="2900" b="1" dirty="0">
                <a:latin typeface="+mn-lt"/>
                <a:ea typeface="+mn-ea"/>
                <a:cs typeface="+mn-cs"/>
              </a:rPr>
              <a:t>agrégée</a:t>
            </a:r>
            <a:r>
              <a:rPr lang="fr-FR" sz="2900" dirty="0">
                <a:latin typeface="+mn-lt"/>
                <a:ea typeface="+mn-ea"/>
                <a:cs typeface="+mn-cs"/>
              </a:rPr>
              <a:t> </a:t>
            </a:r>
            <a:r>
              <a:rPr lang="fr-FR" sz="2900" b="1" dirty="0">
                <a:latin typeface="+mn-lt"/>
                <a:ea typeface="+mn-ea"/>
                <a:cs typeface="+mn-cs"/>
              </a:rPr>
              <a:t>à</a:t>
            </a:r>
            <a:r>
              <a:rPr lang="fr-FR" sz="2900" dirty="0">
                <a:latin typeface="+mn-lt"/>
                <a:ea typeface="+mn-ea"/>
                <a:cs typeface="+mn-cs"/>
              </a:rPr>
              <a:t> une vision </a:t>
            </a:r>
            <a:r>
              <a:rPr lang="fr-FR" sz="2900" b="1" dirty="0">
                <a:latin typeface="+mn-lt"/>
                <a:ea typeface="+mn-ea"/>
                <a:cs typeface="+mn-cs"/>
              </a:rPr>
              <a:t>détaillée</a:t>
            </a:r>
            <a:r>
              <a:rPr lang="fr-FR" sz="2900" dirty="0">
                <a:latin typeface="+mn-lt"/>
                <a:ea typeface="+mn-ea"/>
                <a:cs typeface="+mn-cs"/>
              </a:rPr>
              <a:t> par police</a:t>
            </a:r>
          </a:p>
          <a:p>
            <a:endParaRPr lang="fr-FR" dirty="0"/>
          </a:p>
          <a:p>
            <a:endParaRPr lang="fr-FR" dirty="0">
              <a:latin typeface="Arial"/>
              <a:ea typeface="Roboto"/>
              <a:cs typeface="Arial"/>
            </a:endParaRPr>
          </a:p>
          <a:p>
            <a:endParaRPr lang="fr-FR" dirty="0">
              <a:latin typeface="Arial"/>
              <a:ea typeface="Roboto"/>
              <a:cs typeface="Arial"/>
            </a:endParaRPr>
          </a:p>
        </p:txBody>
      </p:sp>
      <p:sp>
        <p:nvSpPr>
          <p:cNvPr id="10" name="TextBox 9">
            <a:extLst>
              <a:ext uri="{FF2B5EF4-FFF2-40B4-BE49-F238E27FC236}">
                <a16:creationId xmlns:a16="http://schemas.microsoft.com/office/drawing/2014/main" id="{8CEB0B63-9756-556D-46A4-F2A3C83759DA}"/>
              </a:ext>
            </a:extLst>
          </p:cNvPr>
          <p:cNvSpPr txBox="1"/>
          <p:nvPr/>
        </p:nvSpPr>
        <p:spPr>
          <a:xfrm>
            <a:off x="2314903" y="2678505"/>
            <a:ext cx="9413051" cy="8402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fr-FR" dirty="0"/>
              <a:t>Plus d'information, plus de connaissances scientifiques et de capacité de calcul</a:t>
            </a:r>
            <a:br>
              <a:rPr lang="fr-FR" dirty="0"/>
            </a:br>
            <a:r>
              <a:rPr lang="fr-FR" dirty="0"/>
              <a:t>moins d’hypothèses de modélisation, plus de robustesse </a:t>
            </a:r>
            <a:br>
              <a:rPr lang="fr-FR" dirty="0"/>
            </a:br>
            <a:r>
              <a:rPr lang="fr-FR" dirty="0"/>
              <a:t>mais pas forcément moins d’incertitudes (restons humbles /taux modèles)</a:t>
            </a:r>
            <a:endParaRPr lang="en-US" dirty="0"/>
          </a:p>
        </p:txBody>
      </p:sp>
      <p:sp>
        <p:nvSpPr>
          <p:cNvPr id="12" name="TextBox 11">
            <a:extLst>
              <a:ext uri="{FF2B5EF4-FFF2-40B4-BE49-F238E27FC236}">
                <a16:creationId xmlns:a16="http://schemas.microsoft.com/office/drawing/2014/main" id="{C37A77C9-962E-6BD7-910C-3C76BEAF661E}"/>
              </a:ext>
            </a:extLst>
          </p:cNvPr>
          <p:cNvSpPr txBox="1"/>
          <p:nvPr/>
        </p:nvSpPr>
        <p:spPr>
          <a:xfrm>
            <a:off x="2090314" y="5030979"/>
            <a:ext cx="9172878" cy="15224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Avec des options pour </a:t>
            </a:r>
            <a:r>
              <a:rPr lang="en-US" dirty="0" err="1">
                <a:cs typeface="Calibri"/>
              </a:rPr>
              <a:t>avoir</a:t>
            </a:r>
            <a:r>
              <a:rPr lang="en-US" dirty="0">
                <a:cs typeface="Calibri"/>
              </a:rPr>
              <a:t> </a:t>
            </a:r>
            <a:r>
              <a:rPr lang="en-US" dirty="0" err="1">
                <a:cs typeface="Calibri"/>
              </a:rPr>
              <a:t>ces</a:t>
            </a:r>
            <a:r>
              <a:rPr lang="en-US" dirty="0">
                <a:cs typeface="Calibri"/>
              </a:rPr>
              <a:t> </a:t>
            </a:r>
            <a:r>
              <a:rPr lang="en-US" dirty="0" err="1">
                <a:cs typeface="Calibri"/>
              </a:rPr>
              <a:t>mêmes</a:t>
            </a:r>
            <a:r>
              <a:rPr lang="en-US" dirty="0">
                <a:cs typeface="Calibri"/>
              </a:rPr>
              <a:t> </a:t>
            </a:r>
            <a:r>
              <a:rPr lang="en-US" dirty="0" err="1">
                <a:cs typeface="Calibri"/>
              </a:rPr>
              <a:t>résultats</a:t>
            </a:r>
            <a:r>
              <a:rPr lang="en-US" dirty="0">
                <a:cs typeface="Calibri"/>
              </a:rPr>
              <a:t> à </a:t>
            </a:r>
            <a:r>
              <a:rPr lang="en-US" b="1" dirty="0">
                <a:cs typeface="Calibri"/>
              </a:rPr>
              <a:t>horizon 2050 </a:t>
            </a:r>
            <a:r>
              <a:rPr lang="en-US" b="1" dirty="0" err="1">
                <a:cs typeface="Calibri"/>
              </a:rPr>
              <a:t>ou</a:t>
            </a:r>
            <a:r>
              <a:rPr lang="en-US" b="1" dirty="0">
                <a:cs typeface="Calibri"/>
              </a:rPr>
              <a:t> 2100 </a:t>
            </a:r>
            <a:r>
              <a:rPr lang="en-US" dirty="0" err="1">
                <a:cs typeface="Calibri"/>
              </a:rPr>
              <a:t>selon</a:t>
            </a:r>
            <a:r>
              <a:rPr lang="en-US" dirty="0">
                <a:cs typeface="Calibri"/>
              </a:rPr>
              <a:t> le </a:t>
            </a:r>
            <a:r>
              <a:rPr lang="en-US" b="1" dirty="0">
                <a:cs typeface="Calibri"/>
              </a:rPr>
              <a:t>RCP 8.5 </a:t>
            </a:r>
            <a:r>
              <a:rPr lang="en-US" dirty="0">
                <a:cs typeface="Calibri"/>
              </a:rPr>
              <a:t>pour le </a:t>
            </a:r>
            <a:r>
              <a:rPr lang="en-US" dirty="0" err="1">
                <a:cs typeface="Calibri"/>
              </a:rPr>
              <a:t>portefeuille</a:t>
            </a:r>
            <a:r>
              <a:rPr lang="en-US" dirty="0">
                <a:cs typeface="Calibri"/>
              </a:rPr>
              <a:t> "in force", </a:t>
            </a:r>
            <a:r>
              <a:rPr lang="en-US" dirty="0" err="1">
                <a:cs typeface="Calibri"/>
              </a:rPr>
              <a:t>ou</a:t>
            </a:r>
            <a:r>
              <a:rPr lang="en-US" dirty="0">
                <a:cs typeface="Calibri"/>
              </a:rPr>
              <a:t> </a:t>
            </a:r>
            <a:r>
              <a:rPr lang="en-US" dirty="0" err="1">
                <a:cs typeface="Calibri"/>
              </a:rPr>
              <a:t>projeté</a:t>
            </a:r>
            <a:r>
              <a:rPr lang="en-US" dirty="0">
                <a:cs typeface="Calibri"/>
              </a:rPr>
              <a:t>.</a:t>
            </a:r>
          </a:p>
          <a:p>
            <a:pPr>
              <a:lnSpc>
                <a:spcPct val="90000"/>
              </a:lnSpc>
              <a:spcBef>
                <a:spcPts val="1000"/>
              </a:spcBef>
            </a:pPr>
            <a:r>
              <a:rPr lang="fr-FR" dirty="0">
                <a:ea typeface="+mn-lt"/>
                <a:cs typeface="+mn-lt"/>
              </a:rPr>
              <a:t>Les modèles Cat incorporant des données liées au </a:t>
            </a:r>
            <a:r>
              <a:rPr lang="fr-FR" b="1" dirty="0">
                <a:ea typeface="+mn-lt"/>
                <a:cs typeface="+mn-lt"/>
              </a:rPr>
              <a:t>changement climatique </a:t>
            </a:r>
            <a:r>
              <a:rPr lang="fr-FR" dirty="0">
                <a:ea typeface="+mn-lt"/>
                <a:cs typeface="+mn-lt"/>
              </a:rPr>
              <a:t>permettent de mieux piloter le business à avec </a:t>
            </a:r>
            <a:r>
              <a:rPr lang="fr-FR" b="1" dirty="0">
                <a:ea typeface="+mn-lt"/>
                <a:cs typeface="+mn-lt"/>
              </a:rPr>
              <a:t>ajustements</a:t>
            </a:r>
            <a:r>
              <a:rPr lang="fr-FR" dirty="0">
                <a:ea typeface="+mn-lt"/>
                <a:cs typeface="+mn-lt"/>
              </a:rPr>
              <a:t> des traités (primes, priorité/portée, </a:t>
            </a:r>
            <a:r>
              <a:rPr lang="fr-FR" dirty="0" err="1">
                <a:ea typeface="+mn-lt"/>
                <a:cs typeface="+mn-lt"/>
              </a:rPr>
              <a:t>event</a:t>
            </a:r>
            <a:r>
              <a:rPr lang="fr-FR" dirty="0">
                <a:ea typeface="+mn-lt"/>
                <a:cs typeface="+mn-lt"/>
              </a:rPr>
              <a:t> </a:t>
            </a:r>
            <a:r>
              <a:rPr lang="fr-FR" dirty="0" err="1">
                <a:ea typeface="+mn-lt"/>
                <a:cs typeface="+mn-lt"/>
              </a:rPr>
              <a:t>limit</a:t>
            </a:r>
            <a:r>
              <a:rPr lang="fr-FR" dirty="0">
                <a:ea typeface="+mn-lt"/>
                <a:cs typeface="+mn-lt"/>
              </a:rPr>
              <a:t> en proportionnel)</a:t>
            </a:r>
            <a:endParaRPr lang="fr-FR" dirty="0">
              <a:cs typeface="Calibri" panose="020F0502020204030204"/>
            </a:endParaRPr>
          </a:p>
        </p:txBody>
      </p:sp>
      <p:pic>
        <p:nvPicPr>
          <p:cNvPr id="9" name="Image 8" descr="Une image contenant texte, capture d’écran, conception&#10;&#10;Description générée automatiquement">
            <a:extLst>
              <a:ext uri="{FF2B5EF4-FFF2-40B4-BE49-F238E27FC236}">
                <a16:creationId xmlns:a16="http://schemas.microsoft.com/office/drawing/2014/main" id="{86CF4061-8CDD-4F70-8ADF-00139F45C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2" y="-12290"/>
            <a:ext cx="1950739" cy="6298338"/>
          </a:xfrm>
          <a:prstGeom prst="rect">
            <a:avLst/>
          </a:prstGeom>
          <a:ln>
            <a:solidFill>
              <a:schemeClr val="tx1"/>
            </a:solidFill>
          </a:ln>
        </p:spPr>
      </p:pic>
      <p:sp>
        <p:nvSpPr>
          <p:cNvPr id="7" name="Espace réservé de la date 6">
            <a:extLst>
              <a:ext uri="{FF2B5EF4-FFF2-40B4-BE49-F238E27FC236}">
                <a16:creationId xmlns:a16="http://schemas.microsoft.com/office/drawing/2014/main" id="{3627B7DB-4887-4B84-ADFD-3F0214CF4ED5}"/>
              </a:ext>
            </a:extLst>
          </p:cNvPr>
          <p:cNvSpPr>
            <a:spLocks noGrp="1"/>
          </p:cNvSpPr>
          <p:nvPr>
            <p:ph type="dt" sz="half" idx="2"/>
          </p:nvPr>
        </p:nvSpPr>
        <p:spPr/>
        <p:txBody>
          <a:bodyPr/>
          <a:lstStyle/>
          <a:p>
            <a:fld id="{2DB68FF9-706D-49DF-907C-DA6F2FB1F69B}" type="datetime4">
              <a:rPr lang="fr-FR" smtClean="0">
                <a:latin typeface="Arial" panose="020B0604020202020204" pitchFamily="34" charset="0"/>
                <a:cs typeface="Arial" panose="020B0604020202020204" pitchFamily="34" charset="0"/>
              </a:rPr>
              <a:t>27 septembre 2023</a:t>
            </a:fld>
            <a:endParaRPr lang="fr-FR">
              <a:latin typeface="Arial" panose="020B0604020202020204" pitchFamily="34" charset="0"/>
              <a:cs typeface="Arial" panose="020B0604020202020204" pitchFamily="34" charset="0"/>
            </a:endParaRPr>
          </a:p>
        </p:txBody>
      </p:sp>
      <p:sp>
        <p:nvSpPr>
          <p:cNvPr id="15" name="Espace réservé du pied de page 14">
            <a:extLst>
              <a:ext uri="{FF2B5EF4-FFF2-40B4-BE49-F238E27FC236}">
                <a16:creationId xmlns:a16="http://schemas.microsoft.com/office/drawing/2014/main" id="{FC2D245D-75BD-41F7-8741-7CEC3C6461B9}"/>
              </a:ext>
            </a:extLst>
          </p:cNvPr>
          <p:cNvSpPr>
            <a:spLocks noGrp="1"/>
          </p:cNvSpPr>
          <p:nvPr>
            <p:ph type="ftr" sz="quarter" idx="3"/>
          </p:nvPr>
        </p:nvSpPr>
        <p:spPr/>
        <p:txBody>
          <a:bodyPr/>
          <a:lstStyle/>
          <a:p>
            <a:pPr algn="ctr"/>
            <a:r>
              <a:rPr lang="fr-FR"/>
              <a:t>Un aperçu des tendances mondiales de la réassurance</a:t>
            </a:r>
          </a:p>
        </p:txBody>
      </p:sp>
      <p:sp>
        <p:nvSpPr>
          <p:cNvPr id="16" name="Espace réservé du numéro de diapositive 15">
            <a:extLst>
              <a:ext uri="{FF2B5EF4-FFF2-40B4-BE49-F238E27FC236}">
                <a16:creationId xmlns:a16="http://schemas.microsoft.com/office/drawing/2014/main" id="{AAABDE7D-4A55-4F3A-9AA8-DC64CCB8F91C}"/>
              </a:ext>
            </a:extLst>
          </p:cNvPr>
          <p:cNvSpPr>
            <a:spLocks noGrp="1"/>
          </p:cNvSpPr>
          <p:nvPr>
            <p:ph type="sldNum" sz="quarter" idx="4"/>
          </p:nvPr>
        </p:nvSpPr>
        <p:spPr/>
        <p:txBody>
          <a:bodyPr/>
          <a:lstStyle/>
          <a:p>
            <a:pPr algn="ctr"/>
            <a:fld id="{2EB27685-996E-4059-80DD-33702FD4F67F}" type="slidenum">
              <a:rPr lang="fr-FR" smtClean="0"/>
              <a:pPr algn="ctr"/>
              <a:t>5</a:t>
            </a:fld>
            <a:r>
              <a:rPr lang="fr-FR"/>
              <a:t> / XX</a:t>
            </a:r>
            <a:endParaRPr 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40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80EB7E-6053-4F3E-A942-E3658F61516F}"/>
              </a:ext>
            </a:extLst>
          </p:cNvPr>
          <p:cNvSpPr txBox="1"/>
          <p:nvPr/>
        </p:nvSpPr>
        <p:spPr>
          <a:xfrm>
            <a:off x="2279333" y="1533465"/>
            <a:ext cx="9288411" cy="369332"/>
          </a:xfrm>
          <a:prstGeom prst="rect">
            <a:avLst/>
          </a:prstGeom>
          <a:noFill/>
        </p:spPr>
        <p:txBody>
          <a:bodyPr wrap="square">
            <a:spAutoFit/>
          </a:bodyPr>
          <a:lstStyle/>
          <a:p>
            <a:pPr marL="285750" indent="-285750">
              <a:spcBef>
                <a:spcPts val="1200"/>
              </a:spcBef>
              <a:buClr>
                <a:srgbClr val="C01877"/>
              </a:buClr>
              <a:buFont typeface="Arial" panose="020B0604020202020204" pitchFamily="34" charset="0"/>
              <a:buChar char="•"/>
            </a:pPr>
            <a:r>
              <a:rPr lang="fr-FR" dirty="0"/>
              <a:t>Episodes plus longs de sécheresse et de vague de chaleur</a:t>
            </a:r>
            <a:r>
              <a:rPr lang="en-US" dirty="0"/>
              <a:t> </a:t>
            </a:r>
          </a:p>
        </p:txBody>
      </p:sp>
      <p:sp>
        <p:nvSpPr>
          <p:cNvPr id="12" name="Espace réservé de la date 11">
            <a:extLst>
              <a:ext uri="{FF2B5EF4-FFF2-40B4-BE49-F238E27FC236}">
                <a16:creationId xmlns:a16="http://schemas.microsoft.com/office/drawing/2014/main" id="{F594F910-6C52-47D4-9A0C-80F245D23900}"/>
              </a:ext>
            </a:extLst>
          </p:cNvPr>
          <p:cNvSpPr>
            <a:spLocks noGrp="1"/>
          </p:cNvSpPr>
          <p:nvPr>
            <p:ph type="dt" sz="half" idx="2"/>
          </p:nvPr>
        </p:nvSpPr>
        <p:spPr/>
        <p:txBody>
          <a:bodyPr/>
          <a:lstStyle/>
          <a:p>
            <a:fld id="{4240A100-A3D5-4CB0-B0F3-2A860CBCB24D}" type="datetime4">
              <a:rPr lang="fr-FR" smtClean="0">
                <a:latin typeface="Arial" panose="020B0604020202020204" pitchFamily="34" charset="0"/>
                <a:cs typeface="Arial" panose="020B0604020202020204" pitchFamily="34" charset="0"/>
              </a:rPr>
              <a:t>27 septembre 2023</a:t>
            </a:fld>
            <a:endParaRPr lang="fr-FR" dirty="0">
              <a:latin typeface="Arial" panose="020B0604020202020204" pitchFamily="34" charset="0"/>
              <a:cs typeface="Arial" panose="020B0604020202020204" pitchFamily="34" charset="0"/>
            </a:endParaRPr>
          </a:p>
        </p:txBody>
      </p:sp>
      <p:sp>
        <p:nvSpPr>
          <p:cNvPr id="16" name="Espace réservé du texte 2">
            <a:extLst>
              <a:ext uri="{FF2B5EF4-FFF2-40B4-BE49-F238E27FC236}">
                <a16:creationId xmlns:a16="http://schemas.microsoft.com/office/drawing/2014/main" id="{39E2E4EC-5375-4B1C-895E-88CC19296874}"/>
              </a:ext>
            </a:extLst>
          </p:cNvPr>
          <p:cNvSpPr txBox="1">
            <a:spLocks/>
          </p:cNvSpPr>
          <p:nvPr/>
        </p:nvSpPr>
        <p:spPr>
          <a:xfrm>
            <a:off x="2091215" y="415257"/>
            <a:ext cx="9560011" cy="4857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b="1" kern="1200">
                <a:solidFill>
                  <a:srgbClr val="C01877"/>
                </a:solidFill>
                <a:latin typeface="Arial" panose="020B0604020202020204" pitchFamily="34" charset="0"/>
                <a:ea typeface="Roboto Condensed"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Clr>
                <a:srgbClr val="C01877"/>
              </a:buClr>
            </a:pPr>
            <a:r>
              <a:rPr lang="fr-FR" sz="2400" dirty="0">
                <a:latin typeface="Arial" panose="020B0604020202020204" pitchFamily="34" charset="0"/>
                <a:cs typeface="Arial" panose="020B0604020202020204" pitchFamily="34" charset="0"/>
              </a:rPr>
              <a:t>Changement climatique</a:t>
            </a:r>
          </a:p>
        </p:txBody>
      </p:sp>
      <p:sp>
        <p:nvSpPr>
          <p:cNvPr id="17" name="Espace réservé du pied de page 16">
            <a:extLst>
              <a:ext uri="{FF2B5EF4-FFF2-40B4-BE49-F238E27FC236}">
                <a16:creationId xmlns:a16="http://schemas.microsoft.com/office/drawing/2014/main" id="{EB55826E-D1EC-408C-B558-18BC15126ABD}"/>
              </a:ext>
            </a:extLst>
          </p:cNvPr>
          <p:cNvSpPr>
            <a:spLocks noGrp="1"/>
          </p:cNvSpPr>
          <p:nvPr>
            <p:ph type="ftr" sz="quarter" idx="3"/>
          </p:nvPr>
        </p:nvSpPr>
        <p:spPr/>
        <p:txBody>
          <a:bodyPr/>
          <a:lstStyle/>
          <a:p>
            <a:pPr algn="ctr"/>
            <a:r>
              <a:rPr lang="fr-FR"/>
              <a:t>Un aperçu des tendances mondiales de la réassurance</a:t>
            </a:r>
            <a:endParaRPr lang="fr-FR" dirty="0"/>
          </a:p>
        </p:txBody>
      </p:sp>
      <p:sp>
        <p:nvSpPr>
          <p:cNvPr id="18" name="Espace réservé du numéro de diapositive 17">
            <a:extLst>
              <a:ext uri="{FF2B5EF4-FFF2-40B4-BE49-F238E27FC236}">
                <a16:creationId xmlns:a16="http://schemas.microsoft.com/office/drawing/2014/main" id="{75840471-CE09-41C7-A3F8-7B8775BB1776}"/>
              </a:ext>
            </a:extLst>
          </p:cNvPr>
          <p:cNvSpPr>
            <a:spLocks noGrp="1"/>
          </p:cNvSpPr>
          <p:nvPr>
            <p:ph type="sldNum" sz="quarter" idx="4"/>
          </p:nvPr>
        </p:nvSpPr>
        <p:spPr/>
        <p:txBody>
          <a:bodyPr/>
          <a:lstStyle/>
          <a:p>
            <a:pPr algn="ctr"/>
            <a:fld id="{2EB27685-996E-4059-80DD-33702FD4F67F}" type="slidenum">
              <a:rPr lang="fr-FR" smtClean="0"/>
              <a:pPr algn="ctr"/>
              <a:t>6</a:t>
            </a:fld>
            <a:endParaRPr lang="fr-FR" dirty="0">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id="{8E2D9B09-56AB-A12E-44AE-19630B179E71}"/>
              </a:ext>
            </a:extLst>
          </p:cNvPr>
          <p:cNvSpPr txBox="1"/>
          <p:nvPr/>
        </p:nvSpPr>
        <p:spPr>
          <a:xfrm>
            <a:off x="2279332" y="1971615"/>
            <a:ext cx="9288411" cy="369332"/>
          </a:xfrm>
          <a:prstGeom prst="rect">
            <a:avLst/>
          </a:prstGeom>
          <a:noFill/>
        </p:spPr>
        <p:txBody>
          <a:bodyPr wrap="square">
            <a:spAutoFit/>
          </a:bodyPr>
          <a:lstStyle/>
          <a:p>
            <a:pPr marL="285750" indent="-285750">
              <a:spcBef>
                <a:spcPts val="1200"/>
              </a:spcBef>
              <a:buClr>
                <a:srgbClr val="C01877"/>
              </a:buClr>
              <a:buFont typeface="Arial" panose="020B0604020202020204" pitchFamily="34" charset="0"/>
              <a:buChar char="•"/>
            </a:pPr>
            <a:r>
              <a:rPr lang="fr-FR" dirty="0"/>
              <a:t>Phénomènes de précipitations intenses de durée plus longues (2h</a:t>
            </a:r>
            <a:r>
              <a:rPr lang="en-US" dirty="0">
                <a:sym typeface="Wingdings" panose="05000000000000000000" pitchFamily="2" charset="2"/>
              </a:rPr>
              <a:t> </a:t>
            </a:r>
            <a:r>
              <a:rPr lang="fr-FR" dirty="0"/>
              <a:t> 2j)</a:t>
            </a:r>
          </a:p>
        </p:txBody>
      </p:sp>
      <p:sp>
        <p:nvSpPr>
          <p:cNvPr id="3" name="ZoneTexte 2">
            <a:extLst>
              <a:ext uri="{FF2B5EF4-FFF2-40B4-BE49-F238E27FC236}">
                <a16:creationId xmlns:a16="http://schemas.microsoft.com/office/drawing/2014/main" id="{31B1E606-8FBA-BC6F-6DE7-00D894D2A9B2}"/>
              </a:ext>
            </a:extLst>
          </p:cNvPr>
          <p:cNvSpPr txBox="1"/>
          <p:nvPr/>
        </p:nvSpPr>
        <p:spPr>
          <a:xfrm>
            <a:off x="2279331" y="3790890"/>
            <a:ext cx="9288411" cy="923330"/>
          </a:xfrm>
          <a:prstGeom prst="rect">
            <a:avLst/>
          </a:prstGeom>
          <a:noFill/>
        </p:spPr>
        <p:txBody>
          <a:bodyPr wrap="square">
            <a:spAutoFit/>
          </a:bodyPr>
          <a:lstStyle/>
          <a:p>
            <a:pPr marL="285750" indent="-285750">
              <a:spcBef>
                <a:spcPts val="1200"/>
              </a:spcBef>
              <a:buClr>
                <a:srgbClr val="C01877"/>
              </a:buClr>
              <a:buFont typeface="Arial" panose="020B0604020202020204" pitchFamily="34" charset="0"/>
              <a:buChar char="•"/>
            </a:pPr>
            <a:r>
              <a:rPr lang="en-US" dirty="0"/>
              <a:t>West Africa: extreme heavy precipitation indices show increasing trends from 1981–2010. Increasing high-flow events are seen in large Sahelian rivers, leading to flooding. Drought duration expected 2 months  4 months</a:t>
            </a:r>
          </a:p>
        </p:txBody>
      </p:sp>
      <p:sp>
        <p:nvSpPr>
          <p:cNvPr id="4" name="ZoneTexte 3">
            <a:extLst>
              <a:ext uri="{FF2B5EF4-FFF2-40B4-BE49-F238E27FC236}">
                <a16:creationId xmlns:a16="http://schemas.microsoft.com/office/drawing/2014/main" id="{41C9FF70-91F1-4560-1D83-222D098AEB51}"/>
              </a:ext>
            </a:extLst>
          </p:cNvPr>
          <p:cNvSpPr txBox="1"/>
          <p:nvPr/>
        </p:nvSpPr>
        <p:spPr>
          <a:xfrm>
            <a:off x="2279332" y="2866965"/>
            <a:ext cx="9288411" cy="923330"/>
          </a:xfrm>
          <a:prstGeom prst="rect">
            <a:avLst/>
          </a:prstGeom>
          <a:noFill/>
        </p:spPr>
        <p:txBody>
          <a:bodyPr wrap="square">
            <a:spAutoFit/>
          </a:bodyPr>
          <a:lstStyle/>
          <a:p>
            <a:pPr marL="285750" indent="-285750">
              <a:spcBef>
                <a:spcPts val="1200"/>
              </a:spcBef>
              <a:buClr>
                <a:srgbClr val="C01877"/>
              </a:buClr>
              <a:buFont typeface="Arial" panose="020B0604020202020204" pitchFamily="34" charset="0"/>
              <a:buChar char="•"/>
            </a:pPr>
            <a:r>
              <a:rPr lang="en-US" dirty="0"/>
              <a:t>North Africa: warming levels of + 2°C and higher </a:t>
            </a:r>
            <a:r>
              <a:rPr lang="en-US" sz="1200" dirty="0">
                <a:sym typeface="Wingdings" panose="05000000000000000000" pitchFamily="2" charset="2"/>
              </a:rPr>
              <a:t></a:t>
            </a:r>
            <a:r>
              <a:rPr lang="en-US" dirty="0"/>
              <a:t> mean annual precipitation is projected to decrease, with the most pronounced decreases in the northwestern parts of the region (Morocco and Algeria especially). </a:t>
            </a:r>
            <a:endParaRPr lang="fr-FR"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C3AF433F-9D1B-4836-A678-92B894C8C7A5}"/>
              </a:ext>
            </a:extLst>
          </p:cNvPr>
          <p:cNvSpPr txBox="1"/>
          <p:nvPr/>
        </p:nvSpPr>
        <p:spPr>
          <a:xfrm>
            <a:off x="2279330" y="4784173"/>
            <a:ext cx="9288411" cy="646331"/>
          </a:xfrm>
          <a:prstGeom prst="rect">
            <a:avLst/>
          </a:prstGeom>
          <a:noFill/>
        </p:spPr>
        <p:txBody>
          <a:bodyPr wrap="square">
            <a:spAutoFit/>
          </a:bodyPr>
          <a:lstStyle/>
          <a:p>
            <a:pPr marL="285750" indent="-285750">
              <a:spcBef>
                <a:spcPts val="1200"/>
              </a:spcBef>
              <a:buClr>
                <a:srgbClr val="C01877"/>
              </a:buClr>
              <a:buFont typeface="Arial" panose="020B0604020202020204" pitchFamily="34" charset="0"/>
              <a:buChar char="•"/>
            </a:pPr>
            <a:r>
              <a:rPr lang="en-US" dirty="0"/>
              <a:t>East Africa: higher mean annual rainfall is expected and heavy rainfall events are expected to increase</a:t>
            </a:r>
          </a:p>
        </p:txBody>
      </p:sp>
      <p:sp>
        <p:nvSpPr>
          <p:cNvPr id="6" name="ZoneTexte 5">
            <a:extLst>
              <a:ext uri="{FF2B5EF4-FFF2-40B4-BE49-F238E27FC236}">
                <a16:creationId xmlns:a16="http://schemas.microsoft.com/office/drawing/2014/main" id="{5DA28C31-B861-5E0A-A5F5-47EAFE01CA8C}"/>
              </a:ext>
            </a:extLst>
          </p:cNvPr>
          <p:cNvSpPr txBox="1"/>
          <p:nvPr/>
        </p:nvSpPr>
        <p:spPr>
          <a:xfrm>
            <a:off x="2279329" y="5422233"/>
            <a:ext cx="9288411" cy="646331"/>
          </a:xfrm>
          <a:prstGeom prst="rect">
            <a:avLst/>
          </a:prstGeom>
          <a:noFill/>
        </p:spPr>
        <p:txBody>
          <a:bodyPr wrap="square">
            <a:spAutoFit/>
          </a:bodyPr>
          <a:lstStyle/>
          <a:p>
            <a:pPr marL="285750" indent="-285750">
              <a:spcBef>
                <a:spcPts val="1200"/>
              </a:spcBef>
              <a:buClr>
                <a:srgbClr val="C01877"/>
              </a:buClr>
              <a:buFont typeface="Arial" panose="020B0604020202020204" pitchFamily="34" charset="0"/>
              <a:buChar char="•"/>
            </a:pPr>
            <a:r>
              <a:rPr lang="en-US" dirty="0"/>
              <a:t>Southern Africa: decrease by 10–20% in mean annual rainfall is projected in the summer rainfall region. Drought frequency and duration are projected over large parts of the region. </a:t>
            </a:r>
          </a:p>
        </p:txBody>
      </p:sp>
      <p:sp>
        <p:nvSpPr>
          <p:cNvPr id="7" name="ZoneTexte 6">
            <a:extLst>
              <a:ext uri="{FF2B5EF4-FFF2-40B4-BE49-F238E27FC236}">
                <a16:creationId xmlns:a16="http://schemas.microsoft.com/office/drawing/2014/main" id="{F736406E-FF6D-1F7D-6B29-48B6A4C6EE12}"/>
              </a:ext>
            </a:extLst>
          </p:cNvPr>
          <p:cNvSpPr txBox="1"/>
          <p:nvPr/>
        </p:nvSpPr>
        <p:spPr>
          <a:xfrm>
            <a:off x="2279329" y="2419290"/>
            <a:ext cx="9288411" cy="369332"/>
          </a:xfrm>
          <a:prstGeom prst="rect">
            <a:avLst/>
          </a:prstGeom>
          <a:noFill/>
        </p:spPr>
        <p:txBody>
          <a:bodyPr wrap="square">
            <a:spAutoFit/>
          </a:bodyPr>
          <a:lstStyle/>
          <a:p>
            <a:pPr marL="285750" indent="-285750">
              <a:spcBef>
                <a:spcPts val="1200"/>
              </a:spcBef>
              <a:buClr>
                <a:srgbClr val="C01877"/>
              </a:buClr>
              <a:buFont typeface="Arial" panose="020B0604020202020204" pitchFamily="34" charset="0"/>
              <a:buChar char="•"/>
            </a:pPr>
            <a:r>
              <a:rPr lang="fr-FR" dirty="0"/>
              <a:t>Niveau de la mer et inondations côtières</a:t>
            </a:r>
          </a:p>
        </p:txBody>
      </p:sp>
    </p:spTree>
    <p:extLst>
      <p:ext uri="{BB962C8B-B14F-4D97-AF65-F5344CB8AC3E}">
        <p14:creationId xmlns:p14="http://schemas.microsoft.com/office/powerpoint/2010/main" val="285863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7263334-0A41-7E0B-DB94-CC797418D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755" y="2080737"/>
            <a:ext cx="7333145" cy="4042806"/>
          </a:xfrm>
          <a:prstGeom prst="rect">
            <a:avLst/>
          </a:prstGeom>
        </p:spPr>
      </p:pic>
      <p:sp>
        <p:nvSpPr>
          <p:cNvPr id="3" name="Espace réservé du texte 2">
            <a:extLst>
              <a:ext uri="{FF2B5EF4-FFF2-40B4-BE49-F238E27FC236}">
                <a16:creationId xmlns:a16="http://schemas.microsoft.com/office/drawing/2014/main" id="{51824744-3664-C493-9C48-C6D8DEEBAB6D}"/>
              </a:ext>
            </a:extLst>
          </p:cNvPr>
          <p:cNvSpPr>
            <a:spLocks noGrp="1"/>
          </p:cNvSpPr>
          <p:nvPr>
            <p:ph type="body" sz="quarter" idx="14"/>
          </p:nvPr>
        </p:nvSpPr>
        <p:spPr>
          <a:xfrm>
            <a:off x="2203451" y="1247997"/>
            <a:ext cx="9177604" cy="485775"/>
          </a:xfrm>
        </p:spPr>
        <p:txBody>
          <a:bodyPr/>
          <a:lstStyle/>
          <a:p>
            <a:r>
              <a:rPr lang="fr-FR" dirty="0"/>
              <a:t>Trends (source IPCC)</a:t>
            </a:r>
            <a:endParaRPr lang="en-US" dirty="0"/>
          </a:p>
        </p:txBody>
      </p:sp>
      <p:sp>
        <p:nvSpPr>
          <p:cNvPr id="11" name="Espace réservé de la date 10">
            <a:extLst>
              <a:ext uri="{FF2B5EF4-FFF2-40B4-BE49-F238E27FC236}">
                <a16:creationId xmlns:a16="http://schemas.microsoft.com/office/drawing/2014/main" id="{BA581EBE-B70B-4E26-A924-AB30AB0B9C50}"/>
              </a:ext>
            </a:extLst>
          </p:cNvPr>
          <p:cNvSpPr>
            <a:spLocks noGrp="1"/>
          </p:cNvSpPr>
          <p:nvPr>
            <p:ph type="dt" sz="half" idx="2"/>
          </p:nvPr>
        </p:nvSpPr>
        <p:spPr/>
        <p:txBody>
          <a:bodyPr/>
          <a:lstStyle/>
          <a:p>
            <a:fld id="{FB252DD8-A4E8-4E81-B234-4DD4CDDF8CC4}" type="datetime4">
              <a:rPr lang="fr-FR" smtClean="0">
                <a:latin typeface="Arial" panose="020B0604020202020204" pitchFamily="34" charset="0"/>
                <a:cs typeface="Arial" panose="020B0604020202020204" pitchFamily="34" charset="0"/>
              </a:rPr>
              <a:t>27 septembre 2023</a:t>
            </a:fld>
            <a:endParaRPr lang="fr-FR">
              <a:latin typeface="Arial" panose="020B0604020202020204" pitchFamily="34" charset="0"/>
              <a:cs typeface="Arial" panose="020B0604020202020204" pitchFamily="34" charset="0"/>
            </a:endParaRPr>
          </a:p>
        </p:txBody>
      </p:sp>
      <p:sp>
        <p:nvSpPr>
          <p:cNvPr id="12" name="Espace réservé du texte 2">
            <a:extLst>
              <a:ext uri="{FF2B5EF4-FFF2-40B4-BE49-F238E27FC236}">
                <a16:creationId xmlns:a16="http://schemas.microsoft.com/office/drawing/2014/main" id="{47EEF78E-6B89-4376-91F6-5952DD1548F0}"/>
              </a:ext>
            </a:extLst>
          </p:cNvPr>
          <p:cNvSpPr txBox="1">
            <a:spLocks/>
          </p:cNvSpPr>
          <p:nvPr/>
        </p:nvSpPr>
        <p:spPr>
          <a:xfrm>
            <a:off x="2091215" y="415257"/>
            <a:ext cx="9560011" cy="4857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b="1" kern="1200">
                <a:solidFill>
                  <a:srgbClr val="C01877"/>
                </a:solidFill>
                <a:latin typeface="Arial" panose="020B0604020202020204" pitchFamily="34" charset="0"/>
                <a:ea typeface="Roboto Condensed"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Clr>
                <a:srgbClr val="C01877"/>
              </a:buClr>
            </a:pPr>
            <a:r>
              <a:rPr lang="fr-FR" sz="2400" b="1" dirty="0" err="1">
                <a:latin typeface="Arial" panose="020B0604020202020204" pitchFamily="34" charset="0"/>
                <a:cs typeface="Arial" panose="020B0604020202020204" pitchFamily="34" charset="0"/>
              </a:rPr>
              <a:t>Climate</a:t>
            </a:r>
            <a:r>
              <a:rPr lang="fr-FR" sz="2400" b="1" dirty="0">
                <a:latin typeface="Arial" panose="020B0604020202020204" pitchFamily="34" charset="0"/>
                <a:cs typeface="Arial" panose="020B0604020202020204" pitchFamily="34" charset="0"/>
              </a:rPr>
              <a:t> change in </a:t>
            </a:r>
            <a:r>
              <a:rPr lang="fr-FR" sz="2400" b="1" dirty="0" err="1">
                <a:latin typeface="Arial" panose="020B0604020202020204" pitchFamily="34" charset="0"/>
                <a:cs typeface="Arial" panose="020B0604020202020204" pitchFamily="34" charset="0"/>
              </a:rPr>
              <a:t>Africa</a:t>
            </a:r>
            <a:endParaRPr lang="en-US" sz="2400" b="1" dirty="0">
              <a:latin typeface="Arial" panose="020B0604020202020204" pitchFamily="34" charset="0"/>
              <a:cs typeface="Arial" panose="020B0604020202020204" pitchFamily="34" charset="0"/>
            </a:endParaRPr>
          </a:p>
        </p:txBody>
      </p:sp>
      <p:sp>
        <p:nvSpPr>
          <p:cNvPr id="13" name="Espace réservé du pied de page 12">
            <a:extLst>
              <a:ext uri="{FF2B5EF4-FFF2-40B4-BE49-F238E27FC236}">
                <a16:creationId xmlns:a16="http://schemas.microsoft.com/office/drawing/2014/main" id="{B2B87747-D8A6-4692-B739-E970FFD4BBE3}"/>
              </a:ext>
            </a:extLst>
          </p:cNvPr>
          <p:cNvSpPr>
            <a:spLocks noGrp="1"/>
          </p:cNvSpPr>
          <p:nvPr>
            <p:ph type="ftr" sz="quarter" idx="3"/>
          </p:nvPr>
        </p:nvSpPr>
        <p:spPr/>
        <p:txBody>
          <a:bodyPr/>
          <a:lstStyle/>
          <a:p>
            <a:pPr algn="ctr"/>
            <a:r>
              <a:rPr lang="fr-FR"/>
              <a:t>Un aperçu des tendances mondiales de la réassurance</a:t>
            </a:r>
            <a:endParaRPr lang="fr-FR" dirty="0"/>
          </a:p>
        </p:txBody>
      </p:sp>
      <p:sp>
        <p:nvSpPr>
          <p:cNvPr id="14" name="Espace réservé du numéro de diapositive 13">
            <a:extLst>
              <a:ext uri="{FF2B5EF4-FFF2-40B4-BE49-F238E27FC236}">
                <a16:creationId xmlns:a16="http://schemas.microsoft.com/office/drawing/2014/main" id="{A15E59C1-0508-4706-96C8-E234FE3B244D}"/>
              </a:ext>
            </a:extLst>
          </p:cNvPr>
          <p:cNvSpPr>
            <a:spLocks noGrp="1"/>
          </p:cNvSpPr>
          <p:nvPr>
            <p:ph type="sldNum" sz="quarter" idx="4"/>
          </p:nvPr>
        </p:nvSpPr>
        <p:spPr/>
        <p:txBody>
          <a:bodyPr/>
          <a:lstStyle/>
          <a:p>
            <a:pPr algn="ctr"/>
            <a:fld id="{2EB27685-996E-4059-80DD-33702FD4F67F}" type="slidenum">
              <a:rPr lang="fr-FR" smtClean="0"/>
              <a:pPr algn="ctr"/>
              <a:t>7</a:t>
            </a:fld>
            <a:endParaRPr 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1902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658204D-72F7-7143-58DB-F62AA3E52A0E}"/>
              </a:ext>
            </a:extLst>
          </p:cNvPr>
          <p:cNvSpPr>
            <a:spLocks noGrp="1"/>
          </p:cNvSpPr>
          <p:nvPr>
            <p:ph type="body" sz="quarter" idx="16"/>
          </p:nvPr>
        </p:nvSpPr>
        <p:spPr>
          <a:xfrm>
            <a:off x="2141704" y="2067930"/>
            <a:ext cx="9631196" cy="4351097"/>
          </a:xfrm>
        </p:spPr>
        <p:txBody>
          <a:bodyPr>
            <a:noAutofit/>
          </a:bodyPr>
          <a:lstStyle/>
          <a:p>
            <a:pPr algn="just">
              <a:lnSpc>
                <a:spcPct val="150000"/>
              </a:lnSpc>
            </a:pPr>
            <a:r>
              <a:rPr lang="en-US" sz="1800" b="1" dirty="0"/>
              <a:t>April to August 2023 </a:t>
            </a:r>
            <a:r>
              <a:rPr lang="en-US" sz="1800" dirty="0"/>
              <a:t>: Heatwave northern Africa</a:t>
            </a:r>
          </a:p>
          <a:p>
            <a:pPr algn="just">
              <a:lnSpc>
                <a:spcPct val="150000"/>
              </a:lnSpc>
            </a:pPr>
            <a:r>
              <a:rPr lang="en-US" sz="1800" b="1" dirty="0"/>
              <a:t>Since October 2020 </a:t>
            </a:r>
            <a:r>
              <a:rPr lang="en-US" sz="1800" dirty="0"/>
              <a:t>: Drought in large parts of Eastern Africa</a:t>
            </a:r>
          </a:p>
          <a:p>
            <a:pPr algn="just">
              <a:lnSpc>
                <a:spcPct val="150000"/>
              </a:lnSpc>
            </a:pPr>
            <a:r>
              <a:rPr lang="en-US" sz="1800" b="1" dirty="0"/>
              <a:t>May to October 2022 </a:t>
            </a:r>
            <a:r>
              <a:rPr lang="en-US" sz="1800" dirty="0"/>
              <a:t>: Heavy rainfall in Western Africa with large-scale flooding</a:t>
            </a:r>
          </a:p>
          <a:p>
            <a:pPr algn="just">
              <a:lnSpc>
                <a:spcPct val="150000"/>
              </a:lnSpc>
            </a:pPr>
            <a:r>
              <a:rPr lang="en-US" sz="1800" b="1" dirty="0"/>
              <a:t>April 2022 : </a:t>
            </a:r>
            <a:r>
              <a:rPr lang="en-US" sz="1800" dirty="0"/>
              <a:t>Catastrophic floods and landslides in South Africa in KwaZulu-Natal and Cape region</a:t>
            </a:r>
          </a:p>
          <a:p>
            <a:pPr algn="just">
              <a:lnSpc>
                <a:spcPct val="150000"/>
              </a:lnSpc>
            </a:pPr>
            <a:r>
              <a:rPr lang="en-US" sz="1800" b="1" dirty="0"/>
              <a:t>January and February 2022 : </a:t>
            </a:r>
            <a:r>
              <a:rPr lang="en-US" sz="1800" dirty="0"/>
              <a:t>Tropical cyclones in Madagascar, Mozambique and Malawi</a:t>
            </a:r>
          </a:p>
          <a:p>
            <a:pPr algn="just">
              <a:lnSpc>
                <a:spcPct val="150000"/>
              </a:lnSpc>
            </a:pPr>
            <a:r>
              <a:rPr lang="en-US" sz="1800" b="1" dirty="0"/>
              <a:t>Since 2018 : </a:t>
            </a:r>
            <a:r>
              <a:rPr lang="en-US" sz="1800" dirty="0"/>
              <a:t>Cape Town Drought</a:t>
            </a:r>
          </a:p>
        </p:txBody>
      </p:sp>
      <p:sp>
        <p:nvSpPr>
          <p:cNvPr id="3" name="Espace réservé du texte 2">
            <a:extLst>
              <a:ext uri="{FF2B5EF4-FFF2-40B4-BE49-F238E27FC236}">
                <a16:creationId xmlns:a16="http://schemas.microsoft.com/office/drawing/2014/main" id="{C119E380-8863-E189-AAFB-9FA79FBCA038}"/>
              </a:ext>
            </a:extLst>
          </p:cNvPr>
          <p:cNvSpPr>
            <a:spLocks noGrp="1"/>
          </p:cNvSpPr>
          <p:nvPr>
            <p:ph type="body" sz="quarter" idx="14"/>
          </p:nvPr>
        </p:nvSpPr>
        <p:spPr>
          <a:xfrm>
            <a:off x="2146301" y="1190333"/>
            <a:ext cx="9177604" cy="485775"/>
          </a:xfrm>
        </p:spPr>
        <p:txBody>
          <a:bodyPr>
            <a:noAutofit/>
          </a:bodyPr>
          <a:lstStyle/>
          <a:p>
            <a:r>
              <a:rPr lang="fr-FR" dirty="0" err="1"/>
              <a:t>Recent</a:t>
            </a:r>
            <a:r>
              <a:rPr lang="fr-FR" dirty="0"/>
              <a:t> </a:t>
            </a:r>
            <a:r>
              <a:rPr lang="fr-FR" dirty="0" err="1"/>
              <a:t>disasters</a:t>
            </a:r>
            <a:r>
              <a:rPr lang="fr-FR" dirty="0"/>
              <a:t> </a:t>
            </a:r>
            <a:r>
              <a:rPr lang="fr-FR" dirty="0" err="1"/>
              <a:t>attributable</a:t>
            </a:r>
            <a:r>
              <a:rPr lang="fr-FR" dirty="0"/>
              <a:t> to </a:t>
            </a:r>
            <a:r>
              <a:rPr lang="fr-FR" dirty="0" err="1"/>
              <a:t>Climate</a:t>
            </a:r>
            <a:r>
              <a:rPr lang="fr-FR" dirty="0"/>
              <a:t> Change</a:t>
            </a:r>
          </a:p>
        </p:txBody>
      </p:sp>
      <p:sp>
        <p:nvSpPr>
          <p:cNvPr id="8" name="Espace réservé de la date 7">
            <a:extLst>
              <a:ext uri="{FF2B5EF4-FFF2-40B4-BE49-F238E27FC236}">
                <a16:creationId xmlns:a16="http://schemas.microsoft.com/office/drawing/2014/main" id="{10E9F3A2-AE65-4101-A83F-3FF820D2A71C}"/>
              </a:ext>
            </a:extLst>
          </p:cNvPr>
          <p:cNvSpPr>
            <a:spLocks noGrp="1"/>
          </p:cNvSpPr>
          <p:nvPr>
            <p:ph type="dt" sz="half" idx="2"/>
          </p:nvPr>
        </p:nvSpPr>
        <p:spPr/>
        <p:txBody>
          <a:bodyPr/>
          <a:lstStyle/>
          <a:p>
            <a:fld id="{63D18CE2-9C3A-4B1A-84CD-3454278EB65A}" type="datetime4">
              <a:rPr lang="fr-FR" smtClean="0">
                <a:latin typeface="Arial" panose="020B0604020202020204" pitchFamily="34" charset="0"/>
                <a:cs typeface="Arial" panose="020B0604020202020204" pitchFamily="34" charset="0"/>
              </a:rPr>
              <a:t>27 septembre 2023</a:t>
            </a:fld>
            <a:endParaRPr lang="fr-FR">
              <a:latin typeface="Arial" panose="020B0604020202020204" pitchFamily="34" charset="0"/>
              <a:cs typeface="Arial" panose="020B0604020202020204" pitchFamily="34" charset="0"/>
            </a:endParaRPr>
          </a:p>
        </p:txBody>
      </p:sp>
      <p:sp>
        <p:nvSpPr>
          <p:cNvPr id="11" name="Espace réservé du texte 2">
            <a:extLst>
              <a:ext uri="{FF2B5EF4-FFF2-40B4-BE49-F238E27FC236}">
                <a16:creationId xmlns:a16="http://schemas.microsoft.com/office/drawing/2014/main" id="{0CA19F90-6DA4-491F-88B9-C373F5F82CA3}"/>
              </a:ext>
            </a:extLst>
          </p:cNvPr>
          <p:cNvSpPr txBox="1">
            <a:spLocks/>
          </p:cNvSpPr>
          <p:nvPr/>
        </p:nvSpPr>
        <p:spPr>
          <a:xfrm>
            <a:off x="2091215" y="415257"/>
            <a:ext cx="9560011" cy="4857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b="1" kern="1200">
                <a:solidFill>
                  <a:srgbClr val="C01877"/>
                </a:solidFill>
                <a:latin typeface="Arial" panose="020B0604020202020204" pitchFamily="34" charset="0"/>
                <a:ea typeface="Roboto Condensed"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Clr>
                <a:srgbClr val="C01877"/>
              </a:buClr>
            </a:pPr>
            <a:r>
              <a:rPr lang="fr-FR" sz="2400" b="1" dirty="0" err="1">
                <a:latin typeface="Arial" panose="020B0604020202020204" pitchFamily="34" charset="0"/>
                <a:cs typeface="Arial" panose="020B0604020202020204" pitchFamily="34" charset="0"/>
              </a:rPr>
              <a:t>Climate</a:t>
            </a:r>
            <a:r>
              <a:rPr lang="fr-FR" sz="2400" b="1" dirty="0">
                <a:latin typeface="Arial" panose="020B0604020202020204" pitchFamily="34" charset="0"/>
                <a:cs typeface="Arial" panose="020B0604020202020204" pitchFamily="34" charset="0"/>
              </a:rPr>
              <a:t> change in </a:t>
            </a:r>
            <a:r>
              <a:rPr lang="fr-FR" sz="2400" b="1" dirty="0" err="1">
                <a:latin typeface="Arial" panose="020B0604020202020204" pitchFamily="34" charset="0"/>
                <a:cs typeface="Arial" panose="020B0604020202020204" pitchFamily="34" charset="0"/>
              </a:rPr>
              <a:t>Africa</a:t>
            </a:r>
            <a:endParaRPr lang="en-US" sz="2400" b="1" dirty="0">
              <a:latin typeface="Arial" panose="020B0604020202020204" pitchFamily="34" charset="0"/>
              <a:cs typeface="Arial" panose="020B0604020202020204" pitchFamily="34" charset="0"/>
            </a:endParaRPr>
          </a:p>
        </p:txBody>
      </p:sp>
      <p:sp>
        <p:nvSpPr>
          <p:cNvPr id="12" name="Espace réservé du pied de page 11">
            <a:extLst>
              <a:ext uri="{FF2B5EF4-FFF2-40B4-BE49-F238E27FC236}">
                <a16:creationId xmlns:a16="http://schemas.microsoft.com/office/drawing/2014/main" id="{DD403890-D9D4-4C8A-A84C-123E152D0E72}"/>
              </a:ext>
            </a:extLst>
          </p:cNvPr>
          <p:cNvSpPr>
            <a:spLocks noGrp="1"/>
          </p:cNvSpPr>
          <p:nvPr>
            <p:ph type="ftr" sz="quarter" idx="3"/>
          </p:nvPr>
        </p:nvSpPr>
        <p:spPr/>
        <p:txBody>
          <a:bodyPr/>
          <a:lstStyle/>
          <a:p>
            <a:pPr algn="ctr"/>
            <a:r>
              <a:rPr lang="fr-FR"/>
              <a:t>Un aperçu des tendances mondiales de la réassurance</a:t>
            </a:r>
            <a:endParaRPr lang="fr-FR" dirty="0"/>
          </a:p>
        </p:txBody>
      </p:sp>
      <p:sp>
        <p:nvSpPr>
          <p:cNvPr id="13" name="Espace réservé du numéro de diapositive 12">
            <a:extLst>
              <a:ext uri="{FF2B5EF4-FFF2-40B4-BE49-F238E27FC236}">
                <a16:creationId xmlns:a16="http://schemas.microsoft.com/office/drawing/2014/main" id="{D94FA63A-8AEE-44E1-9146-3E5F49915A8E}"/>
              </a:ext>
            </a:extLst>
          </p:cNvPr>
          <p:cNvSpPr>
            <a:spLocks noGrp="1"/>
          </p:cNvSpPr>
          <p:nvPr>
            <p:ph type="sldNum" sz="quarter" idx="4"/>
          </p:nvPr>
        </p:nvSpPr>
        <p:spPr/>
        <p:txBody>
          <a:bodyPr/>
          <a:lstStyle/>
          <a:p>
            <a:pPr algn="ctr"/>
            <a:fld id="{2EB27685-996E-4059-80DD-33702FD4F67F}" type="slidenum">
              <a:rPr lang="fr-FR" smtClean="0"/>
              <a:pPr algn="ctr"/>
              <a:t>8</a:t>
            </a:fld>
            <a:endParaRPr 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70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1824744-3664-C493-9C48-C6D8DEEBAB6D}"/>
              </a:ext>
            </a:extLst>
          </p:cNvPr>
          <p:cNvSpPr>
            <a:spLocks noGrp="1"/>
          </p:cNvSpPr>
          <p:nvPr>
            <p:ph type="body" sz="quarter" idx="14"/>
          </p:nvPr>
        </p:nvSpPr>
        <p:spPr>
          <a:xfrm>
            <a:off x="2203451" y="1286024"/>
            <a:ext cx="9177604" cy="485775"/>
          </a:xfrm>
        </p:spPr>
        <p:txBody>
          <a:bodyPr/>
          <a:lstStyle/>
          <a:p>
            <a:r>
              <a:rPr lang="fr-FR" dirty="0"/>
              <a:t>Projections (source IPCC)</a:t>
            </a:r>
            <a:endParaRPr lang="en-US" dirty="0"/>
          </a:p>
        </p:txBody>
      </p:sp>
      <p:pic>
        <p:nvPicPr>
          <p:cNvPr id="1026" name="Picture 2">
            <a:extLst>
              <a:ext uri="{FF2B5EF4-FFF2-40B4-BE49-F238E27FC236}">
                <a16:creationId xmlns:a16="http://schemas.microsoft.com/office/drawing/2014/main" id="{AF83BFB2-2434-3B1E-94F0-22D9232A9E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 b="1706"/>
          <a:stretch/>
        </p:blipFill>
        <p:spPr bwMode="auto">
          <a:xfrm>
            <a:off x="2275101" y="1949862"/>
            <a:ext cx="9246332" cy="4212813"/>
          </a:xfrm>
          <a:prstGeom prst="rect">
            <a:avLst/>
          </a:prstGeom>
          <a:solidFill>
            <a:srgbClr val="5190CC"/>
          </a:solidFill>
        </p:spPr>
      </p:pic>
      <p:sp>
        <p:nvSpPr>
          <p:cNvPr id="10" name="Espace réservé de la date 9">
            <a:extLst>
              <a:ext uri="{FF2B5EF4-FFF2-40B4-BE49-F238E27FC236}">
                <a16:creationId xmlns:a16="http://schemas.microsoft.com/office/drawing/2014/main" id="{BE28BB14-305D-4FDB-B95E-DB9EB16CD31B}"/>
              </a:ext>
            </a:extLst>
          </p:cNvPr>
          <p:cNvSpPr>
            <a:spLocks noGrp="1"/>
          </p:cNvSpPr>
          <p:nvPr>
            <p:ph type="dt" sz="half" idx="2"/>
          </p:nvPr>
        </p:nvSpPr>
        <p:spPr/>
        <p:txBody>
          <a:bodyPr/>
          <a:lstStyle/>
          <a:p>
            <a:fld id="{A3224452-30E8-4DE6-80BA-441BFB4E4725}" type="datetime4">
              <a:rPr lang="fr-FR" smtClean="0">
                <a:latin typeface="Arial" panose="020B0604020202020204" pitchFamily="34" charset="0"/>
                <a:cs typeface="Arial" panose="020B0604020202020204" pitchFamily="34" charset="0"/>
              </a:rPr>
              <a:t>27 septembre 2023</a:t>
            </a:fld>
            <a:endParaRPr lang="fr-FR">
              <a:latin typeface="Arial" panose="020B0604020202020204" pitchFamily="34" charset="0"/>
              <a:cs typeface="Arial" panose="020B0604020202020204" pitchFamily="34" charset="0"/>
            </a:endParaRPr>
          </a:p>
        </p:txBody>
      </p:sp>
      <p:sp>
        <p:nvSpPr>
          <p:cNvPr id="12" name="Espace réservé du texte 2">
            <a:extLst>
              <a:ext uri="{FF2B5EF4-FFF2-40B4-BE49-F238E27FC236}">
                <a16:creationId xmlns:a16="http://schemas.microsoft.com/office/drawing/2014/main" id="{F1A2DC80-AD78-4CD9-9391-F776FCF6309C}"/>
              </a:ext>
            </a:extLst>
          </p:cNvPr>
          <p:cNvSpPr txBox="1">
            <a:spLocks/>
          </p:cNvSpPr>
          <p:nvPr/>
        </p:nvSpPr>
        <p:spPr>
          <a:xfrm>
            <a:off x="2091215" y="415257"/>
            <a:ext cx="9560011" cy="4857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b="1" kern="1200">
                <a:solidFill>
                  <a:srgbClr val="C01877"/>
                </a:solidFill>
                <a:latin typeface="Arial" panose="020B0604020202020204" pitchFamily="34" charset="0"/>
                <a:ea typeface="Roboto Condensed"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Clr>
                <a:srgbClr val="C01877"/>
              </a:buClr>
            </a:pPr>
            <a:r>
              <a:rPr lang="fr-FR" sz="2400" b="1" dirty="0" err="1">
                <a:latin typeface="Arial" panose="020B0604020202020204" pitchFamily="34" charset="0"/>
                <a:cs typeface="Arial" panose="020B0604020202020204" pitchFamily="34" charset="0"/>
              </a:rPr>
              <a:t>Climate</a:t>
            </a:r>
            <a:r>
              <a:rPr lang="fr-FR" sz="2400" b="1" dirty="0">
                <a:latin typeface="Arial" panose="020B0604020202020204" pitchFamily="34" charset="0"/>
                <a:cs typeface="Arial" panose="020B0604020202020204" pitchFamily="34" charset="0"/>
              </a:rPr>
              <a:t> change in </a:t>
            </a:r>
            <a:r>
              <a:rPr lang="fr-FR" sz="2400" b="1" dirty="0" err="1">
                <a:latin typeface="Arial" panose="020B0604020202020204" pitchFamily="34" charset="0"/>
                <a:cs typeface="Arial" panose="020B0604020202020204" pitchFamily="34" charset="0"/>
              </a:rPr>
              <a:t>Africa</a:t>
            </a:r>
            <a:endParaRPr lang="en-US" sz="2400" b="1" dirty="0">
              <a:latin typeface="Arial" panose="020B0604020202020204" pitchFamily="34" charset="0"/>
              <a:cs typeface="Arial" panose="020B0604020202020204" pitchFamily="34" charset="0"/>
            </a:endParaRPr>
          </a:p>
        </p:txBody>
      </p:sp>
      <p:sp>
        <p:nvSpPr>
          <p:cNvPr id="11" name="Espace réservé du pied de page 10">
            <a:extLst>
              <a:ext uri="{FF2B5EF4-FFF2-40B4-BE49-F238E27FC236}">
                <a16:creationId xmlns:a16="http://schemas.microsoft.com/office/drawing/2014/main" id="{DF8A6ACE-A3BE-4CB1-94A7-76FD7E26CBC4}"/>
              </a:ext>
            </a:extLst>
          </p:cNvPr>
          <p:cNvSpPr>
            <a:spLocks noGrp="1"/>
          </p:cNvSpPr>
          <p:nvPr>
            <p:ph type="ftr" sz="quarter" idx="3"/>
          </p:nvPr>
        </p:nvSpPr>
        <p:spPr/>
        <p:txBody>
          <a:bodyPr/>
          <a:lstStyle/>
          <a:p>
            <a:pPr algn="ctr"/>
            <a:r>
              <a:rPr lang="fr-FR"/>
              <a:t>Un aperçu des tendances mondiales de la réassurance</a:t>
            </a:r>
            <a:endParaRPr lang="fr-FR" dirty="0"/>
          </a:p>
        </p:txBody>
      </p:sp>
      <p:sp>
        <p:nvSpPr>
          <p:cNvPr id="13" name="Espace réservé du numéro de diapositive 12">
            <a:extLst>
              <a:ext uri="{FF2B5EF4-FFF2-40B4-BE49-F238E27FC236}">
                <a16:creationId xmlns:a16="http://schemas.microsoft.com/office/drawing/2014/main" id="{4ED6AD7D-2410-44EA-8819-A733EC2B1F73}"/>
              </a:ext>
            </a:extLst>
          </p:cNvPr>
          <p:cNvSpPr>
            <a:spLocks noGrp="1"/>
          </p:cNvSpPr>
          <p:nvPr>
            <p:ph type="sldNum" sz="quarter" idx="4"/>
          </p:nvPr>
        </p:nvSpPr>
        <p:spPr/>
        <p:txBody>
          <a:bodyPr/>
          <a:lstStyle/>
          <a:p>
            <a:pPr algn="ctr"/>
            <a:fld id="{2EB27685-996E-4059-80DD-33702FD4F67F}" type="slidenum">
              <a:rPr lang="fr-FR" smtClean="0"/>
              <a:pPr algn="ctr"/>
              <a:t>9</a:t>
            </a:fld>
            <a:endParaRPr 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8107466"/>
      </p:ext>
    </p:extLst>
  </p:cSld>
  <p:clrMapOvr>
    <a:masterClrMapping/>
  </p:clrMapOvr>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96E42422CA8447A9E5F57239F89D27" ma:contentTypeVersion="13" ma:contentTypeDescription="Crée un document." ma:contentTypeScope="" ma:versionID="aa4c748e81901199369fb20d3b4230d3">
  <xsd:schema xmlns:xsd="http://www.w3.org/2001/XMLSchema" xmlns:xs="http://www.w3.org/2001/XMLSchema" xmlns:p="http://schemas.microsoft.com/office/2006/metadata/properties" xmlns:ns2="9653ab0e-3cf5-465e-8153-2b245204721b" xmlns:ns3="8599fe0a-6ecc-4f95-b5b5-1a18f39eea74" targetNamespace="http://schemas.microsoft.com/office/2006/metadata/properties" ma:root="true" ma:fieldsID="c7c233d9a57d1d698d2a1f8e02ec7816" ns2:_="" ns3:_="">
    <xsd:import namespace="9653ab0e-3cf5-465e-8153-2b245204721b"/>
    <xsd:import namespace="8599fe0a-6ecc-4f95-b5b5-1a18f39eea74"/>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53ab0e-3cf5-465e-8153-2b24520472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6e671601-d795-4155-a123-ea8107e21cb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99fe0a-6ecc-4f95-b5b5-1a18f39eea7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984ba8d-1441-4889-b8ec-4466c8b405d1}" ma:internalName="TaxCatchAll" ma:showField="CatchAllData" ma:web="8599fe0a-6ecc-4f95-b5b5-1a18f39eea7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653ab0e-3cf5-465e-8153-2b245204721b">
      <Terms xmlns="http://schemas.microsoft.com/office/infopath/2007/PartnerControls"/>
    </lcf76f155ced4ddcb4097134ff3c332f>
    <TaxCatchAll xmlns="8599fe0a-6ecc-4f95-b5b5-1a18f39eea7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EAE3B0-C988-4A32-A7F7-76410544EF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53ab0e-3cf5-465e-8153-2b245204721b"/>
    <ds:schemaRef ds:uri="8599fe0a-6ecc-4f95-b5b5-1a18f39eea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A35444-360B-4D4D-A0E6-7DCA8992AC47}">
  <ds:schemaRefs>
    <ds:schemaRef ds:uri="http://www.w3.org/XML/1998/namespace"/>
    <ds:schemaRef ds:uri="http://schemas.microsoft.com/office/2006/metadata/properties"/>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8599fe0a-6ecc-4f95-b5b5-1a18f39eea74"/>
    <ds:schemaRef ds:uri="9653ab0e-3cf5-465e-8153-2b245204721b"/>
  </ds:schemaRefs>
</ds:datastoreItem>
</file>

<file path=customXml/itemProps3.xml><?xml version="1.0" encoding="utf-8"?>
<ds:datastoreItem xmlns:ds="http://schemas.openxmlformats.org/officeDocument/2006/customXml" ds:itemID="{B3DD8182-BD34-4782-A2B6-1CBC34228F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7669</TotalTime>
  <Words>2324</Words>
  <Application>Microsoft Office PowerPoint</Application>
  <PresentationFormat>Grand écran</PresentationFormat>
  <Paragraphs>201</Paragraphs>
  <Slides>16</Slides>
  <Notes>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Arial</vt:lpstr>
      <vt:lpstr>Arial,Sans-Serif</vt:lpstr>
      <vt:lpstr>Calibri</vt:lpstr>
      <vt:lpstr>Calibri Light</vt:lpstr>
      <vt:lpstr>Courier New</vt:lpstr>
      <vt:lpstr>Neris</vt:lpstr>
      <vt:lpstr>Trebuchet MS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Van den Broeck</dc:creator>
  <cp:lastModifiedBy>Laurent MONTADOR</cp:lastModifiedBy>
  <cp:revision>256</cp:revision>
  <dcterms:created xsi:type="dcterms:W3CDTF">2020-10-12T08:11:19Z</dcterms:created>
  <dcterms:modified xsi:type="dcterms:W3CDTF">2023-09-27T16:24:29Z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0x0101000796E42422CA8447A9E5F57239F89D27</vt:lpwstr>
  </property>
  <property fmtid="{D5CDD505-2E9C-101B-9397-08002B2CF9AE}" pid="3" name="Order">
    <vt:r8>893800</vt:r8>
  </property>
</Properties>
</file>